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Lst>
  <p:sldSz cy="6858000" cx="12192000"/>
  <p:notesSz cx="6858000" cy="9144000"/>
  <p:embeddedFontLst>
    <p:embeddedFont>
      <p:font typeface="Helvetica Neue"/>
      <p:regular r:id="rId281"/>
      <p:bold r:id="rId282"/>
      <p:italic r:id="rId283"/>
      <p:boldItalic r:id="rId2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5" roundtripDataSignature="AMtx7mjETYrcfSsqC6EgYNISRoXc8sPT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B3D0ED-186C-4047-912E-D4EEF5F33A33}">
  <a:tblStyle styleId="{CAB3D0ED-186C-4047-912E-D4EEF5F33A3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285" Type="http://customschemas.google.com/relationships/presentationmetadata" Target="metadata"/><Relationship Id="rId163" Type="http://schemas.openxmlformats.org/officeDocument/2006/relationships/slide" Target="slides/slide158.xml"/><Relationship Id="rId284" Type="http://schemas.openxmlformats.org/officeDocument/2006/relationships/font" Target="fonts/HelveticaNeue-boldItalic.fntdata"/><Relationship Id="rId162" Type="http://schemas.openxmlformats.org/officeDocument/2006/relationships/slide" Target="slides/slide157.xml"/><Relationship Id="rId283" Type="http://schemas.openxmlformats.org/officeDocument/2006/relationships/font" Target="fonts/HelveticaNeue-italic.fntdata"/><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font" Target="fonts/HelveticaNeue-bold.fntdata"/><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font" Target="fonts/HelveticaNeue-regular.fntdata"/><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77fafb760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77fafb76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37b390f1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g137b390f1f1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447955c10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f447955c10_6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77fafb760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77fafb7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37b390f1f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g137b390f1f1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77fafb7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377fafb76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p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p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p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p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p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p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p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p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p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p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p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p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p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p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p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p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p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p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p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p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p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p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p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p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p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p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p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p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p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p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p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p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p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p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p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p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p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p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p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p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p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p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p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p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p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p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p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p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p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p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p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p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p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p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p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p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p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p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p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p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p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p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3" name="Shape 3293"/>
        <p:cNvGrpSpPr/>
        <p:nvPr/>
      </p:nvGrpSpPr>
      <p:grpSpPr>
        <a:xfrm>
          <a:off x="0" y="0"/>
          <a:ext cx="0" cy="0"/>
          <a:chOff x="0" y="0"/>
          <a:chExt cx="0" cy="0"/>
        </a:xfrm>
      </p:grpSpPr>
      <p:sp>
        <p:nvSpPr>
          <p:cNvPr id="3294" name="Google Shape;3294;p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4" name="Shape 3324"/>
        <p:cNvGrpSpPr/>
        <p:nvPr/>
      </p:nvGrpSpPr>
      <p:grpSpPr>
        <a:xfrm>
          <a:off x="0" y="0"/>
          <a:ext cx="0" cy="0"/>
          <a:chOff x="0" y="0"/>
          <a:chExt cx="0" cy="0"/>
        </a:xfrm>
      </p:grpSpPr>
      <p:sp>
        <p:nvSpPr>
          <p:cNvPr id="3325" name="Google Shape;3325;p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p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6" name="Shape 3386"/>
        <p:cNvGrpSpPr/>
        <p:nvPr/>
      </p:nvGrpSpPr>
      <p:grpSpPr>
        <a:xfrm>
          <a:off x="0" y="0"/>
          <a:ext cx="0" cy="0"/>
          <a:chOff x="0" y="0"/>
          <a:chExt cx="0" cy="0"/>
        </a:xfrm>
      </p:grpSpPr>
      <p:sp>
        <p:nvSpPr>
          <p:cNvPr id="3387" name="Google Shape;3387;p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p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p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p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p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p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p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p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2" name="Shape 3472"/>
        <p:cNvGrpSpPr/>
        <p:nvPr/>
      </p:nvGrpSpPr>
      <p:grpSpPr>
        <a:xfrm>
          <a:off x="0" y="0"/>
          <a:ext cx="0" cy="0"/>
          <a:chOff x="0" y="0"/>
          <a:chExt cx="0" cy="0"/>
        </a:xfrm>
      </p:grpSpPr>
      <p:sp>
        <p:nvSpPr>
          <p:cNvPr id="3473" name="Google Shape;3473;p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p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p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5" name="Shape 3495"/>
        <p:cNvGrpSpPr/>
        <p:nvPr/>
      </p:nvGrpSpPr>
      <p:grpSpPr>
        <a:xfrm>
          <a:off x="0" y="0"/>
          <a:ext cx="0" cy="0"/>
          <a:chOff x="0" y="0"/>
          <a:chExt cx="0" cy="0"/>
        </a:xfrm>
      </p:grpSpPr>
      <p:sp>
        <p:nvSpPr>
          <p:cNvPr id="3496" name="Google Shape;3496;p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6" name="Shape 3526"/>
        <p:cNvGrpSpPr/>
        <p:nvPr/>
      </p:nvGrpSpPr>
      <p:grpSpPr>
        <a:xfrm>
          <a:off x="0" y="0"/>
          <a:ext cx="0" cy="0"/>
          <a:chOff x="0" y="0"/>
          <a:chExt cx="0" cy="0"/>
        </a:xfrm>
      </p:grpSpPr>
      <p:sp>
        <p:nvSpPr>
          <p:cNvPr id="3527" name="Google Shape;3527;p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3" name="Shape 3533"/>
        <p:cNvGrpSpPr/>
        <p:nvPr/>
      </p:nvGrpSpPr>
      <p:grpSpPr>
        <a:xfrm>
          <a:off x="0" y="0"/>
          <a:ext cx="0" cy="0"/>
          <a:chOff x="0" y="0"/>
          <a:chExt cx="0" cy="0"/>
        </a:xfrm>
      </p:grpSpPr>
      <p:sp>
        <p:nvSpPr>
          <p:cNvPr id="3534" name="Google Shape;3534;p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0" name="Shape 3540"/>
        <p:cNvGrpSpPr/>
        <p:nvPr/>
      </p:nvGrpSpPr>
      <p:grpSpPr>
        <a:xfrm>
          <a:off x="0" y="0"/>
          <a:ext cx="0" cy="0"/>
          <a:chOff x="0" y="0"/>
          <a:chExt cx="0" cy="0"/>
        </a:xfrm>
      </p:grpSpPr>
      <p:sp>
        <p:nvSpPr>
          <p:cNvPr id="3541" name="Google Shape;3541;p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2" name="Shape 3572"/>
        <p:cNvGrpSpPr/>
        <p:nvPr/>
      </p:nvGrpSpPr>
      <p:grpSpPr>
        <a:xfrm>
          <a:off x="0" y="0"/>
          <a:ext cx="0" cy="0"/>
          <a:chOff x="0" y="0"/>
          <a:chExt cx="0" cy="0"/>
        </a:xfrm>
      </p:grpSpPr>
      <p:sp>
        <p:nvSpPr>
          <p:cNvPr id="3573" name="Google Shape;3573;p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9" name="Shape 3579"/>
        <p:cNvGrpSpPr/>
        <p:nvPr/>
      </p:nvGrpSpPr>
      <p:grpSpPr>
        <a:xfrm>
          <a:off x="0" y="0"/>
          <a:ext cx="0" cy="0"/>
          <a:chOff x="0" y="0"/>
          <a:chExt cx="0" cy="0"/>
        </a:xfrm>
      </p:grpSpPr>
      <p:sp>
        <p:nvSpPr>
          <p:cNvPr id="3580" name="Google Shape;3580;p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6" name="Shape 3586"/>
        <p:cNvGrpSpPr/>
        <p:nvPr/>
      </p:nvGrpSpPr>
      <p:grpSpPr>
        <a:xfrm>
          <a:off x="0" y="0"/>
          <a:ext cx="0" cy="0"/>
          <a:chOff x="0" y="0"/>
          <a:chExt cx="0" cy="0"/>
        </a:xfrm>
      </p:grpSpPr>
      <p:sp>
        <p:nvSpPr>
          <p:cNvPr id="3587" name="Google Shape;3587;p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p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4" name="Shape 3624"/>
        <p:cNvGrpSpPr/>
        <p:nvPr/>
      </p:nvGrpSpPr>
      <p:grpSpPr>
        <a:xfrm>
          <a:off x="0" y="0"/>
          <a:ext cx="0" cy="0"/>
          <a:chOff x="0" y="0"/>
          <a:chExt cx="0" cy="0"/>
        </a:xfrm>
      </p:grpSpPr>
      <p:sp>
        <p:nvSpPr>
          <p:cNvPr id="3625" name="Google Shape;3625;p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5" name="Shape 3655"/>
        <p:cNvGrpSpPr/>
        <p:nvPr/>
      </p:nvGrpSpPr>
      <p:grpSpPr>
        <a:xfrm>
          <a:off x="0" y="0"/>
          <a:ext cx="0" cy="0"/>
          <a:chOff x="0" y="0"/>
          <a:chExt cx="0" cy="0"/>
        </a:xfrm>
      </p:grpSpPr>
      <p:sp>
        <p:nvSpPr>
          <p:cNvPr id="3656" name="Google Shape;3656;p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77fafb76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1377fafb760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77fafb76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1377fafb760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77fafb76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1377fafb760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377fafb76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377fafb760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77fafb76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1377fafb760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77fafb7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1377fafb760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77fafb76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1377fafb760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77fafb76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1377fafb760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377fafb76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1377fafb760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447955c1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f447955c10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77fafb76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1377fafb760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377fafb76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377fafb760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77fafb76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77fafb7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77fafb76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377fafb760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37a882378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g137a8823789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37b390f1f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137b390f1f1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37a882378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137a8823789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37a882378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g137a8823789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37a882378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137a8823789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77fafb76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77fafb76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Not:</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Scalable</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Decoupling</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Fault-resistance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37a882378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137a8823789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37a882378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g137a8823789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37b390f1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g137b390f1f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77fafb760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77fafb76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a:t>
            </a:r>
            <a:endParaRPr/>
          </a:p>
          <a:p>
            <a:pPr indent="-298450" lvl="0" marL="457200" rtl="0" algn="l">
              <a:spcBef>
                <a:spcPts val="0"/>
              </a:spcBef>
              <a:spcAft>
                <a:spcPts val="0"/>
              </a:spcAft>
              <a:buSzPts val="1100"/>
              <a:buChar char="-"/>
            </a:pPr>
            <a:r>
              <a:rPr lang="en-US"/>
              <a:t>Scalable</a:t>
            </a:r>
            <a:endParaRPr/>
          </a:p>
          <a:p>
            <a:pPr indent="-298450" lvl="0" marL="457200" rtl="0" algn="l">
              <a:spcBef>
                <a:spcPts val="0"/>
              </a:spcBef>
              <a:spcAft>
                <a:spcPts val="0"/>
              </a:spcAft>
              <a:buSzPts val="1100"/>
              <a:buChar char="-"/>
            </a:pPr>
            <a:r>
              <a:rPr lang="en-US"/>
              <a:t>Decoupling</a:t>
            </a:r>
            <a:endParaRPr/>
          </a:p>
          <a:p>
            <a:pPr indent="-298450" lvl="0" marL="457200" rtl="0" algn="l">
              <a:spcBef>
                <a:spcPts val="0"/>
              </a:spcBef>
              <a:spcAft>
                <a:spcPts val="0"/>
              </a:spcAft>
              <a:buSzPts val="1100"/>
              <a:buChar char="-"/>
            </a:pPr>
            <a:r>
              <a:rPr lang="en-US"/>
              <a:t>Fault-resistance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37b390f1f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g137b390f1f1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5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5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2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2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6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26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6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2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2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2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6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2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6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6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6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6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6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26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2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6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26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2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2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66"/>
          <p:cNvSpPr/>
          <p:nvPr>
            <p:ph idx="2" type="pic"/>
          </p:nvPr>
        </p:nvSpPr>
        <p:spPr>
          <a:xfrm>
            <a:off x="5183188" y="987425"/>
            <a:ext cx="6172200" cy="4873625"/>
          </a:xfrm>
          <a:prstGeom prst="rect">
            <a:avLst/>
          </a:prstGeom>
          <a:noFill/>
          <a:ln>
            <a:noFill/>
          </a:ln>
        </p:spPr>
      </p:sp>
      <p:sp>
        <p:nvSpPr>
          <p:cNvPr id="65" name="Google Shape;65;p26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2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257"/>
          <p:cNvSpPr txBox="1"/>
          <p:nvPr/>
        </p:nvSpPr>
        <p:spPr>
          <a:xfrm>
            <a:off x="5783263" y="0"/>
            <a:ext cx="469963" cy="152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 בלמ"ס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2.png"/><Relationship Id="rId4" Type="http://schemas.openxmlformats.org/officeDocument/2006/relationships/image" Target="../media/image4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2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5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5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6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5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6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6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5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6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6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 Id="rId3" Type="http://schemas.openxmlformats.org/officeDocument/2006/relationships/image" Target="../media/image5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79.png"/><Relationship Id="rId4" Type="http://schemas.openxmlformats.org/officeDocument/2006/relationships/image" Target="../media/image62.png"/><Relationship Id="rId5" Type="http://schemas.openxmlformats.org/officeDocument/2006/relationships/image" Target="../media/image6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6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7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6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hyperlink" Target="https://docs.confluent.io/platform/current/streams/developer-guide/config-streams.html"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6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7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74.png"/><Relationship Id="rId4" Type="http://schemas.openxmlformats.org/officeDocument/2006/relationships/image" Target="../media/image7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2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7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7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7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8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8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81.png"/><Relationship Id="rId4" Type="http://schemas.openxmlformats.org/officeDocument/2006/relationships/image" Target="../media/image8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7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8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8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8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8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8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9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9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9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9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9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10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9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34.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104.png"/><Relationship Id="rId4" Type="http://schemas.openxmlformats.org/officeDocument/2006/relationships/image" Target="../media/image99.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105.png"/><Relationship Id="rId4" Type="http://schemas.openxmlformats.org/officeDocument/2006/relationships/image" Target="../media/image9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102.png"/><Relationship Id="rId4" Type="http://schemas.openxmlformats.org/officeDocument/2006/relationships/image" Target="../media/image10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hyperlink" Target="https://docs.confluent.io/platform/current/streams/developer-guide/test-streams.html"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hyperlink" Target="https://docs.confluent.io/platform/current/streams/developer-guide/index.html#streams-developer-guide"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2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103.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10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image" Target="../media/image106.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10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image" Target="../media/image1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 Id="rId3" Type="http://schemas.openxmlformats.org/officeDocument/2006/relationships/image" Target="../media/image10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111.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 Id="rId3" Type="http://schemas.openxmlformats.org/officeDocument/2006/relationships/image" Target="../media/image11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112.png"/><Relationship Id="rId4" Type="http://schemas.openxmlformats.org/officeDocument/2006/relationships/image" Target="../media/image117.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 Id="rId3" Type="http://schemas.openxmlformats.org/officeDocument/2006/relationships/image" Target="../media/image1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 Id="rId3" Type="http://schemas.openxmlformats.org/officeDocument/2006/relationships/image" Target="../media/image116.png"/><Relationship Id="rId4" Type="http://schemas.openxmlformats.org/officeDocument/2006/relationships/image" Target="../media/image11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 Id="rId3" Type="http://schemas.openxmlformats.org/officeDocument/2006/relationships/image" Target="../media/image114.png"/><Relationship Id="rId4" Type="http://schemas.openxmlformats.org/officeDocument/2006/relationships/image" Target="../media/image119.png"/><Relationship Id="rId5" Type="http://schemas.openxmlformats.org/officeDocument/2006/relationships/image" Target="../media/image127.png"/><Relationship Id="rId6" Type="http://schemas.openxmlformats.org/officeDocument/2006/relationships/image" Target="../media/image121.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 Id="rId3" Type="http://schemas.openxmlformats.org/officeDocument/2006/relationships/image" Target="../media/image12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 Id="rId3" Type="http://schemas.openxmlformats.org/officeDocument/2006/relationships/image" Target="../media/image123.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 Id="rId3" Type="http://schemas.openxmlformats.org/officeDocument/2006/relationships/image" Target="../media/image128.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 Id="rId3" Type="http://schemas.openxmlformats.org/officeDocument/2006/relationships/image" Target="../media/image125.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 Id="rId3" Type="http://schemas.openxmlformats.org/officeDocument/2006/relationships/image" Target="../media/image126.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 Id="rId3" Type="http://schemas.openxmlformats.org/officeDocument/2006/relationships/image" Target="../media/image1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 Id="rId3" Type="http://schemas.openxmlformats.org/officeDocument/2006/relationships/image" Target="../media/image129.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 Id="rId3" Type="http://schemas.openxmlformats.org/officeDocument/2006/relationships/image" Target="../media/image130.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9.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1.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6.pn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p:nvPr/>
        </p:nvSpPr>
        <p:spPr>
          <a:xfrm rot="2700000">
            <a:off x="-1872577" y="1372793"/>
            <a:ext cx="6135300" cy="5537781"/>
          </a:xfrm>
          <a:custGeom>
            <a:rect b="b" l="l" r="r" t="t"/>
            <a:pathLst>
              <a:path extrusionOk="0" h="5537781" w="6135300">
                <a:moveTo>
                  <a:pt x="0" y="0"/>
                </a:moveTo>
                <a:lnTo>
                  <a:pt x="6135300" y="0"/>
                </a:lnTo>
                <a:lnTo>
                  <a:pt x="6135300" y="3548931"/>
                </a:lnTo>
                <a:lnTo>
                  <a:pt x="4146451" y="5537781"/>
                </a:lnTo>
                <a:lnTo>
                  <a:pt x="0" y="1391331"/>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1"/>
          <p:cNvSpPr/>
          <p:nvPr/>
        </p:nvSpPr>
        <p:spPr>
          <a:xfrm rot="2700000">
            <a:off x="8040957" y="321451"/>
            <a:ext cx="5056462" cy="9206106"/>
          </a:xfrm>
          <a:custGeom>
            <a:rect b="b" l="l" r="r" t="t"/>
            <a:pathLst>
              <a:path extrusionOk="0" h="9200989" w="5053652">
                <a:moveTo>
                  <a:pt x="0" y="209273"/>
                </a:moveTo>
                <a:lnTo>
                  <a:pt x="209274" y="0"/>
                </a:lnTo>
                <a:lnTo>
                  <a:pt x="5053652" y="4844379"/>
                </a:lnTo>
                <a:lnTo>
                  <a:pt x="697042" y="9200989"/>
                </a:lnTo>
                <a:lnTo>
                  <a:pt x="0" y="9200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p:nvPr/>
        </p:nvSpPr>
        <p:spPr>
          <a:xfrm>
            <a:off x="4236909" y="5272381"/>
            <a:ext cx="3171238" cy="158561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p:nvPr/>
        </p:nvSpPr>
        <p:spPr>
          <a:xfrm rot="2700000">
            <a:off x="1861739" y="1742916"/>
            <a:ext cx="3372170" cy="337216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rot="2700000">
            <a:off x="1423102" y="1304278"/>
            <a:ext cx="4249446" cy="4249444"/>
          </a:xfrm>
          <a:prstGeom prst="frame">
            <a:avLst>
              <a:gd fmla="val 1195" name="adj1"/>
            </a:avLst>
          </a:pr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1" name="Google Shape;91;p1"/>
          <p:cNvSpPr txBox="1"/>
          <p:nvPr>
            <p:ph type="ctrTitle"/>
          </p:nvPr>
        </p:nvSpPr>
        <p:spPr>
          <a:xfrm>
            <a:off x="1738683" y="2721789"/>
            <a:ext cx="3618284" cy="13457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80808"/>
              </a:buClr>
              <a:buSzPts val="2800"/>
              <a:buFont typeface="Calibri"/>
              <a:buNone/>
            </a:pPr>
            <a:r>
              <a:rPr lang="en-US" sz="2800">
                <a:solidFill>
                  <a:srgbClr val="080808"/>
                </a:solidFill>
              </a:rPr>
              <a:t>Event Streaming</a:t>
            </a:r>
            <a:endParaRPr sz="2800">
              <a:solidFill>
                <a:srgbClr val="08080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377fafb760_0_5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176" name="Google Shape;176;g1377fafb760_0_5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177" name="Google Shape;177;g1377fafb760_0_50"/>
          <p:cNvPicPr preferRelativeResize="0"/>
          <p:nvPr/>
        </p:nvPicPr>
        <p:blipFill>
          <a:blip r:embed="rId3">
            <a:alphaModFix/>
          </a:blip>
          <a:stretch>
            <a:fillRect/>
          </a:stretch>
        </p:blipFill>
        <p:spPr>
          <a:xfrm>
            <a:off x="0" y="857454"/>
            <a:ext cx="12191999" cy="514309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3" name="Shape 1223"/>
        <p:cNvGrpSpPr/>
        <p:nvPr/>
      </p:nvGrpSpPr>
      <p:grpSpPr>
        <a:xfrm>
          <a:off x="0" y="0"/>
          <a:ext cx="0" cy="0"/>
          <a:chOff x="0" y="0"/>
          <a:chExt cx="0" cy="0"/>
        </a:xfrm>
      </p:grpSpPr>
      <p:sp>
        <p:nvSpPr>
          <p:cNvPr id="1224" name="Google Shape;1224;p8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Google Shape;1225;p83"/>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Rebalance Listener</a:t>
            </a:r>
            <a:endParaRPr sz="3600"/>
          </a:p>
        </p:txBody>
      </p:sp>
      <p:sp>
        <p:nvSpPr>
          <p:cNvPr id="1226" name="Google Shape;1226;p83"/>
          <p:cNvSpPr txBox="1"/>
          <p:nvPr>
            <p:ph idx="1" type="body"/>
          </p:nvPr>
        </p:nvSpPr>
        <p:spPr>
          <a:xfrm>
            <a:off x="144268" y="2073048"/>
            <a:ext cx="11720383" cy="4393982"/>
          </a:xfrm>
          <a:prstGeom prst="rect">
            <a:avLst/>
          </a:prstGeom>
          <a:noFill/>
          <a:ln>
            <a:noFill/>
          </a:ln>
        </p:spPr>
        <p:txBody>
          <a:bodyPr anchorCtr="0" anchor="t" bIns="45700" lIns="91425" spcFirstLastPara="1" rIns="91425" wrap="square" tIns="45700">
            <a:normAutofit lnSpcReduction="10000"/>
          </a:bodyPr>
          <a:lstStyle/>
          <a:p>
            <a:pPr indent="-228600" lvl="0" marL="228600" rtl="1" algn="r">
              <a:lnSpc>
                <a:spcPct val="90000"/>
              </a:lnSpc>
              <a:spcBef>
                <a:spcPts val="0"/>
              </a:spcBef>
              <a:spcAft>
                <a:spcPts val="0"/>
              </a:spcAft>
              <a:buClr>
                <a:schemeClr val="dk1"/>
              </a:buClr>
              <a:buSzPts val="2200"/>
              <a:buChar char="•"/>
            </a:pPr>
            <a:r>
              <a:rPr lang="en-US" sz="2200"/>
              <a:t>אתם עושים את זה על ידי העברת פונקציות בקריאה לsubscribe:</a:t>
            </a:r>
            <a:endParaRPr sz="2200"/>
          </a:p>
          <a:p>
            <a:pPr indent="-228600" lvl="1" marL="685800" rtl="1" algn="r">
              <a:lnSpc>
                <a:spcPct val="90000"/>
              </a:lnSpc>
              <a:spcBef>
                <a:spcPts val="500"/>
              </a:spcBef>
              <a:spcAft>
                <a:spcPts val="0"/>
              </a:spcAft>
              <a:buClr>
                <a:schemeClr val="dk1"/>
              </a:buClr>
              <a:buSzPts val="2200"/>
              <a:buNone/>
            </a:pPr>
            <a:r>
              <a:rPr lang="en-US" sz="2200"/>
              <a:t>c.subscribe(['mytopic'], on_assign=custom_assign_function, on_revoke=custom_revoke_function)</a:t>
            </a:r>
            <a:endParaRPr/>
          </a:p>
          <a:p>
            <a:pPr indent="-228600" lvl="1" marL="685800" rtl="1" algn="r">
              <a:lnSpc>
                <a:spcPct val="90000"/>
              </a:lnSpc>
              <a:spcBef>
                <a:spcPts val="5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הפונקציה On_revoke נקראת לפני תחילת האיזון מחדש ולאחר שהconsumer הפסיק לצרוך הודעות. </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זה המקום שבו תרצו לבצע commit כדי שמי שיקבל את הpartition ידע מאיפה להמשיך.</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הפונקציה on_assign נקראת לאחר שpartitions הוקצו מחדש לbroker, אבל לפני שהconsumer מתחיל לקרוא הודעות.</a:t>
            </a:r>
            <a:endParaRPr sz="2200"/>
          </a:p>
          <a:p>
            <a:pPr indent="-228600" lvl="1" marL="685800" rtl="1" algn="r">
              <a:lnSpc>
                <a:spcPct val="90000"/>
              </a:lnSpc>
              <a:spcBef>
                <a:spcPts val="500"/>
              </a:spcBef>
              <a:spcAft>
                <a:spcPts val="0"/>
              </a:spcAft>
              <a:buClr>
                <a:schemeClr val="dk1"/>
              </a:buClr>
              <a:buSzPts val="2200"/>
              <a:buNone/>
            </a:pPr>
            <a:r>
              <a:t/>
            </a:r>
            <a:endParaRPr sz="2200"/>
          </a:p>
          <a:p>
            <a:pPr indent="0" lvl="1" marL="457200" rtl="1" algn="r">
              <a:lnSpc>
                <a:spcPct val="90000"/>
              </a:lnSpc>
              <a:spcBef>
                <a:spcPts val="500"/>
              </a:spcBef>
              <a:spcAft>
                <a:spcPts val="0"/>
              </a:spcAft>
              <a:buClr>
                <a:schemeClr val="dk1"/>
              </a:buClr>
              <a:buSzPts val="2000"/>
              <a:buNone/>
            </a:pPr>
            <a:r>
              <a:t/>
            </a:r>
            <a:endParaRPr sz="2000"/>
          </a:p>
        </p:txBody>
      </p:sp>
      <p:sp>
        <p:nvSpPr>
          <p:cNvPr id="1227" name="Google Shape;1227;p8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8" name="Google Shape;1228;p8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9" name="Google Shape;1229;p83"/>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0" name="Google Shape;1230;p83"/>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4" name="Shape 1234"/>
        <p:cNvGrpSpPr/>
        <p:nvPr/>
      </p:nvGrpSpPr>
      <p:grpSpPr>
        <a:xfrm>
          <a:off x="0" y="0"/>
          <a:ext cx="0" cy="0"/>
          <a:chOff x="0" y="0"/>
          <a:chExt cx="0" cy="0"/>
        </a:xfrm>
      </p:grpSpPr>
      <p:sp>
        <p:nvSpPr>
          <p:cNvPr id="1235" name="Google Shape;1235;g137b390f1f1_0_46"/>
          <p:cNvSpPr/>
          <p:nvPr/>
        </p:nvSpPr>
        <p:spPr>
          <a:xfrm>
            <a:off x="0" y="1"/>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Google Shape;1236;g137b390f1f1_0_46"/>
          <p:cNvSpPr/>
          <p:nvPr/>
        </p:nvSpPr>
        <p:spPr>
          <a:xfrm>
            <a:off x="305" y="0"/>
            <a:ext cx="12191700"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37" name="Google Shape;1237;g137b390f1f1_0_46"/>
          <p:cNvGrpSpPr/>
          <p:nvPr/>
        </p:nvGrpSpPr>
        <p:grpSpPr>
          <a:xfrm>
            <a:off x="1303402" y="3985"/>
            <a:ext cx="9772765" cy="6858000"/>
            <a:chOff x="1303402" y="3985"/>
            <a:chExt cx="9772765" cy="6858000"/>
          </a:xfrm>
        </p:grpSpPr>
        <p:sp>
          <p:nvSpPr>
            <p:cNvPr id="1238" name="Google Shape;1238;g137b390f1f1_0_46"/>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9" name="Google Shape;1239;g137b390f1f1_0_46"/>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0" name="Google Shape;1240;g137b390f1f1_0_46"/>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1" name="Google Shape;1241;g137b390f1f1_0_46"/>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2" name="Google Shape;1242;g137b390f1f1_0_46"/>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g137b390f1f1_0_46"/>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g137b390f1f1_0_46"/>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5" name="Google Shape;1245;g137b390f1f1_0_46"/>
          <p:cNvSpPr txBox="1"/>
          <p:nvPr>
            <p:ph type="title"/>
          </p:nvPr>
        </p:nvSpPr>
        <p:spPr>
          <a:xfrm>
            <a:off x="3215729" y="1764407"/>
            <a:ext cx="5760900" cy="2310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rPr>
              <a:t>Consuming Records with Specific Offsets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9" name="Shape 1249"/>
        <p:cNvGrpSpPr/>
        <p:nvPr/>
      </p:nvGrpSpPr>
      <p:grpSpPr>
        <a:xfrm>
          <a:off x="0" y="0"/>
          <a:ext cx="0" cy="0"/>
          <a:chOff x="0" y="0"/>
          <a:chExt cx="0" cy="0"/>
        </a:xfrm>
      </p:grpSpPr>
      <p:sp>
        <p:nvSpPr>
          <p:cNvPr id="1250" name="Google Shape;1250;p8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1" name="Google Shape;1251;p84"/>
          <p:cNvSpPr/>
          <p:nvPr/>
        </p:nvSpPr>
        <p:spPr>
          <a:xfrm flipH="1">
            <a:off x="1" y="0"/>
            <a:ext cx="5511704" cy="6858000"/>
          </a:xfrm>
          <a:custGeom>
            <a:rect b="b" l="l" r="r" t="t"/>
            <a:pathLst>
              <a:path extrusionOk="0" h="6886576" w="5511704">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84"/>
          <p:cNvSpPr txBox="1"/>
          <p:nvPr>
            <p:ph type="title"/>
          </p:nvPr>
        </p:nvSpPr>
        <p:spPr>
          <a:xfrm>
            <a:off x="446903" y="713312"/>
            <a:ext cx="4038600" cy="54313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Consuming Records with </a:t>
            </a:r>
            <a:r>
              <a:rPr lang="en-US"/>
              <a:t>Specific</a:t>
            </a:r>
            <a:r>
              <a:rPr lang="en-US"/>
              <a:t> Offsets</a:t>
            </a:r>
            <a:endParaRPr/>
          </a:p>
        </p:txBody>
      </p:sp>
      <p:sp>
        <p:nvSpPr>
          <p:cNvPr id="1253" name="Google Shape;1253;p84"/>
          <p:cNvSpPr txBox="1"/>
          <p:nvPr>
            <p:ph idx="1" type="body"/>
          </p:nvPr>
        </p:nvSpPr>
        <p:spPr>
          <a:xfrm>
            <a:off x="4485503" y="713313"/>
            <a:ext cx="7569606" cy="543137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עד כה ראינו איך להשתמש בpoll כדי לצרוך הודעות מהמקום האחרון שעשו לו commit ולהמשיך לעבד את כל ההודעות ברצף.</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עם זאת, לפעמים אתם רוצים להתחיל לקרוא לoffset אחר.</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יכולת זאת יכולה לשמש במגוון דרכים:</a:t>
            </a:r>
            <a:endParaRPr sz="2200"/>
          </a:p>
          <a:p>
            <a:pPr indent="-228600" lvl="1" marL="685800" rtl="1" algn="r">
              <a:lnSpc>
                <a:spcPct val="90000"/>
              </a:lnSpc>
              <a:spcBef>
                <a:spcPts val="500"/>
              </a:spcBef>
              <a:spcAft>
                <a:spcPts val="0"/>
              </a:spcAft>
              <a:buClr>
                <a:schemeClr val="dk1"/>
              </a:buClr>
              <a:buSzPts val="2200"/>
              <a:buChar char="•"/>
            </a:pPr>
            <a:r>
              <a:rPr lang="en-US" sz="2200"/>
              <a:t>כדי לחזור אחורה למספר הודעות או לדלג על מספר הודעות קדימה.</a:t>
            </a:r>
            <a:endParaRPr sz="2200"/>
          </a:p>
          <a:p>
            <a:pPr indent="-228600" lvl="1" marL="685800" rtl="1" algn="r">
              <a:lnSpc>
                <a:spcPct val="90000"/>
              </a:lnSpc>
              <a:spcBef>
                <a:spcPts val="500"/>
              </a:spcBef>
              <a:spcAft>
                <a:spcPts val="0"/>
              </a:spcAft>
              <a:buClr>
                <a:schemeClr val="dk1"/>
              </a:buClr>
              <a:buSzPts val="2200"/>
              <a:buChar char="•"/>
            </a:pPr>
            <a:r>
              <a:rPr lang="en-US" sz="2200"/>
              <a:t>מקרא השימוש המרגש ביותר ליכולת זו הוא כאשר offsets נשמרים במערכת שהיא לא קפקה.</a:t>
            </a:r>
            <a:endParaRPr sz="22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7" name="Shape 1257"/>
        <p:cNvGrpSpPr/>
        <p:nvPr/>
      </p:nvGrpSpPr>
      <p:grpSpPr>
        <a:xfrm>
          <a:off x="0" y="0"/>
          <a:ext cx="0" cy="0"/>
          <a:chOff x="0" y="0"/>
          <a:chExt cx="0" cy="0"/>
        </a:xfrm>
      </p:grpSpPr>
      <p:sp>
        <p:nvSpPr>
          <p:cNvPr id="1258" name="Google Shape;1258;p8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9" name="Google Shape;1259;p85"/>
          <p:cNvSpPr txBox="1"/>
          <p:nvPr>
            <p:ph type="title"/>
          </p:nvPr>
        </p:nvSpPr>
        <p:spPr>
          <a:xfrm>
            <a:off x="841248" y="426720"/>
            <a:ext cx="10506456" cy="19191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Consuming Records with Specific Offsets</a:t>
            </a:r>
            <a:endParaRPr sz="6000"/>
          </a:p>
        </p:txBody>
      </p:sp>
      <p:sp>
        <p:nvSpPr>
          <p:cNvPr id="1260" name="Google Shape;1260;p85"/>
          <p:cNvSpPr/>
          <p:nvPr/>
        </p:nvSpPr>
        <p:spPr>
          <a:xfrm>
            <a:off x="865953" y="2899927"/>
            <a:ext cx="10451592"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61" name="Google Shape;1261;p85"/>
          <p:cNvSpPr/>
          <p:nvPr/>
        </p:nvSpPr>
        <p:spPr>
          <a:xfrm flipH="1" rot="10800000">
            <a:off x="841248" y="2776031"/>
            <a:ext cx="1873457"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62" name="Google Shape;1262;p85"/>
          <p:cNvSpPr txBox="1"/>
          <p:nvPr>
            <p:ph idx="1" type="body"/>
          </p:nvPr>
        </p:nvSpPr>
        <p:spPr>
          <a:xfrm>
            <a:off x="648730" y="3200644"/>
            <a:ext cx="11102546" cy="3353915"/>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האפליקציה שלכם קוראת הודעות מקפקה, מעבדת אותם ואז שומרת את התוצאות בDB.</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נניח שאנחנו באמת לא רוצים לעבד מידע וגם לא נרצה לאחסן את אותן תוצאות פעמיים במסד הנתונים.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בדוגמא זו, אנחנו מאוד פרנואידים ולכן אנחנו מבצעים commit אחרי עיבוד כל רשומה.</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עם זאת, יש עדיין סיכוי שהאפליקציה שלנו תקרוס לאחר שהרשומות נשמרו בDB אך לפני שביצענו commit, מה שגורם לרשומה להיות מעובדת שוב ולDB להכיל כפילויות.</a:t>
            </a:r>
            <a:endParaRPr sz="22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6" name="Shape 1266"/>
        <p:cNvGrpSpPr/>
        <p:nvPr/>
      </p:nvGrpSpPr>
      <p:grpSpPr>
        <a:xfrm>
          <a:off x="0" y="0"/>
          <a:ext cx="0" cy="0"/>
          <a:chOff x="0" y="0"/>
          <a:chExt cx="0" cy="0"/>
        </a:xfrm>
      </p:grpSpPr>
      <p:sp>
        <p:nvSpPr>
          <p:cNvPr id="1267" name="Google Shape;1267;p8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8" name="Google Shape;1268;p8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9" name="Google Shape;1269;p86"/>
          <p:cNvSpPr/>
          <p:nvPr/>
        </p:nvSpPr>
        <p:spPr>
          <a:xfrm flipH="1" rot="5400000">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0" name="Google Shape;1270;p86"/>
          <p:cNvSpPr/>
          <p:nvPr/>
        </p:nvSpPr>
        <p:spPr>
          <a:xfrm flipH="1" rot="5400000">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1" name="Google Shape;1271;p86"/>
          <p:cNvSpPr/>
          <p:nvPr/>
        </p:nvSpPr>
        <p:spPr>
          <a:xfrm flipH="1" rot="5400000">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2" name="Google Shape;1272;p86"/>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3" name="Google Shape;1273;p86"/>
          <p:cNvSpPr/>
          <p:nvPr/>
        </p:nvSpPr>
        <p:spPr>
          <a:xfrm flipH="1" rot="5400000">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Google Shape;1274;p86"/>
          <p:cNvSpPr txBox="1"/>
          <p:nvPr>
            <p:ph type="title"/>
          </p:nvPr>
        </p:nvSpPr>
        <p:spPr>
          <a:xfrm>
            <a:off x="466722" y="586855"/>
            <a:ext cx="3201366" cy="338749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700"/>
              <a:buFont typeface="Calibri"/>
              <a:buNone/>
            </a:pPr>
            <a:r>
              <a:rPr lang="en-US" sz="3700">
                <a:solidFill>
                  <a:srgbClr val="FFFFFF"/>
                </a:solidFill>
              </a:rPr>
              <a:t>Consuming Records with Specific Offsets</a:t>
            </a:r>
            <a:endParaRPr/>
          </a:p>
          <a:p>
            <a:pPr indent="0" lvl="0" marL="0" rtl="0" algn="l">
              <a:lnSpc>
                <a:spcPct val="90000"/>
              </a:lnSpc>
              <a:spcBef>
                <a:spcPts val="0"/>
              </a:spcBef>
              <a:spcAft>
                <a:spcPts val="0"/>
              </a:spcAft>
              <a:buClr>
                <a:schemeClr val="dk1"/>
              </a:buClr>
              <a:buSzPts val="3700"/>
              <a:buFont typeface="Calibri"/>
              <a:buNone/>
            </a:pPr>
            <a:r>
              <a:t/>
            </a:r>
            <a:endParaRPr sz="3700">
              <a:solidFill>
                <a:srgbClr val="FFFFFF"/>
              </a:solidFill>
            </a:endParaRPr>
          </a:p>
        </p:txBody>
      </p:sp>
      <p:sp>
        <p:nvSpPr>
          <p:cNvPr id="1275" name="Google Shape;1275;p86"/>
          <p:cNvSpPr txBox="1"/>
          <p:nvPr>
            <p:ph idx="1" type="body"/>
          </p:nvPr>
        </p:nvSpPr>
        <p:spPr>
          <a:xfrm>
            <a:off x="4378684" y="649480"/>
            <a:ext cx="7263399" cy="5546047"/>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ניתן היה למנוע זאת אם הייתה דרך לאחסן את הרשומות ואת הoffset בפעולה אטומית אחת.</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או שגם הרשומה וגם הoffset מבצעים commit או שאף אחד מהם.</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כל עוד הרשומות נרשמו לDB והoffset לקפקה זה לא אפשרי.</a:t>
            </a:r>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9" name="Shape 1279"/>
        <p:cNvGrpSpPr/>
        <p:nvPr/>
      </p:nvGrpSpPr>
      <p:grpSpPr>
        <a:xfrm>
          <a:off x="0" y="0"/>
          <a:ext cx="0" cy="0"/>
          <a:chOff x="0" y="0"/>
          <a:chExt cx="0" cy="0"/>
        </a:xfrm>
      </p:grpSpPr>
      <p:sp>
        <p:nvSpPr>
          <p:cNvPr id="1280" name="Google Shape;1280;p8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1" name="Google Shape;1281;p8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87"/>
          <p:cNvSpPr/>
          <p:nvPr/>
        </p:nvSpPr>
        <p:spPr>
          <a:xfrm flipH="1" rot="5400000">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3" name="Google Shape;1283;p87"/>
          <p:cNvSpPr/>
          <p:nvPr/>
        </p:nvSpPr>
        <p:spPr>
          <a:xfrm flipH="1" rot="5400000">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Google Shape;1284;p87"/>
          <p:cNvSpPr/>
          <p:nvPr/>
        </p:nvSpPr>
        <p:spPr>
          <a:xfrm flipH="1" rot="5400000">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Google Shape;1285;p87"/>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87"/>
          <p:cNvSpPr/>
          <p:nvPr/>
        </p:nvSpPr>
        <p:spPr>
          <a:xfrm flipH="1" rot="5400000">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7" name="Google Shape;1287;p87"/>
          <p:cNvSpPr txBox="1"/>
          <p:nvPr>
            <p:ph type="title"/>
          </p:nvPr>
        </p:nvSpPr>
        <p:spPr>
          <a:xfrm>
            <a:off x="466722" y="586855"/>
            <a:ext cx="3201366" cy="338749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700"/>
              <a:buFont typeface="Calibri"/>
              <a:buNone/>
            </a:pPr>
            <a:r>
              <a:rPr lang="en-US" sz="3700">
                <a:solidFill>
                  <a:srgbClr val="FFFFFF"/>
                </a:solidFill>
              </a:rPr>
              <a:t>Consuming Records with Specific Offsets</a:t>
            </a:r>
            <a:endParaRPr/>
          </a:p>
          <a:p>
            <a:pPr indent="0" lvl="0" marL="0" rtl="0" algn="l">
              <a:lnSpc>
                <a:spcPct val="90000"/>
              </a:lnSpc>
              <a:spcBef>
                <a:spcPts val="0"/>
              </a:spcBef>
              <a:spcAft>
                <a:spcPts val="0"/>
              </a:spcAft>
              <a:buClr>
                <a:schemeClr val="dk1"/>
              </a:buClr>
              <a:buSzPts val="3700"/>
              <a:buFont typeface="Calibri"/>
              <a:buNone/>
            </a:pPr>
            <a:r>
              <a:t/>
            </a:r>
            <a:endParaRPr sz="3700">
              <a:solidFill>
                <a:srgbClr val="FFFFFF"/>
              </a:solidFill>
            </a:endParaRPr>
          </a:p>
        </p:txBody>
      </p:sp>
      <p:sp>
        <p:nvSpPr>
          <p:cNvPr id="1288" name="Google Shape;1288;p87"/>
          <p:cNvSpPr txBox="1"/>
          <p:nvPr>
            <p:ph idx="1" type="body"/>
          </p:nvPr>
        </p:nvSpPr>
        <p:spPr>
          <a:xfrm>
            <a:off x="4378684" y="649480"/>
            <a:ext cx="7263399" cy="5546047"/>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אבל מה אם נכתוב גם את הרשומה וגם את הoffset לDB בtransaction אחד?</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אז נדע שאו שסיימנו עם הרשומה וביצענו commit לoffset או שאנחנו לא והרשומה תעובד מחדש.</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כעת הבעיה היחידה היא אם הoffset שמור בDB ולא בkafka, אך הconsumer ידע מאיפה להתחיל כמוקצה לו partition?</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בדיוק לשם כך ניתן להשתמש בseek.</a:t>
            </a:r>
            <a:endParaRPr sz="2400"/>
          </a:p>
          <a:p>
            <a:pPr indent="0" lvl="0" marL="0" rtl="1" algn="r">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2" name="Shape 1292"/>
        <p:cNvGrpSpPr/>
        <p:nvPr/>
      </p:nvGrpSpPr>
      <p:grpSpPr>
        <a:xfrm>
          <a:off x="0" y="0"/>
          <a:ext cx="0" cy="0"/>
          <a:chOff x="0" y="0"/>
          <a:chExt cx="0" cy="0"/>
        </a:xfrm>
      </p:grpSpPr>
      <p:sp>
        <p:nvSpPr>
          <p:cNvPr id="1293" name="Google Shape;1293;p8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Google Shape;1294;p88"/>
          <p:cNvSpPr txBox="1"/>
          <p:nvPr>
            <p:ph type="title"/>
          </p:nvPr>
        </p:nvSpPr>
        <p:spPr>
          <a:xfrm>
            <a:off x="156445" y="445723"/>
            <a:ext cx="539723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Consuming Records with Specific Offsets</a:t>
            </a:r>
            <a:endParaRPr/>
          </a:p>
        </p:txBody>
      </p:sp>
      <p:pic>
        <p:nvPicPr>
          <p:cNvPr descr="Text&#10;&#10;Description automatically generated" id="1295" name="Google Shape;1295;p88"/>
          <p:cNvPicPr preferRelativeResize="0"/>
          <p:nvPr/>
        </p:nvPicPr>
        <p:blipFill rotWithShape="1">
          <a:blip r:embed="rId3">
            <a:alphaModFix/>
          </a:blip>
          <a:srcRect b="0" l="0" r="0" t="0"/>
          <a:stretch/>
        </p:blipFill>
        <p:spPr>
          <a:xfrm>
            <a:off x="6517875" y="4191190"/>
            <a:ext cx="5452567" cy="2541134"/>
          </a:xfrm>
          <a:custGeom>
            <a:rect b="b" l="l" r="r" t="t"/>
            <a:pathLst>
              <a:path extrusionOk="0" h="2733294" w="4555700">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a:noFill/>
          <a:ln>
            <a:noFill/>
          </a:ln>
        </p:spPr>
      </p:pic>
      <p:sp>
        <p:nvSpPr>
          <p:cNvPr id="1296" name="Google Shape;1296;p88"/>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7" name="Google Shape;1297;p88"/>
          <p:cNvSpPr txBox="1"/>
          <p:nvPr>
            <p:ph idx="1" type="body"/>
          </p:nvPr>
        </p:nvSpPr>
        <p:spPr>
          <a:xfrm>
            <a:off x="6613790" y="2016395"/>
            <a:ext cx="5397237" cy="2049119"/>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כאשר הconsumer מתחיל או כאשר מוקצה לו partition חדש, הוא יכול לחפש את הoffset בDB ולעשות seek למיקום הזה.</a:t>
            </a:r>
            <a:endParaRPr/>
          </a:p>
        </p:txBody>
      </p:sp>
      <p:sp>
        <p:nvSpPr>
          <p:cNvPr id="1298" name="Google Shape;1298;p88"/>
          <p:cNvSpPr/>
          <p:nvPr/>
        </p:nvSpPr>
        <p:spPr>
          <a:xfrm rot="1095198">
            <a:off x="1539683" y="162676"/>
            <a:ext cx="4083433" cy="4083433"/>
          </a:xfrm>
          <a:prstGeom prst="arc">
            <a:avLst>
              <a:gd fmla="val 17445962"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Text&#10;&#10;Description automatically generated" id="1299" name="Google Shape;1299;p88"/>
          <p:cNvPicPr preferRelativeResize="0"/>
          <p:nvPr/>
        </p:nvPicPr>
        <p:blipFill rotWithShape="1">
          <a:blip r:embed="rId4">
            <a:alphaModFix/>
          </a:blip>
          <a:srcRect b="0" l="0" r="0" t="0"/>
          <a:stretch/>
        </p:blipFill>
        <p:spPr>
          <a:xfrm>
            <a:off x="23306" y="1771286"/>
            <a:ext cx="6481992" cy="4961038"/>
          </a:xfrm>
          <a:custGeom>
            <a:rect b="b" l="l" r="r" t="t"/>
            <a:pathLst>
              <a:path extrusionOk="0" h="2733294" w="4555700">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3" name="Shape 1303"/>
        <p:cNvGrpSpPr/>
        <p:nvPr/>
      </p:nvGrpSpPr>
      <p:grpSpPr>
        <a:xfrm>
          <a:off x="0" y="0"/>
          <a:ext cx="0" cy="0"/>
          <a:chOff x="0" y="0"/>
          <a:chExt cx="0" cy="0"/>
        </a:xfrm>
      </p:grpSpPr>
      <p:sp>
        <p:nvSpPr>
          <p:cNvPr id="1304" name="Google Shape;1304;p8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5" name="Google Shape;1305;p89"/>
          <p:cNvSpPr/>
          <p:nvPr/>
        </p:nvSpPr>
        <p:spPr>
          <a:xfrm>
            <a:off x="199528" y="554152"/>
            <a:ext cx="5742189" cy="5742189"/>
          </a:xfrm>
          <a:prstGeom prst="ellipse">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6" name="Google Shape;1306;p89"/>
          <p:cNvSpPr txBox="1"/>
          <p:nvPr>
            <p:ph type="title"/>
          </p:nvPr>
        </p:nvSpPr>
        <p:spPr>
          <a:xfrm>
            <a:off x="1245072" y="1289765"/>
            <a:ext cx="3651101" cy="42709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5200"/>
              <a:buFont typeface="Calibri"/>
              <a:buNone/>
            </a:pPr>
            <a:r>
              <a:rPr lang="en-US" sz="5200">
                <a:solidFill>
                  <a:srgbClr val="FFFFFF"/>
                </a:solidFill>
              </a:rPr>
              <a:t>Consuming Records with Specific Offsets</a:t>
            </a:r>
            <a:endParaRPr/>
          </a:p>
        </p:txBody>
      </p:sp>
      <p:sp>
        <p:nvSpPr>
          <p:cNvPr id="1307" name="Google Shape;1307;p89"/>
          <p:cNvSpPr/>
          <p:nvPr/>
        </p:nvSpPr>
        <p:spPr>
          <a:xfrm>
            <a:off x="1123493" y="374394"/>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p89"/>
          <p:cNvSpPr/>
          <p:nvPr/>
        </p:nvSpPr>
        <p:spPr>
          <a:xfrm>
            <a:off x="550109" y="1084507"/>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9" name="Google Shape;1309;p89"/>
          <p:cNvSpPr txBox="1"/>
          <p:nvPr>
            <p:ph idx="1" type="body"/>
          </p:nvPr>
        </p:nvSpPr>
        <p:spPr>
          <a:xfrm>
            <a:off x="5987039" y="518400"/>
            <a:ext cx="5688703" cy="5837949"/>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solidFill>
                  <a:schemeClr val="dk1"/>
                </a:solidFill>
              </a:rPr>
              <a:t>ישנן דרכים רבות ליישם סמנטיקה של exactly-once על ידי אחסון offsets ומידע במקור חיצוני, אבל כולם יצטרכו להשתמש בlisteners ולעשות seek בשביל לוודא שהoffsets נשמרים בזמן וכי הצרכן מתחיל לקרוא הודעות מהמיקום הנכון.</a:t>
            </a:r>
            <a:endParaRPr sz="2000">
              <a:solidFill>
                <a:schemeClr val="dk1"/>
              </a:solidFill>
            </a:endParaRPr>
          </a:p>
        </p:txBody>
      </p:sp>
      <p:sp>
        <p:nvSpPr>
          <p:cNvPr id="1310" name="Google Shape;1310;p89"/>
          <p:cNvSpPr/>
          <p:nvPr/>
        </p:nvSpPr>
        <p:spPr>
          <a:xfrm>
            <a:off x="5436547" y="5751820"/>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311" name="Google Shape;1311;p89"/>
          <p:cNvCxnSpPr/>
          <p:nvPr/>
        </p:nvCxnSpPr>
        <p:spPr>
          <a:xfrm>
            <a:off x="11586162" y="3610394"/>
            <a:ext cx="0" cy="3238728"/>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5" name="Shape 1315"/>
        <p:cNvGrpSpPr/>
        <p:nvPr/>
      </p:nvGrpSpPr>
      <p:grpSpPr>
        <a:xfrm>
          <a:off x="0" y="0"/>
          <a:ext cx="0" cy="0"/>
          <a:chOff x="0" y="0"/>
          <a:chExt cx="0" cy="0"/>
        </a:xfrm>
      </p:grpSpPr>
      <p:sp>
        <p:nvSpPr>
          <p:cNvPr id="1316" name="Google Shape;1316;p90"/>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7" name="Google Shape;1317;p90"/>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318" name="Google Shape;1318;p90"/>
          <p:cNvSpPr/>
          <p:nvPr/>
        </p:nvSpPr>
        <p:spPr>
          <a:xfrm>
            <a:off x="1496934" y="3984"/>
            <a:ext cx="9376632" cy="6858000"/>
          </a:xfrm>
          <a:custGeom>
            <a:rect b="b" l="l" r="r" t="t"/>
            <a:pathLst>
              <a:path extrusionOk="0" h="6858000" w="9376632">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19" name="Google Shape;1319;p90"/>
          <p:cNvGrpSpPr/>
          <p:nvPr/>
        </p:nvGrpSpPr>
        <p:grpSpPr>
          <a:xfrm>
            <a:off x="1303402" y="3985"/>
            <a:ext cx="9772765" cy="6858000"/>
            <a:chOff x="1303402" y="36937"/>
            <a:chExt cx="9772765" cy="6858000"/>
          </a:xfrm>
        </p:grpSpPr>
        <p:sp>
          <p:nvSpPr>
            <p:cNvPr id="1320" name="Google Shape;1320;p90"/>
            <p:cNvSpPr/>
            <p:nvPr/>
          </p:nvSpPr>
          <p:spPr>
            <a:xfrm>
              <a:off x="1560551" y="36937"/>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Google Shape;1321;p90"/>
            <p:cNvSpPr/>
            <p:nvPr/>
          </p:nvSpPr>
          <p:spPr>
            <a:xfrm>
              <a:off x="1659468" y="36937"/>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2" name="Google Shape;1322;p90"/>
            <p:cNvSpPr/>
            <p:nvPr/>
          </p:nvSpPr>
          <p:spPr>
            <a:xfrm>
              <a:off x="1648217" y="36937"/>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3" name="Google Shape;1323;p90"/>
            <p:cNvSpPr/>
            <p:nvPr/>
          </p:nvSpPr>
          <p:spPr>
            <a:xfrm>
              <a:off x="1629061" y="36937"/>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4" name="Google Shape;1324;p90"/>
            <p:cNvSpPr/>
            <p:nvPr/>
          </p:nvSpPr>
          <p:spPr>
            <a:xfrm>
              <a:off x="1318434" y="36937"/>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90"/>
            <p:cNvSpPr/>
            <p:nvPr/>
          </p:nvSpPr>
          <p:spPr>
            <a:xfrm>
              <a:off x="1308320" y="36937"/>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90"/>
            <p:cNvSpPr/>
            <p:nvPr/>
          </p:nvSpPr>
          <p:spPr>
            <a:xfrm>
              <a:off x="1303402" y="36937"/>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7" name="Google Shape;1327;p90"/>
          <p:cNvSpPr txBox="1"/>
          <p:nvPr>
            <p:ph type="title"/>
          </p:nvPr>
        </p:nvSpPr>
        <p:spPr>
          <a:xfrm>
            <a:off x="3502731" y="1542402"/>
            <a:ext cx="5186842" cy="23879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8000"/>
              <a:buFont typeface="Calibri"/>
              <a:buNone/>
            </a:pPr>
            <a:r>
              <a:rPr lang="en-US" sz="8000">
                <a:solidFill>
                  <a:schemeClr val="dk2"/>
                </a:solidFill>
                <a:latin typeface="Calibri"/>
                <a:ea typeface="Calibri"/>
                <a:cs typeface="Calibri"/>
                <a:sym typeface="Calibri"/>
              </a:rPr>
              <a:t>Apache Avro</a:t>
            </a:r>
            <a:endParaRPr/>
          </a:p>
        </p:txBody>
      </p:sp>
      <p:grpSp>
        <p:nvGrpSpPr>
          <p:cNvPr id="1328" name="Google Shape;1328;p90"/>
          <p:cNvGrpSpPr/>
          <p:nvPr/>
        </p:nvGrpSpPr>
        <p:grpSpPr>
          <a:xfrm>
            <a:off x="-305" y="-4155"/>
            <a:ext cx="2514948" cy="2174333"/>
            <a:chOff x="-305" y="-4155"/>
            <a:chExt cx="2514948" cy="2174333"/>
          </a:xfrm>
        </p:grpSpPr>
        <p:sp>
          <p:nvSpPr>
            <p:cNvPr id="1329" name="Google Shape;1329;p90"/>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0" name="Google Shape;1330;p90"/>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1" name="Google Shape;1331;p90"/>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332" name="Google Shape;1332;p90"/>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333" name="Google Shape;1333;p90"/>
          <p:cNvGrpSpPr/>
          <p:nvPr/>
        </p:nvGrpSpPr>
        <p:grpSpPr>
          <a:xfrm rot="10800000">
            <a:off x="9685727" y="4683666"/>
            <a:ext cx="2514948" cy="2174333"/>
            <a:chOff x="-305" y="-4155"/>
            <a:chExt cx="2514948" cy="2174333"/>
          </a:xfrm>
        </p:grpSpPr>
        <p:sp>
          <p:nvSpPr>
            <p:cNvPr id="1334" name="Google Shape;1334;p90"/>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Google Shape;1335;p90"/>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90"/>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337" name="Google Shape;1337;p90"/>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1" name="Shape 1341"/>
        <p:cNvGrpSpPr/>
        <p:nvPr/>
      </p:nvGrpSpPr>
      <p:grpSpPr>
        <a:xfrm>
          <a:off x="0" y="0"/>
          <a:ext cx="0" cy="0"/>
          <a:chOff x="0" y="0"/>
          <a:chExt cx="0" cy="0"/>
        </a:xfrm>
      </p:grpSpPr>
      <p:sp>
        <p:nvSpPr>
          <p:cNvPr id="1342" name="Google Shape;1342;p9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Google Shape;1343;p91"/>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Google Shape;1344;p91"/>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p91"/>
          <p:cNvSpPr txBox="1"/>
          <p:nvPr>
            <p:ph type="title"/>
          </p:nvPr>
        </p:nvSpPr>
        <p:spPr>
          <a:xfrm>
            <a:off x="1075767" y="1188637"/>
            <a:ext cx="2988234" cy="448072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6600"/>
              <a:buFont typeface="Calibri"/>
              <a:buNone/>
            </a:pPr>
            <a:r>
              <a:rPr lang="en-US" sz="6600"/>
              <a:t>Apache Avro </a:t>
            </a:r>
            <a:endParaRPr sz="6600"/>
          </a:p>
        </p:txBody>
      </p:sp>
      <p:cxnSp>
        <p:nvCxnSpPr>
          <p:cNvPr id="1346" name="Google Shape;1346;p91"/>
          <p:cNvCxnSpPr/>
          <p:nvPr/>
        </p:nvCxnSpPr>
        <p:spPr>
          <a:xfrm>
            <a:off x="4654296" y="1852863"/>
            <a:ext cx="0" cy="3236495"/>
          </a:xfrm>
          <a:prstGeom prst="straightConnector1">
            <a:avLst/>
          </a:prstGeom>
          <a:noFill/>
          <a:ln cap="sq" cmpd="sng" w="19050">
            <a:solidFill>
              <a:srgbClr val="3F3F3F"/>
            </a:solidFill>
            <a:prstDash val="solid"/>
            <a:miter lim="800000"/>
            <a:headEnd len="sm" w="sm" type="none"/>
            <a:tailEnd len="sm" w="sm" type="none"/>
          </a:ln>
        </p:spPr>
      </p:cxnSp>
      <p:sp>
        <p:nvSpPr>
          <p:cNvPr id="1347" name="Google Shape;1347;p91"/>
          <p:cNvSpPr txBox="1"/>
          <p:nvPr>
            <p:ph idx="1" type="body"/>
          </p:nvPr>
        </p:nvSpPr>
        <p:spPr>
          <a:xfrm>
            <a:off x="4861776" y="1648870"/>
            <a:ext cx="6568224" cy="3560260"/>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Apache Avro זה פורמט בינארי.</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הוא נשען על סכמות (מוגדרות בפורמט של json).</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הסכמות מגדירות איזה שדות מופיעים במידע ומה הטיפוס שלהם.</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שדות מקוננים ומערכים נתמכים גם הם.</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gf447955c10_6_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gf447955c10_6_26"/>
          <p:cNvSpPr txBox="1"/>
          <p:nvPr>
            <p:ph type="title"/>
          </p:nvPr>
        </p:nvSpPr>
        <p:spPr>
          <a:xfrm>
            <a:off x="803775" y="1106007"/>
            <a:ext cx="10550100" cy="1182900"/>
          </a:xfrm>
          <a:prstGeom prst="rect">
            <a:avLst/>
          </a:prstGeom>
          <a:noFill/>
          <a:ln>
            <a:noFill/>
          </a:ln>
        </p:spPr>
        <p:txBody>
          <a:bodyPr anchorCtr="0" anchor="b" bIns="45700" lIns="91425" spcFirstLastPara="1" rIns="91425" wrap="square" tIns="45700">
            <a:normAutofit/>
          </a:bodyPr>
          <a:lstStyle/>
          <a:p>
            <a:pPr indent="0" lvl="0" marL="0" rtl="1" algn="r">
              <a:lnSpc>
                <a:spcPct val="90000"/>
              </a:lnSpc>
              <a:spcBef>
                <a:spcPts val="0"/>
              </a:spcBef>
              <a:spcAft>
                <a:spcPts val="0"/>
              </a:spcAft>
              <a:buClr>
                <a:schemeClr val="dk1"/>
              </a:buClr>
              <a:buSzPts val="5200"/>
              <a:buFont typeface="Calibri"/>
              <a:buNone/>
            </a:pPr>
            <a:r>
              <a:rPr lang="en-US" sz="5200"/>
              <a:t>באג בדיזיין</a:t>
            </a:r>
            <a:endParaRPr sz="5200"/>
          </a:p>
        </p:txBody>
      </p:sp>
      <p:cxnSp>
        <p:nvCxnSpPr>
          <p:cNvPr id="184" name="Google Shape;184;gf447955c10_6_26"/>
          <p:cNvCxnSpPr/>
          <p:nvPr/>
        </p:nvCxnSpPr>
        <p:spPr>
          <a:xfrm>
            <a:off x="8878" y="806470"/>
            <a:ext cx="7903800" cy="0"/>
          </a:xfrm>
          <a:prstGeom prst="straightConnector1">
            <a:avLst/>
          </a:prstGeom>
          <a:noFill/>
          <a:ln cap="sq" cmpd="sng" w="25400">
            <a:solidFill>
              <a:schemeClr val="accent1"/>
            </a:solidFill>
            <a:prstDash val="solid"/>
            <a:bevel/>
            <a:headEnd len="sm" w="sm" type="none"/>
            <a:tailEnd len="sm" w="sm" type="none"/>
          </a:ln>
        </p:spPr>
      </p:cxnSp>
      <p:sp>
        <p:nvSpPr>
          <p:cNvPr id="185" name="Google Shape;185;gf447955c10_6_26"/>
          <p:cNvSpPr txBox="1"/>
          <p:nvPr>
            <p:ph idx="1" type="body"/>
          </p:nvPr>
        </p:nvSpPr>
        <p:spPr>
          <a:xfrm>
            <a:off x="443005" y="3247676"/>
            <a:ext cx="11271600" cy="36774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SzPts val="2400"/>
              <a:buChar char="•"/>
            </a:pPr>
            <a:r>
              <a:rPr lang="en-US" sz="2400"/>
              <a:t>בנוסף לצוות metrics שלכם, גם צוות logging וגם </a:t>
            </a:r>
            <a:r>
              <a:rPr lang="en-US" sz="2400"/>
              <a:t>צוות</a:t>
            </a:r>
            <a:r>
              <a:rPr lang="en-US" sz="2400"/>
              <a:t> tracking הגיעו לבעית ארכיטקטורה דומה ופתרו אותה בדרך דומה. </a:t>
            </a:r>
            <a:br>
              <a:rPr lang="en-US" sz="2400"/>
            </a:br>
            <a:br>
              <a:rPr lang="en-US" sz="2400"/>
            </a:br>
            <a:endParaRPr sz="2400"/>
          </a:p>
          <a:p>
            <a:pPr indent="-266700" lvl="0" marL="228600" rtl="1" algn="r">
              <a:spcBef>
                <a:spcPts val="0"/>
              </a:spcBef>
              <a:spcAft>
                <a:spcPts val="0"/>
              </a:spcAft>
              <a:buSzPts val="2400"/>
              <a:buChar char="•"/>
            </a:pPr>
            <a:r>
              <a:rPr lang="en-US" sz="2400"/>
              <a:t>הארכיטקטורה של ריו תראה ככה:</a:t>
            </a:r>
            <a:endParaRPr sz="2400"/>
          </a:p>
        </p:txBody>
      </p:sp>
      <p:grpSp>
        <p:nvGrpSpPr>
          <p:cNvPr id="186" name="Google Shape;186;gf447955c10_6_26"/>
          <p:cNvGrpSpPr/>
          <p:nvPr/>
        </p:nvGrpSpPr>
        <p:grpSpPr>
          <a:xfrm>
            <a:off x="11388224" y="2325422"/>
            <a:ext cx="465458" cy="872153"/>
            <a:chOff x="11388224" y="2325422"/>
            <a:chExt cx="465458" cy="872153"/>
          </a:xfrm>
        </p:grpSpPr>
        <p:sp>
          <p:nvSpPr>
            <p:cNvPr id="187" name="Google Shape;187;gf447955c10_6_26"/>
            <p:cNvSpPr/>
            <p:nvPr/>
          </p:nvSpPr>
          <p:spPr>
            <a:xfrm>
              <a:off x="11403764" y="232542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gf447955c10_6_26"/>
            <p:cNvSpPr/>
            <p:nvPr/>
          </p:nvSpPr>
          <p:spPr>
            <a:xfrm>
              <a:off x="11762544" y="255471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gf447955c10_6_26"/>
            <p:cNvSpPr/>
            <p:nvPr/>
          </p:nvSpPr>
          <p:spPr>
            <a:xfrm>
              <a:off x="11388224" y="306986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1" name="Shape 1351"/>
        <p:cNvGrpSpPr/>
        <p:nvPr/>
      </p:nvGrpSpPr>
      <p:grpSpPr>
        <a:xfrm>
          <a:off x="0" y="0"/>
          <a:ext cx="0" cy="0"/>
          <a:chOff x="0" y="0"/>
          <a:chExt cx="0" cy="0"/>
        </a:xfrm>
      </p:grpSpPr>
      <p:sp>
        <p:nvSpPr>
          <p:cNvPr id="1352" name="Google Shape;1352;p9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p9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92"/>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5" name="Google Shape;1355;p92"/>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6" name="Google Shape;1356;p92"/>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Apache Avro</a:t>
            </a:r>
            <a:endParaRPr sz="5400"/>
          </a:p>
        </p:txBody>
      </p:sp>
      <p:grpSp>
        <p:nvGrpSpPr>
          <p:cNvPr id="1357" name="Google Shape;1357;p92"/>
          <p:cNvGrpSpPr/>
          <p:nvPr/>
        </p:nvGrpSpPr>
        <p:grpSpPr>
          <a:xfrm>
            <a:off x="1188720" y="73152"/>
            <a:ext cx="1178966" cy="232963"/>
            <a:chOff x="5422392" y="64008"/>
            <a:chExt cx="1178966" cy="232963"/>
          </a:xfrm>
        </p:grpSpPr>
        <p:sp>
          <p:nvSpPr>
            <p:cNvPr id="1358" name="Google Shape;1358;p92"/>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9" name="Google Shape;1359;p92"/>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0" name="Google Shape;1360;p92"/>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1" name="Google Shape;1361;p92"/>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p92"/>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Google Shape;1363;p92"/>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Google Shape;1364;p92"/>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5" name="Google Shape;1365;p92"/>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6" name="Google Shape;1366;p92"/>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7" name="Google Shape;1367;p92"/>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8" name="Google Shape;1368;p92"/>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9" name="Google Shape;1369;p92"/>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0" name="Google Shape;1370;p92"/>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Google Shape;1371;p92"/>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Google Shape;1372;p92"/>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Google Shape;1373;p92"/>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4" name="Google Shape;1374;p92"/>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5" name="Google Shape;1375;p92"/>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6" name="Google Shape;1376;p92"/>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7" name="Google Shape;1377;p92"/>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8" name="Google Shape;1378;p92"/>
          <p:cNvSpPr txBox="1"/>
          <p:nvPr>
            <p:ph idx="1" type="body"/>
          </p:nvPr>
        </p:nvSpPr>
        <p:spPr>
          <a:xfrm>
            <a:off x="5885645" y="499833"/>
            <a:ext cx="6175419"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Avro תומך בschema evolution.</a:t>
            </a:r>
            <a:endParaRPr/>
          </a:p>
          <a:p>
            <a:pPr indent="-228600" lvl="0" marL="228600" rtl="1" algn="r">
              <a:lnSpc>
                <a:spcPct val="90000"/>
              </a:lnSpc>
              <a:spcBef>
                <a:spcPts val="1000"/>
              </a:spcBef>
              <a:spcAft>
                <a:spcPts val="0"/>
              </a:spcAft>
              <a:buClr>
                <a:schemeClr val="dk1"/>
              </a:buClr>
              <a:buSzPts val="2200"/>
              <a:buChar char="•"/>
            </a:pPr>
            <a:r>
              <a:rPr lang="en-US" sz="2200"/>
              <a:t>אתם יכולים שיהיה לכם כמה גרסאות לאותה סכמה, על ידי הוספה או מחיקה של שדות (תלוי בcompatability).</a:t>
            </a:r>
            <a:br>
              <a:rPr lang="en-US" sz="2200"/>
            </a:br>
            <a:br>
              <a:rPr lang="en-US" sz="2200"/>
            </a:br>
            <a:endParaRPr/>
          </a:p>
          <a:p>
            <a:pPr indent="-228600" lvl="0" marL="228600" rtl="1" algn="r">
              <a:lnSpc>
                <a:spcPct val="90000"/>
              </a:lnSpc>
              <a:spcBef>
                <a:spcPts val="1000"/>
              </a:spcBef>
              <a:spcAft>
                <a:spcPts val="0"/>
              </a:spcAft>
              <a:buClr>
                <a:schemeClr val="dk1"/>
              </a:buClr>
              <a:buSzPts val="2200"/>
              <a:buChar char="•"/>
            </a:pPr>
            <a:r>
              <a:rPr lang="en-US" sz="2200"/>
              <a:t>בגלל ש-Avro הופך מידע למערך של בתים וקפקה גם עובד בצורה הזאת, אנחנו יכולים להעביר avro messages עם קפקה.</a:t>
            </a:r>
            <a:endParaRPr/>
          </a:p>
          <a:p>
            <a:pPr indent="-228600" lvl="0" marL="228600" rtl="1" algn="r">
              <a:lnSpc>
                <a:spcPct val="90000"/>
              </a:lnSpc>
              <a:spcBef>
                <a:spcPts val="1000"/>
              </a:spcBef>
              <a:spcAft>
                <a:spcPts val="0"/>
              </a:spcAft>
              <a:buClr>
                <a:schemeClr val="dk1"/>
              </a:buClr>
              <a:buSzPts val="2200"/>
              <a:buChar char="•"/>
            </a:pPr>
            <a:r>
              <a:rPr lang="en-US" sz="2200"/>
              <a:t>השאלה שנשאלת היא איפה אנחנו שומרים את הסכמה?</a:t>
            </a:r>
            <a:endParaRPr sz="22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2" name="Shape 1382"/>
        <p:cNvGrpSpPr/>
        <p:nvPr/>
      </p:nvGrpSpPr>
      <p:grpSpPr>
        <a:xfrm>
          <a:off x="0" y="0"/>
          <a:ext cx="0" cy="0"/>
          <a:chOff x="0" y="0"/>
          <a:chExt cx="0" cy="0"/>
        </a:xfrm>
      </p:grpSpPr>
      <p:sp>
        <p:nvSpPr>
          <p:cNvPr id="1383" name="Google Shape;1383;p93"/>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4" name="Google Shape;1384;p93"/>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85" name="Google Shape;1385;p93"/>
          <p:cNvGrpSpPr/>
          <p:nvPr/>
        </p:nvGrpSpPr>
        <p:grpSpPr>
          <a:xfrm>
            <a:off x="1303402" y="3985"/>
            <a:ext cx="9772765" cy="6858000"/>
            <a:chOff x="1303402" y="3985"/>
            <a:chExt cx="9772765" cy="6858000"/>
          </a:xfrm>
        </p:grpSpPr>
        <p:sp>
          <p:nvSpPr>
            <p:cNvPr id="1386" name="Google Shape;1386;p93"/>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7" name="Google Shape;1387;p93"/>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8" name="Google Shape;1388;p93"/>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9" name="Google Shape;1389;p93"/>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0" name="Google Shape;1390;p93"/>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Google Shape;1391;p93"/>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Google Shape;1392;p93"/>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3" name="Google Shape;1393;p93"/>
          <p:cNvSpPr txBox="1"/>
          <p:nvPr>
            <p:ph type="title"/>
          </p:nvPr>
        </p:nvSpPr>
        <p:spPr>
          <a:xfrm>
            <a:off x="3215729" y="1764407"/>
            <a:ext cx="5760846" cy="231031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6600"/>
              <a:buFont typeface="Calibri"/>
              <a:buNone/>
            </a:pPr>
            <a:r>
              <a:rPr lang="en-US" sz="6600">
                <a:solidFill>
                  <a:schemeClr val="dk2"/>
                </a:solidFill>
                <a:latin typeface="Calibri"/>
                <a:ea typeface="Calibri"/>
                <a:cs typeface="Calibri"/>
                <a:sym typeface="Calibri"/>
              </a:rPr>
              <a:t>Schema registry</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7" name="Shape 1397"/>
        <p:cNvGrpSpPr/>
        <p:nvPr/>
      </p:nvGrpSpPr>
      <p:grpSpPr>
        <a:xfrm>
          <a:off x="0" y="0"/>
          <a:ext cx="0" cy="0"/>
          <a:chOff x="0" y="0"/>
          <a:chExt cx="0" cy="0"/>
        </a:xfrm>
      </p:grpSpPr>
      <p:sp>
        <p:nvSpPr>
          <p:cNvPr id="1398" name="Google Shape;1398;p9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9" name="Google Shape;1399;p9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0" name="Google Shape;1400;p94"/>
          <p:cNvSpPr/>
          <p:nvPr/>
        </p:nvSpPr>
        <p:spPr>
          <a:xfrm>
            <a:off x="643466" y="643467"/>
            <a:ext cx="10905067" cy="5562249"/>
          </a:xfrm>
          <a:custGeom>
            <a:rect b="b" l="l" r="r" t="t"/>
            <a:pathLst>
              <a:path extrusionOk="0" h="5641173" w="11243827">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chemeClr val="l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Google Shape;1401;p94"/>
          <p:cNvSpPr txBox="1"/>
          <p:nvPr>
            <p:ph type="title"/>
          </p:nvPr>
        </p:nvSpPr>
        <p:spPr>
          <a:xfrm>
            <a:off x="1629751" y="1059116"/>
            <a:ext cx="8924392" cy="93348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Schema registry</a:t>
            </a:r>
            <a:endParaRPr/>
          </a:p>
        </p:txBody>
      </p:sp>
      <p:sp>
        <p:nvSpPr>
          <p:cNvPr id="1402" name="Google Shape;1402;p94"/>
          <p:cNvSpPr/>
          <p:nvPr/>
        </p:nvSpPr>
        <p:spPr>
          <a:xfrm>
            <a:off x="5421727" y="351737"/>
            <a:ext cx="1348547" cy="407804"/>
          </a:xfrm>
          <a:custGeom>
            <a:rect b="b" l="l" r="r" t="t"/>
            <a:pathLst>
              <a:path extrusionOk="0" h="594531" w="2201784">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Google Shape;1403;p94"/>
          <p:cNvSpPr txBox="1"/>
          <p:nvPr>
            <p:ph idx="1" type="body"/>
          </p:nvPr>
        </p:nvSpPr>
        <p:spPr>
          <a:xfrm>
            <a:off x="576649" y="2292176"/>
            <a:ext cx="9654717" cy="3329395"/>
          </a:xfrm>
          <a:prstGeom prst="rect">
            <a:avLst/>
          </a:prstGeom>
          <a:noFill/>
          <a:ln>
            <a:noFill/>
          </a:ln>
        </p:spPr>
        <p:txBody>
          <a:bodyPr anchorCtr="0" anchor="t" bIns="45700" lIns="91425" spcFirstLastPara="1" rIns="91425" wrap="square" tIns="45700">
            <a:normAutofit fontScale="92500" lnSpcReduction="20000"/>
          </a:bodyPr>
          <a:lstStyle/>
          <a:p>
            <a:pPr indent="-219075" lvl="0" marL="228600" rtl="1" algn="r">
              <a:lnSpc>
                <a:spcPct val="90000"/>
              </a:lnSpc>
              <a:spcBef>
                <a:spcPts val="0"/>
              </a:spcBef>
              <a:spcAft>
                <a:spcPts val="0"/>
              </a:spcAft>
              <a:buClr>
                <a:schemeClr val="dk1"/>
              </a:buClr>
              <a:buSzPct val="100000"/>
              <a:buChar char="•"/>
            </a:pPr>
            <a:r>
              <a:rPr lang="en-US" sz="2000"/>
              <a:t>Schema registry שומר את הmetadata של המידע שלנו.</a:t>
            </a:r>
            <a:endParaRPr/>
          </a:p>
          <a:p>
            <a:pPr indent="-101600" lvl="0" marL="228600" rtl="1" algn="r">
              <a:lnSpc>
                <a:spcPct val="90000"/>
              </a:lnSpc>
              <a:spcBef>
                <a:spcPts val="1000"/>
              </a:spcBef>
              <a:spcAft>
                <a:spcPts val="0"/>
              </a:spcAft>
              <a:buClr>
                <a:schemeClr val="dk1"/>
              </a:buClr>
              <a:buSzPct val="100000"/>
              <a:buNone/>
            </a:pPr>
            <a:r>
              <a:t/>
            </a:r>
            <a:endParaRPr sz="2000"/>
          </a:p>
          <a:p>
            <a:pPr indent="-219075" lvl="0" marL="228600" rtl="1" algn="r">
              <a:lnSpc>
                <a:spcPct val="90000"/>
              </a:lnSpc>
              <a:spcBef>
                <a:spcPts val="1000"/>
              </a:spcBef>
              <a:spcAft>
                <a:spcPts val="0"/>
              </a:spcAft>
              <a:buClr>
                <a:schemeClr val="dk1"/>
              </a:buClr>
              <a:buSzPct val="100000"/>
              <a:buChar char="•"/>
            </a:pPr>
            <a:r>
              <a:rPr lang="en-US" sz="2000"/>
              <a:t>הschema registry מייחצן RESTful api בשביל להכניס ולשלוף סכמות של avro, json, protobuf. </a:t>
            </a:r>
            <a:endParaRPr/>
          </a:p>
          <a:p>
            <a:pPr indent="-101600" lvl="0" marL="228600" rtl="1" algn="r">
              <a:lnSpc>
                <a:spcPct val="90000"/>
              </a:lnSpc>
              <a:spcBef>
                <a:spcPts val="1000"/>
              </a:spcBef>
              <a:spcAft>
                <a:spcPts val="0"/>
              </a:spcAft>
              <a:buClr>
                <a:schemeClr val="dk1"/>
              </a:buClr>
              <a:buSzPct val="100000"/>
              <a:buNone/>
            </a:pPr>
            <a:r>
              <a:t/>
            </a:r>
            <a:endParaRPr sz="2000"/>
          </a:p>
          <a:p>
            <a:pPr indent="-219075" lvl="0" marL="228600" rtl="1" algn="r">
              <a:lnSpc>
                <a:spcPct val="90000"/>
              </a:lnSpc>
              <a:spcBef>
                <a:spcPts val="1000"/>
              </a:spcBef>
              <a:spcAft>
                <a:spcPts val="0"/>
              </a:spcAft>
              <a:buClr>
                <a:schemeClr val="dk1"/>
              </a:buClr>
              <a:buSzPct val="100000"/>
              <a:buChar char="•"/>
            </a:pPr>
            <a:r>
              <a:rPr lang="en-US" sz="2000"/>
              <a:t>שומר את כל </a:t>
            </a:r>
            <a:r>
              <a:rPr lang="en-US" sz="2000"/>
              <a:t>ההיסטוריה</a:t>
            </a:r>
            <a:r>
              <a:rPr lang="en-US" sz="2000"/>
              <a:t> של הסכמות לפי גרסאות ומספק מספק אפשרויות לתאימות כדי לא לשבור סכמות.</a:t>
            </a:r>
            <a:endParaRPr/>
          </a:p>
          <a:p>
            <a:pPr indent="-101600" lvl="0" marL="228600" rtl="1" algn="r">
              <a:lnSpc>
                <a:spcPct val="90000"/>
              </a:lnSpc>
              <a:spcBef>
                <a:spcPts val="1000"/>
              </a:spcBef>
              <a:spcAft>
                <a:spcPts val="0"/>
              </a:spcAft>
              <a:buClr>
                <a:schemeClr val="dk1"/>
              </a:buClr>
              <a:buSzPct val="100000"/>
              <a:buNone/>
            </a:pPr>
            <a:r>
              <a:t/>
            </a:r>
            <a:endParaRPr sz="2000"/>
          </a:p>
          <a:p>
            <a:pPr indent="-219075" lvl="0" marL="228600" rtl="1" algn="r">
              <a:lnSpc>
                <a:spcPct val="90000"/>
              </a:lnSpc>
              <a:spcBef>
                <a:spcPts val="1000"/>
              </a:spcBef>
              <a:spcAft>
                <a:spcPts val="0"/>
              </a:spcAft>
              <a:buClr>
                <a:schemeClr val="dk1"/>
              </a:buClr>
              <a:buSzPct val="100000"/>
              <a:buChar char="•"/>
            </a:pPr>
            <a:r>
              <a:rPr lang="en-US" sz="2000"/>
              <a:t>יושב מחוץ לkafka אבל הkafka יכול לדבר איתו כדי להבין איך המידע אמור להיראות.</a:t>
            </a:r>
            <a:br>
              <a:rPr lang="en-US" sz="2000"/>
            </a:br>
            <a:endParaRPr sz="2000"/>
          </a:p>
          <a:p>
            <a:pPr indent="-219075" lvl="0" marL="228600" rtl="1" algn="r">
              <a:lnSpc>
                <a:spcPct val="90000"/>
              </a:lnSpc>
              <a:spcBef>
                <a:spcPts val="1000"/>
              </a:spcBef>
              <a:spcAft>
                <a:spcPts val="0"/>
              </a:spcAft>
              <a:buSzPct val="100000"/>
              <a:buChar char="•"/>
            </a:pPr>
            <a:r>
              <a:rPr i="1" lang="en-US" sz="2000"/>
              <a:t>אתם יכולים לראות את הסכמות שלהם ב confluent manager.</a:t>
            </a:r>
            <a:br>
              <a:rPr i="1" lang="en-US" sz="2000"/>
            </a:br>
            <a:endParaRPr i="1" sz="2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7" name="Shape 1407"/>
        <p:cNvGrpSpPr/>
        <p:nvPr/>
      </p:nvGrpSpPr>
      <p:grpSpPr>
        <a:xfrm>
          <a:off x="0" y="0"/>
          <a:ext cx="0" cy="0"/>
          <a:chOff x="0" y="0"/>
          <a:chExt cx="0" cy="0"/>
        </a:xfrm>
      </p:grpSpPr>
      <p:sp>
        <p:nvSpPr>
          <p:cNvPr id="1408" name="Google Shape;1408;p9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9" name="Google Shape;1409;p95"/>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0" name="Google Shape;1410;p95"/>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Google Shape;1411;p95"/>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Google Shape;1412;p95"/>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Avro and Schema Registry</a:t>
            </a:r>
            <a:endParaRPr sz="5400"/>
          </a:p>
        </p:txBody>
      </p:sp>
      <p:grpSp>
        <p:nvGrpSpPr>
          <p:cNvPr id="1413" name="Google Shape;1413;p95"/>
          <p:cNvGrpSpPr/>
          <p:nvPr/>
        </p:nvGrpSpPr>
        <p:grpSpPr>
          <a:xfrm>
            <a:off x="1188720" y="73152"/>
            <a:ext cx="1178966" cy="232963"/>
            <a:chOff x="5422392" y="64008"/>
            <a:chExt cx="1178966" cy="232963"/>
          </a:xfrm>
        </p:grpSpPr>
        <p:sp>
          <p:nvSpPr>
            <p:cNvPr id="1414" name="Google Shape;1414;p95"/>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5" name="Google Shape;1415;p95"/>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6" name="Google Shape;1416;p95"/>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7" name="Google Shape;1417;p95"/>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8" name="Google Shape;1418;p95"/>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9" name="Google Shape;1419;p95"/>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0" name="Google Shape;1420;p95"/>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Google Shape;1421;p95"/>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p95"/>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Google Shape;1423;p95"/>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4" name="Google Shape;1424;p95"/>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5" name="Google Shape;1425;p95"/>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6" name="Google Shape;1426;p95"/>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7" name="Google Shape;1427;p95"/>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8" name="Google Shape;1428;p95"/>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9" name="Google Shape;1429;p95"/>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0" name="Google Shape;1430;p95"/>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1" name="Google Shape;1431;p95"/>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2" name="Google Shape;1432;p95"/>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3" name="Google Shape;1433;p95"/>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34" name="Google Shape;1434;p95"/>
          <p:cNvSpPr txBox="1"/>
          <p:nvPr>
            <p:ph idx="1" type="body"/>
          </p:nvPr>
        </p:nvSpPr>
        <p:spPr>
          <a:xfrm>
            <a:off x="5645311" y="499833"/>
            <a:ext cx="6402875"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שרושמים הודעה חדשה ה serializer :</a:t>
            </a:r>
            <a:endParaRPr/>
          </a:p>
          <a:p>
            <a:pPr indent="-228600" lvl="1" marL="685800" rtl="1" algn="r">
              <a:lnSpc>
                <a:spcPct val="90000"/>
              </a:lnSpc>
              <a:spcBef>
                <a:spcPts val="500"/>
              </a:spcBef>
              <a:spcAft>
                <a:spcPts val="0"/>
              </a:spcAft>
              <a:buClr>
                <a:schemeClr val="dk1"/>
              </a:buClr>
              <a:buSzPts val="2200"/>
              <a:buChar char="•"/>
            </a:pPr>
            <a:r>
              <a:rPr lang="en-US" sz="2200"/>
              <a:t>יוודא שהסכמה רשומה.</a:t>
            </a:r>
            <a:endParaRPr/>
          </a:p>
          <a:p>
            <a:pPr indent="-228600" lvl="1" marL="685800" rtl="1" algn="r">
              <a:lnSpc>
                <a:spcPct val="90000"/>
              </a:lnSpc>
              <a:spcBef>
                <a:spcPts val="500"/>
              </a:spcBef>
              <a:spcAft>
                <a:spcPts val="0"/>
              </a:spcAft>
              <a:buClr>
                <a:schemeClr val="dk1"/>
              </a:buClr>
              <a:buSzPts val="2200"/>
              <a:buChar char="•"/>
            </a:pPr>
            <a:r>
              <a:rPr lang="en-US" sz="2200"/>
              <a:t>ייקח את הid שלה או ייצור גרסא חדשה של הסכמה (אפשר לבטל את זה בעזרת auto.register.schemas=false).</a:t>
            </a:r>
            <a:endParaRPr/>
          </a:p>
          <a:p>
            <a:pPr indent="-228600" lvl="0" marL="228600" rtl="1" algn="r">
              <a:lnSpc>
                <a:spcPct val="90000"/>
              </a:lnSpc>
              <a:spcBef>
                <a:spcPts val="1000"/>
              </a:spcBef>
              <a:spcAft>
                <a:spcPts val="0"/>
              </a:spcAft>
              <a:buClr>
                <a:schemeClr val="dk1"/>
              </a:buClr>
              <a:buSzPts val="2200"/>
              <a:buChar char="•"/>
            </a:pPr>
            <a:r>
              <a:rPr lang="en-US" sz="2200"/>
              <a:t>שקוראים הודעה הdeserializer:</a:t>
            </a:r>
            <a:endParaRPr/>
          </a:p>
          <a:p>
            <a:pPr indent="-228600" lvl="1" marL="685800" rtl="1" algn="r">
              <a:lnSpc>
                <a:spcPct val="90000"/>
              </a:lnSpc>
              <a:spcBef>
                <a:spcPts val="500"/>
              </a:spcBef>
              <a:spcAft>
                <a:spcPts val="0"/>
              </a:spcAft>
              <a:buClr>
                <a:schemeClr val="dk1"/>
              </a:buClr>
              <a:buSzPts val="2200"/>
              <a:buChar char="•"/>
            </a:pPr>
            <a:r>
              <a:rPr lang="en-US" sz="2200"/>
              <a:t>ימצא את הid של הסכמה בתוך ההודעה.</a:t>
            </a:r>
            <a:endParaRPr/>
          </a:p>
          <a:p>
            <a:pPr indent="-228600" lvl="1" marL="685800" rtl="1" algn="r">
              <a:lnSpc>
                <a:spcPct val="90000"/>
              </a:lnSpc>
              <a:spcBef>
                <a:spcPts val="500"/>
              </a:spcBef>
              <a:spcAft>
                <a:spcPts val="0"/>
              </a:spcAft>
              <a:buClr>
                <a:schemeClr val="dk1"/>
              </a:buClr>
              <a:buSzPts val="2200"/>
              <a:buChar char="•"/>
            </a:pPr>
            <a:r>
              <a:rPr lang="en-US" sz="2200"/>
              <a:t>ישלוף את הסכמה מהschema registry.</a:t>
            </a:r>
            <a:endParaRPr/>
          </a:p>
          <a:p>
            <a:pPr indent="-228600" lvl="1" marL="685800" rtl="1" algn="r">
              <a:lnSpc>
                <a:spcPct val="90000"/>
              </a:lnSpc>
              <a:spcBef>
                <a:spcPts val="500"/>
              </a:spcBef>
              <a:spcAft>
                <a:spcPts val="0"/>
              </a:spcAft>
              <a:buClr>
                <a:schemeClr val="dk1"/>
              </a:buClr>
              <a:buSzPts val="2200"/>
              <a:buChar char="•"/>
            </a:pPr>
            <a:r>
              <a:rPr lang="en-US" sz="2200"/>
              <a:t>יעשה להודעה deserialize לפי הסכמה.</a:t>
            </a:r>
            <a:endParaRPr sz="22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8" name="Shape 1438"/>
        <p:cNvGrpSpPr/>
        <p:nvPr/>
      </p:nvGrpSpPr>
      <p:grpSpPr>
        <a:xfrm>
          <a:off x="0" y="0"/>
          <a:ext cx="0" cy="0"/>
          <a:chOff x="0" y="0"/>
          <a:chExt cx="0" cy="0"/>
        </a:xfrm>
      </p:grpSpPr>
      <p:sp>
        <p:nvSpPr>
          <p:cNvPr id="1439" name="Google Shape;1439;p9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40" name="Google Shape;1440;p96"/>
          <p:cNvPicPr preferRelativeResize="0"/>
          <p:nvPr>
            <p:ph idx="1" type="body"/>
          </p:nvPr>
        </p:nvPicPr>
        <p:blipFill rotWithShape="1">
          <a:blip r:embed="rId3">
            <a:alphaModFix/>
          </a:blip>
          <a:srcRect b="0" l="1315" r="0" t="0"/>
          <a:stretch/>
        </p:blipFill>
        <p:spPr>
          <a:xfrm>
            <a:off x="20" y="1282"/>
            <a:ext cx="12191980" cy="6856718"/>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4" name="Shape 1444"/>
        <p:cNvGrpSpPr/>
        <p:nvPr/>
      </p:nvGrpSpPr>
      <p:grpSpPr>
        <a:xfrm>
          <a:off x="0" y="0"/>
          <a:ext cx="0" cy="0"/>
          <a:chOff x="0" y="0"/>
          <a:chExt cx="0" cy="0"/>
        </a:xfrm>
      </p:grpSpPr>
      <p:sp>
        <p:nvSpPr>
          <p:cNvPr id="1445" name="Google Shape;1445;p97"/>
          <p:cNvSpPr txBox="1"/>
          <p:nvPr>
            <p:ph type="title"/>
          </p:nvPr>
        </p:nvSpPr>
        <p:spPr>
          <a:xfrm>
            <a:off x="1136428" y="358255"/>
            <a:ext cx="747417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Deserializers </a:t>
            </a:r>
            <a:endParaRPr/>
          </a:p>
        </p:txBody>
      </p:sp>
      <p:sp>
        <p:nvSpPr>
          <p:cNvPr id="1446" name="Google Shape;1446;p97"/>
          <p:cNvSpPr txBox="1"/>
          <p:nvPr>
            <p:ph idx="1" type="body"/>
          </p:nvPr>
        </p:nvSpPr>
        <p:spPr>
          <a:xfrm>
            <a:off x="199102" y="1961235"/>
            <a:ext cx="8612255" cy="421261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Consumers צריכים deserializers בשביל להמיר byte arrays שמגיעים מקפקה לאובייקטים.</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בדוגמאות קודמות, הנחנו רק שהמפתח והערך של כל הודעה הם מחרוזות והשתמשנו בstringDeserializer (שהוא ברירת המחדל של קפקה) בקונפיגורצית הconsumer.</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כעת נבדוק כיצד להשתמש הavro ובdeserializers שלו.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אתם יכולים גם ליצור deserializers משלכם אבל זה פחות נפוץ.</a:t>
            </a:r>
            <a:br>
              <a:rPr lang="en-US" sz="2200"/>
            </a:br>
            <a:endParaRPr sz="2200"/>
          </a:p>
        </p:txBody>
      </p:sp>
      <p:sp>
        <p:nvSpPr>
          <p:cNvPr id="1447" name="Google Shape;1447;p97"/>
          <p:cNvSpPr/>
          <p:nvPr/>
        </p:nvSpPr>
        <p:spPr>
          <a:xfrm>
            <a:off x="10088880" y="0"/>
            <a:ext cx="210312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8" name="Google Shape;1448;p97"/>
          <p:cNvSpPr/>
          <p:nvPr/>
        </p:nvSpPr>
        <p:spPr>
          <a:xfrm>
            <a:off x="8915400" y="2358913"/>
            <a:ext cx="2140172" cy="2140172"/>
          </a:xfrm>
          <a:prstGeom prst="ellipse">
            <a:avLst/>
          </a:prstGeom>
          <a:solidFill>
            <a:srgbClr val="FFFFFF"/>
          </a:solidFill>
          <a:ln cap="flat" cmpd="sng" w="222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Robot" id="1449" name="Google Shape;1449;p97"/>
          <p:cNvPicPr preferRelativeResize="0"/>
          <p:nvPr/>
        </p:nvPicPr>
        <p:blipFill rotWithShape="1">
          <a:blip r:embed="rId3">
            <a:alphaModFix/>
          </a:blip>
          <a:srcRect b="0" l="0" r="0" t="0"/>
          <a:stretch/>
        </p:blipFill>
        <p:spPr>
          <a:xfrm>
            <a:off x="9413987" y="2857501"/>
            <a:ext cx="1142998" cy="1142998"/>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3" name="Shape 1453"/>
        <p:cNvGrpSpPr/>
        <p:nvPr/>
      </p:nvGrpSpPr>
      <p:grpSpPr>
        <a:xfrm>
          <a:off x="0" y="0"/>
          <a:ext cx="0" cy="0"/>
          <a:chOff x="0" y="0"/>
          <a:chExt cx="0" cy="0"/>
        </a:xfrm>
      </p:grpSpPr>
      <p:sp>
        <p:nvSpPr>
          <p:cNvPr id="1454" name="Google Shape;1454;p9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p98"/>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56" name="Google Shape;1456;p98"/>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57" name="Google Shape;1457;p98"/>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Deserializers</a:t>
            </a:r>
            <a:endParaRPr sz="4000"/>
          </a:p>
        </p:txBody>
      </p:sp>
      <p:sp>
        <p:nvSpPr>
          <p:cNvPr id="1458" name="Google Shape;1458;p98"/>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59" name="Google Shape;1459;p98"/>
          <p:cNvSpPr txBox="1"/>
          <p:nvPr>
            <p:ph idx="1" type="body"/>
          </p:nvPr>
        </p:nvSpPr>
        <p:spPr>
          <a:xfrm>
            <a:off x="1115568" y="2481943"/>
            <a:ext cx="10168128"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ברור מאליו שהserializer שמשמש לכתיבת הודעות לkafka צריך להיות תואם לdeserializer שיהיה משומש בעת צריכת אירועים.</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זה אחד היתרונות בשימוש בavro ובschema registry בשביל serializing וdeserializing.</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latin typeface="Consolas"/>
                <a:ea typeface="Consolas"/>
                <a:cs typeface="Consolas"/>
                <a:sym typeface="Consolas"/>
              </a:rPr>
              <a:t>AvroSerializer יכול לוודא שכל הנתונים שנכתבו לטופיק ספציפי תואמים לסכמה של הטופיק, מה שאומר שאפשר לבצע deserialization עם אותה סכמה.</a:t>
            </a:r>
            <a:endParaRPr sz="22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3" name="Shape 1463"/>
        <p:cNvGrpSpPr/>
        <p:nvPr/>
      </p:nvGrpSpPr>
      <p:grpSpPr>
        <a:xfrm>
          <a:off x="0" y="0"/>
          <a:ext cx="0" cy="0"/>
          <a:chOff x="0" y="0"/>
          <a:chExt cx="0" cy="0"/>
        </a:xfrm>
      </p:grpSpPr>
      <p:sp>
        <p:nvSpPr>
          <p:cNvPr id="1464" name="Google Shape;1464;p9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5" name="Google Shape;1465;p9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6" name="Google Shape;1466;p9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7" name="Google Shape;1467;p99"/>
          <p:cNvSpPr/>
          <p:nvPr/>
        </p:nvSpPr>
        <p:spPr>
          <a:xfrm>
            <a:off x="606971" y="0"/>
            <a:ext cx="456510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Google Shape;1468;p99"/>
          <p:cNvSpPr txBox="1"/>
          <p:nvPr>
            <p:ph type="title"/>
          </p:nvPr>
        </p:nvSpPr>
        <p:spPr>
          <a:xfrm>
            <a:off x="1036685" y="1152144"/>
            <a:ext cx="3794760" cy="307239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solidFill>
                  <a:schemeClr val="dk1"/>
                </a:solidFill>
                <a:latin typeface="Calibri"/>
                <a:ea typeface="Calibri"/>
                <a:cs typeface="Calibri"/>
                <a:sym typeface="Calibri"/>
              </a:rPr>
              <a:t>Defining the Avro schema</a:t>
            </a:r>
            <a:endParaRPr/>
          </a:p>
        </p:txBody>
      </p:sp>
      <p:grpSp>
        <p:nvGrpSpPr>
          <p:cNvPr id="1469" name="Google Shape;1469;p99"/>
          <p:cNvGrpSpPr/>
          <p:nvPr/>
        </p:nvGrpSpPr>
        <p:grpSpPr>
          <a:xfrm>
            <a:off x="1188720" y="73152"/>
            <a:ext cx="1178966" cy="232963"/>
            <a:chOff x="7763256" y="73152"/>
            <a:chExt cx="1178966" cy="232963"/>
          </a:xfrm>
        </p:grpSpPr>
        <p:sp>
          <p:nvSpPr>
            <p:cNvPr id="1470" name="Google Shape;1470;p99"/>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1" name="Google Shape;1471;p99"/>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2" name="Google Shape;1472;p99"/>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3" name="Google Shape;1473;p99"/>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4" name="Google Shape;1474;p99"/>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5" name="Google Shape;1475;p99"/>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6" name="Google Shape;1476;p99"/>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Google Shape;1477;p99"/>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Google Shape;1478;p99"/>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Google Shape;1479;p99"/>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0" name="Google Shape;1480;p99"/>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1" name="Google Shape;1481;p99"/>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2" name="Google Shape;1482;p99"/>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3" name="Google Shape;1483;p99"/>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4" name="Google Shape;1484;p99"/>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5" name="Google Shape;1485;p99"/>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Google Shape;1486;p99"/>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Google Shape;1487;p99"/>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Google Shape;1488;p99"/>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9" name="Google Shape;1489;p99"/>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490" name="Google Shape;1490;p99"/>
          <p:cNvPicPr preferRelativeResize="0"/>
          <p:nvPr/>
        </p:nvPicPr>
        <p:blipFill rotWithShape="1">
          <a:blip r:embed="rId3">
            <a:alphaModFix/>
          </a:blip>
          <a:srcRect b="0" l="0" r="0" t="0"/>
          <a:stretch/>
        </p:blipFill>
        <p:spPr>
          <a:xfrm>
            <a:off x="5619404" y="1155964"/>
            <a:ext cx="6192981" cy="457100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4" name="Shape 1494"/>
        <p:cNvGrpSpPr/>
        <p:nvPr/>
      </p:nvGrpSpPr>
      <p:grpSpPr>
        <a:xfrm>
          <a:off x="0" y="0"/>
          <a:ext cx="0" cy="0"/>
          <a:chOff x="0" y="0"/>
          <a:chExt cx="0" cy="0"/>
        </a:xfrm>
      </p:grpSpPr>
      <p:sp>
        <p:nvSpPr>
          <p:cNvPr id="1495" name="Google Shape;1495;p10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Google Shape;1496;p100"/>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Google Shape;1497;p100"/>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Google Shape;1498;p100"/>
          <p:cNvSpPr/>
          <p:nvPr/>
        </p:nvSpPr>
        <p:spPr>
          <a:xfrm>
            <a:off x="606971" y="0"/>
            <a:ext cx="456510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9" name="Google Shape;1499;p100"/>
          <p:cNvSpPr txBox="1"/>
          <p:nvPr>
            <p:ph type="title"/>
          </p:nvPr>
        </p:nvSpPr>
        <p:spPr>
          <a:xfrm>
            <a:off x="1036685" y="1152144"/>
            <a:ext cx="3794760" cy="307239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solidFill>
                  <a:schemeClr val="dk1"/>
                </a:solidFill>
                <a:latin typeface="Calibri"/>
                <a:ea typeface="Calibri"/>
                <a:cs typeface="Calibri"/>
                <a:sym typeface="Calibri"/>
              </a:rPr>
              <a:t>Defining the Avro schema</a:t>
            </a:r>
            <a:endParaRPr/>
          </a:p>
        </p:txBody>
      </p:sp>
      <p:grpSp>
        <p:nvGrpSpPr>
          <p:cNvPr id="1500" name="Google Shape;1500;p100"/>
          <p:cNvGrpSpPr/>
          <p:nvPr/>
        </p:nvGrpSpPr>
        <p:grpSpPr>
          <a:xfrm>
            <a:off x="1188720" y="73152"/>
            <a:ext cx="1178966" cy="232963"/>
            <a:chOff x="7763256" y="73152"/>
            <a:chExt cx="1178966" cy="232963"/>
          </a:xfrm>
        </p:grpSpPr>
        <p:sp>
          <p:nvSpPr>
            <p:cNvPr id="1501" name="Google Shape;1501;p100"/>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2" name="Google Shape;1502;p100"/>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3" name="Google Shape;1503;p100"/>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4" name="Google Shape;1504;p100"/>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5" name="Google Shape;1505;p100"/>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6" name="Google Shape;1506;p100"/>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7" name="Google Shape;1507;p100"/>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8" name="Google Shape;1508;p100"/>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9" name="Google Shape;1509;p100"/>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0" name="Google Shape;1510;p100"/>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1" name="Google Shape;1511;p100"/>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2" name="Google Shape;1512;p100"/>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3" name="Google Shape;1513;p100"/>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4" name="Google Shape;1514;p100"/>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5" name="Google Shape;1515;p100"/>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6" name="Google Shape;1516;p100"/>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7" name="Google Shape;1517;p100"/>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8" name="Google Shape;1518;p100"/>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9" name="Google Shape;1519;p100"/>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0" name="Google Shape;1520;p100"/>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521" name="Google Shape;1521;p100"/>
          <p:cNvPicPr preferRelativeResize="0"/>
          <p:nvPr>
            <p:ph idx="1" type="body"/>
          </p:nvPr>
        </p:nvPicPr>
        <p:blipFill rotWithShape="1">
          <a:blip r:embed="rId3">
            <a:alphaModFix/>
          </a:blip>
          <a:srcRect b="0" l="0" r="0" t="0"/>
          <a:stretch/>
        </p:blipFill>
        <p:spPr>
          <a:xfrm>
            <a:off x="6681603" y="382384"/>
            <a:ext cx="4068582" cy="611816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5" name="Shape 1525"/>
        <p:cNvGrpSpPr/>
        <p:nvPr/>
      </p:nvGrpSpPr>
      <p:grpSpPr>
        <a:xfrm>
          <a:off x="0" y="0"/>
          <a:ext cx="0" cy="0"/>
          <a:chOff x="0" y="0"/>
          <a:chExt cx="0" cy="0"/>
        </a:xfrm>
      </p:grpSpPr>
      <p:sp>
        <p:nvSpPr>
          <p:cNvPr id="1526" name="Google Shape;1526;p10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7" name="Google Shape;1527;p101"/>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8" name="Google Shape;1528;p101"/>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9" name="Google Shape;1529;p101"/>
          <p:cNvSpPr/>
          <p:nvPr/>
        </p:nvSpPr>
        <p:spPr>
          <a:xfrm>
            <a:off x="606971" y="0"/>
            <a:ext cx="751456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0" name="Google Shape;1530;p101"/>
          <p:cNvSpPr txBox="1"/>
          <p:nvPr>
            <p:ph type="title"/>
          </p:nvPr>
        </p:nvSpPr>
        <p:spPr>
          <a:xfrm>
            <a:off x="1036685" y="1152144"/>
            <a:ext cx="6611024" cy="46667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alibri"/>
              <a:buNone/>
            </a:pPr>
            <a:r>
              <a:rPr lang="en-US" sz="8000">
                <a:solidFill>
                  <a:schemeClr val="dk1"/>
                </a:solidFill>
                <a:latin typeface="Calibri"/>
                <a:ea typeface="Calibri"/>
                <a:cs typeface="Calibri"/>
                <a:sym typeface="Calibri"/>
              </a:rPr>
              <a:t>Code example</a:t>
            </a:r>
            <a:endParaRPr/>
          </a:p>
        </p:txBody>
      </p:sp>
      <p:grpSp>
        <p:nvGrpSpPr>
          <p:cNvPr id="1531" name="Google Shape;1531;p101"/>
          <p:cNvGrpSpPr/>
          <p:nvPr/>
        </p:nvGrpSpPr>
        <p:grpSpPr>
          <a:xfrm>
            <a:off x="1188720" y="73152"/>
            <a:ext cx="1178966" cy="232963"/>
            <a:chOff x="5422392" y="64008"/>
            <a:chExt cx="1178966" cy="232963"/>
          </a:xfrm>
        </p:grpSpPr>
        <p:sp>
          <p:nvSpPr>
            <p:cNvPr id="1532" name="Google Shape;1532;p101"/>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3" name="Google Shape;1533;p101"/>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4" name="Google Shape;1534;p101"/>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5" name="Google Shape;1535;p101"/>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101"/>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Google Shape;1537;p101"/>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Google Shape;1538;p101"/>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9" name="Google Shape;1539;p101"/>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0" name="Google Shape;1540;p101"/>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1" name="Google Shape;1541;p101"/>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2" name="Google Shape;1542;p101"/>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3" name="Google Shape;1543;p101"/>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4" name="Google Shape;1544;p101"/>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Google Shape;1545;p101"/>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Google Shape;1546;p101"/>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Google Shape;1547;p101"/>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8" name="Google Shape;1548;p101"/>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9" name="Google Shape;1549;p101"/>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0" name="Google Shape;1550;p101"/>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1" name="Google Shape;1551;p101"/>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377fafb760_0_6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195" name="Google Shape;195;g1377fafb760_0_6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196" name="Google Shape;196;g1377fafb760_0_60"/>
          <p:cNvPicPr preferRelativeResize="0"/>
          <p:nvPr/>
        </p:nvPicPr>
        <p:blipFill>
          <a:blip r:embed="rId3">
            <a:alphaModFix/>
          </a:blip>
          <a:stretch>
            <a:fillRect/>
          </a:stretch>
        </p:blipFill>
        <p:spPr>
          <a:xfrm>
            <a:off x="0" y="740107"/>
            <a:ext cx="12192002" cy="579568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5" name="Shape 1555"/>
        <p:cNvGrpSpPr/>
        <p:nvPr/>
      </p:nvGrpSpPr>
      <p:grpSpPr>
        <a:xfrm>
          <a:off x="0" y="0"/>
          <a:ext cx="0" cy="0"/>
          <a:chOff x="0" y="0"/>
          <a:chExt cx="0" cy="0"/>
        </a:xfrm>
      </p:grpSpPr>
      <p:sp>
        <p:nvSpPr>
          <p:cNvPr id="1556" name="Google Shape;1556;p102"/>
          <p:cNvSpPr/>
          <p:nvPr/>
        </p:nvSpPr>
        <p:spPr>
          <a:xfrm>
            <a:off x="1524"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10;&#10;Description automatically generated" id="1557" name="Google Shape;1557;p102"/>
          <p:cNvPicPr preferRelativeResize="0"/>
          <p:nvPr/>
        </p:nvPicPr>
        <p:blipFill rotWithShape="1">
          <a:blip r:embed="rId3">
            <a:alphaModFix/>
          </a:blip>
          <a:srcRect b="7297" l="95" r="119" t="367"/>
          <a:stretch/>
        </p:blipFill>
        <p:spPr>
          <a:xfrm>
            <a:off x="259691" y="3457397"/>
            <a:ext cx="5669401" cy="3257957"/>
          </a:xfrm>
          <a:prstGeom prst="rect">
            <a:avLst/>
          </a:prstGeom>
          <a:noFill/>
          <a:ln>
            <a:noFill/>
          </a:ln>
        </p:spPr>
      </p:pic>
      <p:pic>
        <p:nvPicPr>
          <p:cNvPr descr="Text&#10;&#10;Description automatically generated" id="1558" name="Google Shape;1558;p102"/>
          <p:cNvPicPr preferRelativeResize="0"/>
          <p:nvPr/>
        </p:nvPicPr>
        <p:blipFill rotWithShape="1">
          <a:blip r:embed="rId4">
            <a:alphaModFix/>
          </a:blip>
          <a:srcRect b="-225" l="0" r="303" t="-87"/>
          <a:stretch/>
        </p:blipFill>
        <p:spPr>
          <a:xfrm>
            <a:off x="261040" y="318623"/>
            <a:ext cx="5657550" cy="3031275"/>
          </a:xfrm>
          <a:prstGeom prst="rect">
            <a:avLst/>
          </a:prstGeom>
          <a:noFill/>
          <a:ln>
            <a:noFill/>
          </a:ln>
        </p:spPr>
      </p:pic>
      <p:pic>
        <p:nvPicPr>
          <p:cNvPr descr="Text&#10;&#10;Description automatically generated" id="1559" name="Google Shape;1559;p102"/>
          <p:cNvPicPr preferRelativeResize="0"/>
          <p:nvPr/>
        </p:nvPicPr>
        <p:blipFill rotWithShape="1">
          <a:blip r:embed="rId5">
            <a:alphaModFix/>
          </a:blip>
          <a:srcRect b="0" l="0" r="0" t="0"/>
          <a:stretch/>
        </p:blipFill>
        <p:spPr>
          <a:xfrm>
            <a:off x="6066329" y="317968"/>
            <a:ext cx="5642846" cy="3032453"/>
          </a:xfrm>
          <a:prstGeom prst="rect">
            <a:avLst/>
          </a:prstGeom>
          <a:noFill/>
          <a:ln>
            <a:noFill/>
          </a:ln>
        </p:spPr>
      </p:pic>
      <p:pic>
        <p:nvPicPr>
          <p:cNvPr descr="Background pattern&#10;&#10;Description automatically generated" id="1560" name="Google Shape;1560;p102"/>
          <p:cNvPicPr preferRelativeResize="0"/>
          <p:nvPr/>
        </p:nvPicPr>
        <p:blipFill rotWithShape="1">
          <a:blip r:embed="rId6">
            <a:alphaModFix/>
          </a:blip>
          <a:srcRect b="0" l="0" r="0" t="0"/>
          <a:stretch/>
        </p:blipFill>
        <p:spPr>
          <a:xfrm>
            <a:off x="6065161" y="3455299"/>
            <a:ext cx="5631695" cy="3251650"/>
          </a:xfrm>
          <a:prstGeom prst="rect">
            <a:avLst/>
          </a:prstGeom>
          <a:noFill/>
          <a:ln>
            <a:noFill/>
          </a:ln>
        </p:spPr>
      </p:pic>
      <p:sp>
        <p:nvSpPr>
          <p:cNvPr id="1561" name="Google Shape;1561;p102"/>
          <p:cNvSpPr/>
          <p:nvPr/>
        </p:nvSpPr>
        <p:spPr>
          <a:xfrm>
            <a:off x="3710199" y="2567197"/>
            <a:ext cx="2211821" cy="78223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2" name="Google Shape;1562;p102"/>
          <p:cNvSpPr/>
          <p:nvPr/>
        </p:nvSpPr>
        <p:spPr>
          <a:xfrm>
            <a:off x="3710199" y="3457321"/>
            <a:ext cx="2211821" cy="142284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3" name="Google Shape;1563;p102"/>
          <p:cNvSpPr/>
          <p:nvPr/>
        </p:nvSpPr>
        <p:spPr>
          <a:xfrm>
            <a:off x="3832843" y="2696585"/>
            <a:ext cx="2083698" cy="2049981"/>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7" name="Shape 1567"/>
        <p:cNvGrpSpPr/>
        <p:nvPr/>
      </p:nvGrpSpPr>
      <p:grpSpPr>
        <a:xfrm>
          <a:off x="0" y="0"/>
          <a:ext cx="0" cy="0"/>
          <a:chOff x="0" y="0"/>
          <a:chExt cx="0" cy="0"/>
        </a:xfrm>
      </p:grpSpPr>
      <p:sp>
        <p:nvSpPr>
          <p:cNvPr id="1568" name="Google Shape;1568;p10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9" name="Google Shape;1569;p103"/>
          <p:cNvSpPr txBox="1"/>
          <p:nvPr>
            <p:ph type="title"/>
          </p:nvPr>
        </p:nvSpPr>
        <p:spPr>
          <a:xfrm>
            <a:off x="838200" y="698643"/>
            <a:ext cx="5243394" cy="518974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alibri"/>
              <a:buNone/>
            </a:pPr>
            <a:r>
              <a:rPr lang="en-US" sz="8000"/>
              <a:t>Standalone Consumer</a:t>
            </a:r>
            <a:endParaRPr sz="8000"/>
          </a:p>
        </p:txBody>
      </p:sp>
      <p:cxnSp>
        <p:nvCxnSpPr>
          <p:cNvPr id="1570" name="Google Shape;1570;p103"/>
          <p:cNvCxnSpPr/>
          <p:nvPr/>
        </p:nvCxnSpPr>
        <p:spPr>
          <a:xfrm>
            <a:off x="623622" y="373056"/>
            <a:ext cx="0" cy="6476066"/>
          </a:xfrm>
          <a:prstGeom prst="straightConnector1">
            <a:avLst/>
          </a:prstGeom>
          <a:noFill/>
          <a:ln cap="sq" cmpd="sng" w="25400">
            <a:solidFill>
              <a:schemeClr val="accent1"/>
            </a:solidFill>
            <a:prstDash val="solid"/>
            <a:bevel/>
            <a:headEnd len="sm" w="sm" type="none"/>
            <a:tailEnd len="sm" w="sm" type="none"/>
          </a:ln>
        </p:spPr>
      </p:cxnSp>
      <p:sp>
        <p:nvSpPr>
          <p:cNvPr id="1571" name="Google Shape;1571;p103"/>
          <p:cNvSpPr/>
          <p:nvPr/>
        </p:nvSpPr>
        <p:spPr>
          <a:xfrm>
            <a:off x="6125948"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103"/>
          <p:cNvSpPr/>
          <p:nvPr/>
        </p:nvSpPr>
        <p:spPr>
          <a:xfrm>
            <a:off x="6484728"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3" name="Google Shape;1573;p103"/>
          <p:cNvSpPr/>
          <p:nvPr/>
        </p:nvSpPr>
        <p:spPr>
          <a:xfrm>
            <a:off x="6110408"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4" name="Google Shape;1574;p103"/>
          <p:cNvSpPr txBox="1"/>
          <p:nvPr>
            <p:ph idx="1" type="body"/>
          </p:nvPr>
        </p:nvSpPr>
        <p:spPr>
          <a:xfrm>
            <a:off x="771101" y="3193576"/>
            <a:ext cx="11189601" cy="2924108"/>
          </a:xfrm>
          <a:prstGeom prst="rect">
            <a:avLst/>
          </a:prstGeom>
          <a:noFill/>
          <a:ln>
            <a:noFill/>
          </a:ln>
        </p:spPr>
        <p:txBody>
          <a:bodyPr anchorCtr="0" anchor="b"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solidFill>
                  <a:schemeClr val="dk1"/>
                </a:solidFill>
              </a:rPr>
              <a:t>עד כה דנו בconsumers כחלק מconsumer group.</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rPr>
              <a:t>בדרך כלל זה מה שאתם תרצו, אבל במקרים מסוימים אתם תרצו משהו הרבה יותר פשוט.</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rPr>
              <a:t>לפעמים אתה יודע שיש לך consumer יחיד שתמיד צריך לקרוא נתונים מכל הpartitions או מpartition ספציפי בטופיק.</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rPr>
              <a:t>כאשר אתם יודעים בדיוק אילו partitions הצרכן צריך לקרוא מהן, אתם לא עושים subscribe לטופיק אלא לכמה partitions.</a:t>
            </a:r>
            <a:endParaRPr sz="2400">
              <a:solidFill>
                <a:schemeClr val="dk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8" name="Shape 1578"/>
        <p:cNvGrpSpPr/>
        <p:nvPr/>
      </p:nvGrpSpPr>
      <p:grpSpPr>
        <a:xfrm>
          <a:off x="0" y="0"/>
          <a:ext cx="0" cy="0"/>
          <a:chOff x="0" y="0"/>
          <a:chExt cx="0" cy="0"/>
        </a:xfrm>
      </p:grpSpPr>
      <p:sp>
        <p:nvSpPr>
          <p:cNvPr id="1579" name="Google Shape;1579;g137b390f1f1_0_70"/>
          <p:cNvSpPr/>
          <p:nvPr/>
        </p:nvSpPr>
        <p:spPr>
          <a:xfrm>
            <a:off x="0" y="-1"/>
            <a:ext cx="12191700" cy="685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0" name="Google Shape;1580;g137b390f1f1_0_70"/>
          <p:cNvSpPr/>
          <p:nvPr/>
        </p:nvSpPr>
        <p:spPr>
          <a:xfrm>
            <a:off x="305" y="0"/>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1" name="Google Shape;1581;g137b390f1f1_0_70"/>
          <p:cNvSpPr txBox="1"/>
          <p:nvPr>
            <p:ph type="title"/>
          </p:nvPr>
        </p:nvSpPr>
        <p:spPr>
          <a:xfrm>
            <a:off x="6554162" y="672282"/>
            <a:ext cx="4806000" cy="1297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latin typeface="Calibri"/>
                <a:ea typeface="Calibri"/>
                <a:cs typeface="Calibri"/>
                <a:sym typeface="Calibri"/>
              </a:rPr>
              <a:t>Exercise</a:t>
            </a:r>
            <a:endParaRPr/>
          </a:p>
        </p:txBody>
      </p:sp>
      <p:pic>
        <p:nvPicPr>
          <p:cNvPr descr="Gymnast - Floor Routine" id="1582" name="Google Shape;1582;g137b390f1f1_0_70"/>
          <p:cNvPicPr preferRelativeResize="0"/>
          <p:nvPr/>
        </p:nvPicPr>
        <p:blipFill rotWithShape="1">
          <a:blip r:embed="rId3">
            <a:alphaModFix/>
          </a:blip>
          <a:srcRect b="0" l="0" r="0" t="0"/>
          <a:stretch/>
        </p:blipFill>
        <p:spPr>
          <a:xfrm>
            <a:off x="340470" y="1815320"/>
            <a:ext cx="4141760" cy="4137064"/>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1583" name="Google Shape;1583;g137b390f1f1_0_70"/>
          <p:cNvGrpSpPr/>
          <p:nvPr/>
        </p:nvGrpSpPr>
        <p:grpSpPr>
          <a:xfrm>
            <a:off x="-9754" y="-5977"/>
            <a:ext cx="6244176" cy="6863979"/>
            <a:chOff x="-5196" y="-5977"/>
            <a:chExt cx="6244176" cy="6863979"/>
          </a:xfrm>
        </p:grpSpPr>
        <p:sp>
          <p:nvSpPr>
            <p:cNvPr id="1584" name="Google Shape;1584;g137b390f1f1_0_70"/>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5" name="Google Shape;1585;g137b390f1f1_0_70"/>
            <p:cNvSpPr/>
            <p:nvPr/>
          </p:nvSpPr>
          <p:spPr>
            <a:xfrm flipH="1">
              <a:off x="-5196" y="1"/>
              <a:ext cx="6170617"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6" name="Google Shape;1586;g137b390f1f1_0_70"/>
            <p:cNvSpPr/>
            <p:nvPr/>
          </p:nvSpPr>
          <p:spPr>
            <a:xfrm flipH="1">
              <a:off x="5717" y="-5977"/>
              <a:ext cx="6233263"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87" name="Google Shape;1587;g137b390f1f1_0_70"/>
          <p:cNvSpPr txBox="1"/>
          <p:nvPr/>
        </p:nvSpPr>
        <p:spPr>
          <a:xfrm>
            <a:off x="6625300" y="2135425"/>
            <a:ext cx="3832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Open </a:t>
            </a:r>
            <a:r>
              <a:rPr i="1" lang="en-US" sz="2200">
                <a:latin typeface="Calibri"/>
                <a:ea typeface="Calibri"/>
                <a:cs typeface="Calibri"/>
                <a:sym typeface="Calibri"/>
              </a:rPr>
              <a:t>Exercise 2</a:t>
            </a:r>
            <a:r>
              <a:rPr lang="en-US" sz="2200">
                <a:latin typeface="Calibri"/>
                <a:ea typeface="Calibri"/>
                <a:cs typeface="Calibri"/>
                <a:sym typeface="Calibri"/>
              </a:rPr>
              <a:t> in the Kafka Folder.</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In </a:t>
            </a:r>
            <a:r>
              <a:rPr i="1" lang="en-US" sz="2200">
                <a:latin typeface="Calibri"/>
                <a:ea typeface="Calibri"/>
                <a:cs typeface="Calibri"/>
                <a:sym typeface="Calibri"/>
              </a:rPr>
              <a:t>Deploy Kafka</a:t>
            </a:r>
            <a:r>
              <a:rPr lang="en-US" sz="2200">
                <a:latin typeface="Calibri"/>
                <a:ea typeface="Calibri"/>
                <a:cs typeface="Calibri"/>
                <a:sym typeface="Calibri"/>
              </a:rPr>
              <a:t>, you will see how to configure a local Kafka to play with.</a:t>
            </a:r>
            <a:endParaRPr sz="2200">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591" name="Shape 1591"/>
        <p:cNvGrpSpPr/>
        <p:nvPr/>
      </p:nvGrpSpPr>
      <p:grpSpPr>
        <a:xfrm>
          <a:off x="0" y="0"/>
          <a:ext cx="0" cy="0"/>
          <a:chOff x="0" y="0"/>
          <a:chExt cx="0" cy="0"/>
        </a:xfrm>
      </p:grpSpPr>
      <p:sp>
        <p:nvSpPr>
          <p:cNvPr id="1592" name="Google Shape;1592;p10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3" name="Google Shape;1593;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Exercise</a:t>
            </a:r>
            <a:endParaRPr sz="5400"/>
          </a:p>
        </p:txBody>
      </p:sp>
      <p:sp>
        <p:nvSpPr>
          <p:cNvPr id="1594" name="Google Shape;1594;p104"/>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5" name="Google Shape;1595;p104"/>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sz="2000"/>
              <a:t>Create some basic producer that writes every 5 seconds </a:t>
            </a:r>
            <a:r>
              <a:rPr b="1" lang="en-US" sz="3000">
                <a:solidFill>
                  <a:srgbClr val="FF0000"/>
                </a:solidFill>
              </a:rPr>
              <a:t>avro</a:t>
            </a:r>
            <a:r>
              <a:rPr lang="en-US" sz="2000"/>
              <a:t> data in the following format to a topic named first-exer-&lt;your_student_id_number&gt;</a:t>
            </a:r>
            <a:endParaRPr/>
          </a:p>
          <a:p>
            <a:pPr indent="0" lvl="0" marL="0" rtl="0" algn="l">
              <a:lnSpc>
                <a:spcPct val="90000"/>
              </a:lnSpc>
              <a:spcBef>
                <a:spcPts val="1000"/>
              </a:spcBef>
              <a:spcAft>
                <a:spcPts val="0"/>
              </a:spcAft>
              <a:buClr>
                <a:schemeClr val="dk1"/>
              </a:buClr>
              <a:buSzPct val="100000"/>
              <a:buNone/>
            </a:pPr>
            <a:r>
              <a:rPr lang="en-US" sz="2000"/>
              <a:t>   {</a:t>
            </a:r>
            <a:endParaRPr/>
          </a:p>
          <a:p>
            <a:pPr indent="0" lvl="0" marL="0" rtl="0" algn="l">
              <a:lnSpc>
                <a:spcPct val="90000"/>
              </a:lnSpc>
              <a:spcBef>
                <a:spcPts val="1000"/>
              </a:spcBef>
              <a:spcAft>
                <a:spcPts val="0"/>
              </a:spcAft>
              <a:buClr>
                <a:schemeClr val="dk1"/>
              </a:buClr>
              <a:buSzPct val="100000"/>
              <a:buNone/>
            </a:pPr>
            <a:r>
              <a:rPr lang="en-US" sz="2000"/>
              <a:t>	“customrer_id”: “number in range 1 to 10”, (will be the key of the message)</a:t>
            </a:r>
            <a:endParaRPr/>
          </a:p>
          <a:p>
            <a:pPr indent="0" lvl="0" marL="0" rtl="0" algn="l">
              <a:lnSpc>
                <a:spcPct val="90000"/>
              </a:lnSpc>
              <a:spcBef>
                <a:spcPts val="1000"/>
              </a:spcBef>
              <a:spcAft>
                <a:spcPts val="0"/>
              </a:spcAft>
              <a:buClr>
                <a:schemeClr val="dk1"/>
              </a:buClr>
              <a:buSzPct val="100000"/>
              <a:buNone/>
            </a:pPr>
            <a:r>
              <a:rPr lang="en-US" sz="2000"/>
              <a:t>	“item_id”: “number in range 11 to 20”,</a:t>
            </a:r>
            <a:endParaRPr/>
          </a:p>
          <a:p>
            <a:pPr indent="0" lvl="0" marL="0" rtl="0" algn="l">
              <a:lnSpc>
                <a:spcPct val="90000"/>
              </a:lnSpc>
              <a:spcBef>
                <a:spcPts val="1000"/>
              </a:spcBef>
              <a:spcAft>
                <a:spcPts val="0"/>
              </a:spcAft>
              <a:buClr>
                <a:schemeClr val="dk1"/>
              </a:buClr>
              <a:buSzPct val="100000"/>
              <a:buNone/>
            </a:pPr>
            <a:r>
              <a:rPr lang="en-US" sz="2000"/>
              <a:t>	“item_count”: “number in range 1 to 10”,</a:t>
            </a:r>
            <a:endParaRPr/>
          </a:p>
          <a:p>
            <a:pPr indent="0" lvl="0" marL="0" rtl="0" algn="l">
              <a:lnSpc>
                <a:spcPct val="90000"/>
              </a:lnSpc>
              <a:spcBef>
                <a:spcPts val="1000"/>
              </a:spcBef>
              <a:spcAft>
                <a:spcPts val="0"/>
              </a:spcAft>
              <a:buClr>
                <a:schemeClr val="dk1"/>
              </a:buClr>
              <a:buSzPct val="100000"/>
              <a:buNone/>
            </a:pPr>
            <a:r>
              <a:rPr lang="en-US" sz="2000"/>
              <a:t>	“shopper_id”: “number in range 21 to 30”,</a:t>
            </a:r>
            <a:endParaRPr/>
          </a:p>
          <a:p>
            <a:pPr indent="0" lvl="0" marL="0" rtl="0" algn="l">
              <a:lnSpc>
                <a:spcPct val="90000"/>
              </a:lnSpc>
              <a:spcBef>
                <a:spcPts val="1000"/>
              </a:spcBef>
              <a:spcAft>
                <a:spcPts val="0"/>
              </a:spcAft>
              <a:buClr>
                <a:schemeClr val="dk1"/>
              </a:buClr>
              <a:buSzPct val="100000"/>
              <a:buNone/>
            </a:pPr>
            <a:r>
              <a:rPr lang="en-US" sz="2000"/>
              <a:t>	“current_time”: “current time in milliseconds”,</a:t>
            </a:r>
            <a:endParaRPr/>
          </a:p>
          <a:p>
            <a:pPr indent="0" lvl="0" marL="0" rtl="0" algn="l">
              <a:lnSpc>
                <a:spcPct val="90000"/>
              </a:lnSpc>
              <a:spcBef>
                <a:spcPts val="1000"/>
              </a:spcBef>
              <a:spcAft>
                <a:spcPts val="0"/>
              </a:spcAft>
              <a:buClr>
                <a:schemeClr val="dk1"/>
              </a:buClr>
              <a:buSzPct val="100000"/>
              <a:buNone/>
            </a:pPr>
            <a:r>
              <a:rPr lang="en-US" sz="2000"/>
              <a:t>	“transaction_id”: “uuid value”</a:t>
            </a:r>
            <a:endParaRPr/>
          </a:p>
          <a:p>
            <a:pPr indent="0" lvl="0" marL="0" rtl="0" algn="l">
              <a:lnSpc>
                <a:spcPct val="90000"/>
              </a:lnSpc>
              <a:spcBef>
                <a:spcPts val="1000"/>
              </a:spcBef>
              <a:spcAft>
                <a:spcPts val="0"/>
              </a:spcAft>
              <a:buClr>
                <a:schemeClr val="dk1"/>
              </a:buClr>
              <a:buSzPct val="100000"/>
              <a:buNone/>
            </a:pPr>
            <a:r>
              <a:rPr lang="en-US" sz="2000"/>
              <a:t>   }</a:t>
            </a:r>
            <a:endParaRPr/>
          </a:p>
          <a:p>
            <a:pPr indent="0" lvl="0" marL="0" rtl="0" algn="l">
              <a:lnSpc>
                <a:spcPct val="90000"/>
              </a:lnSpc>
              <a:spcBef>
                <a:spcPts val="1000"/>
              </a:spcBef>
              <a:spcAft>
                <a:spcPts val="0"/>
              </a:spcAft>
              <a:buClr>
                <a:schemeClr val="dk1"/>
              </a:buClr>
              <a:buSzPct val="100000"/>
              <a:buNone/>
            </a:pPr>
            <a:r>
              <a:t/>
            </a:r>
            <a:endParaRPr sz="2000"/>
          </a:p>
          <a:p>
            <a:pPr indent="-228600" lvl="0" marL="228600" rtl="0" algn="l">
              <a:lnSpc>
                <a:spcPct val="90000"/>
              </a:lnSpc>
              <a:spcBef>
                <a:spcPts val="1000"/>
              </a:spcBef>
              <a:spcAft>
                <a:spcPts val="0"/>
              </a:spcAft>
              <a:buClr>
                <a:schemeClr val="dk1"/>
              </a:buClr>
              <a:buSzPct val="100000"/>
              <a:buChar char="•"/>
            </a:pPr>
            <a:r>
              <a:rPr lang="en-US" sz="2000"/>
              <a:t>Create consumer that consumes this data and prints it to the console.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9" name="Shape 1599"/>
        <p:cNvGrpSpPr/>
        <p:nvPr/>
      </p:nvGrpSpPr>
      <p:grpSpPr>
        <a:xfrm>
          <a:off x="0" y="0"/>
          <a:ext cx="0" cy="0"/>
          <a:chOff x="0" y="0"/>
          <a:chExt cx="0" cy="0"/>
        </a:xfrm>
      </p:grpSpPr>
      <p:sp>
        <p:nvSpPr>
          <p:cNvPr id="1600" name="Google Shape;1600;p105"/>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1" name="Google Shape;1601;p105"/>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02" name="Google Shape;1602;p105"/>
          <p:cNvGrpSpPr/>
          <p:nvPr/>
        </p:nvGrpSpPr>
        <p:grpSpPr>
          <a:xfrm>
            <a:off x="1303402" y="3985"/>
            <a:ext cx="9772765" cy="6858000"/>
            <a:chOff x="1303402" y="3985"/>
            <a:chExt cx="9772765" cy="6858000"/>
          </a:xfrm>
        </p:grpSpPr>
        <p:sp>
          <p:nvSpPr>
            <p:cNvPr id="1603" name="Google Shape;1603;p105"/>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4" name="Google Shape;1604;p105"/>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Google Shape;1605;p105"/>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105"/>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105"/>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8" name="Google Shape;1608;p105"/>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9" name="Google Shape;1609;p105"/>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0" name="Google Shape;1610;p105"/>
          <p:cNvSpPr txBox="1"/>
          <p:nvPr>
            <p:ph type="title"/>
          </p:nvPr>
        </p:nvSpPr>
        <p:spPr>
          <a:xfrm>
            <a:off x="3215729" y="1764407"/>
            <a:ext cx="5760846" cy="231031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rPr>
              <a:t>Delivery Types</a:t>
            </a:r>
            <a:endParaRPr>
              <a:solidFill>
                <a:schemeClr val="dk2"/>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4" name="Shape 1614"/>
        <p:cNvGrpSpPr/>
        <p:nvPr/>
      </p:nvGrpSpPr>
      <p:grpSpPr>
        <a:xfrm>
          <a:off x="0" y="0"/>
          <a:ext cx="0" cy="0"/>
          <a:chOff x="0" y="0"/>
          <a:chExt cx="0" cy="0"/>
        </a:xfrm>
      </p:grpSpPr>
      <p:sp>
        <p:nvSpPr>
          <p:cNvPr id="1615" name="Google Shape;1615;p106"/>
          <p:cNvSpPr txBox="1"/>
          <p:nvPr>
            <p:ph type="title"/>
          </p:nvPr>
        </p:nvSpPr>
        <p:spPr>
          <a:xfrm>
            <a:off x="1136428" y="627564"/>
            <a:ext cx="747417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Message Delivery</a:t>
            </a:r>
            <a:endParaRPr/>
          </a:p>
        </p:txBody>
      </p:sp>
      <p:sp>
        <p:nvSpPr>
          <p:cNvPr id="1616" name="Google Shape;1616;p106"/>
          <p:cNvSpPr txBox="1"/>
          <p:nvPr>
            <p:ph idx="1" type="body"/>
          </p:nvPr>
        </p:nvSpPr>
        <p:spPr>
          <a:xfrm>
            <a:off x="320483" y="2278173"/>
            <a:ext cx="8446636" cy="345061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עכשיו, שהבנו מעט איך פועלים הproducers והconsumers, בואו נדבר בערבויות שקפקה מעניק בין producer לconsumer.</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ישנם 3 סוגים של ערבויות:</a:t>
            </a:r>
            <a:endParaRPr sz="2200"/>
          </a:p>
          <a:p>
            <a:pPr indent="-228600" lvl="1" marL="685800" rtl="1" algn="r">
              <a:lnSpc>
                <a:spcPct val="90000"/>
              </a:lnSpc>
              <a:spcBef>
                <a:spcPts val="500"/>
              </a:spcBef>
              <a:spcAft>
                <a:spcPts val="0"/>
              </a:spcAft>
              <a:buClr>
                <a:schemeClr val="dk1"/>
              </a:buClr>
              <a:buSzPts val="2200"/>
              <a:buChar char="•"/>
            </a:pPr>
            <a:r>
              <a:rPr lang="en-US" sz="2200"/>
              <a:t>At most once – הודעות עשויות לאבד אבל לא מועברות מחדש.</a:t>
            </a:r>
            <a:endParaRPr sz="2200"/>
          </a:p>
          <a:p>
            <a:pPr indent="-228600" lvl="1" marL="685800" rtl="1" algn="r">
              <a:lnSpc>
                <a:spcPct val="90000"/>
              </a:lnSpc>
              <a:spcBef>
                <a:spcPts val="500"/>
              </a:spcBef>
              <a:spcAft>
                <a:spcPts val="0"/>
              </a:spcAft>
              <a:buClr>
                <a:schemeClr val="dk1"/>
              </a:buClr>
              <a:buSzPts val="2200"/>
              <a:buChar char="•"/>
            </a:pPr>
            <a:r>
              <a:rPr lang="en-US" sz="2200"/>
              <a:t>At least once – הודעות לעולם לא נאבדות אבל עשויות להישלח כמה פעמים.</a:t>
            </a:r>
            <a:endParaRPr sz="2200"/>
          </a:p>
          <a:p>
            <a:pPr indent="-228600" lvl="1" marL="685800" rtl="1" algn="r">
              <a:lnSpc>
                <a:spcPct val="90000"/>
              </a:lnSpc>
              <a:spcBef>
                <a:spcPts val="500"/>
              </a:spcBef>
              <a:spcAft>
                <a:spcPts val="0"/>
              </a:spcAft>
              <a:buClr>
                <a:schemeClr val="dk1"/>
              </a:buClr>
              <a:buSzPts val="2200"/>
              <a:buChar char="•"/>
            </a:pPr>
            <a:r>
              <a:rPr lang="en-US" sz="2200"/>
              <a:t>Exactly once – זה מה שאנחנו רוצים באמת, כל הודעה מועברת פעם אחת בלבד.</a:t>
            </a:r>
            <a:endParaRPr sz="2200"/>
          </a:p>
        </p:txBody>
      </p:sp>
      <p:sp>
        <p:nvSpPr>
          <p:cNvPr id="1617" name="Google Shape;1617;p106"/>
          <p:cNvSpPr/>
          <p:nvPr/>
        </p:nvSpPr>
        <p:spPr>
          <a:xfrm>
            <a:off x="10088880" y="0"/>
            <a:ext cx="210312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8" name="Google Shape;1618;p106"/>
          <p:cNvSpPr/>
          <p:nvPr/>
        </p:nvSpPr>
        <p:spPr>
          <a:xfrm>
            <a:off x="8915400" y="2358913"/>
            <a:ext cx="2140172" cy="2140172"/>
          </a:xfrm>
          <a:prstGeom prst="ellipse">
            <a:avLst/>
          </a:prstGeom>
          <a:solidFill>
            <a:srgbClr val="FFFFFF"/>
          </a:solidFill>
          <a:ln cap="flat" cmpd="sng" w="222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Mail Reply" id="1619" name="Google Shape;1619;p106"/>
          <p:cNvPicPr preferRelativeResize="0"/>
          <p:nvPr/>
        </p:nvPicPr>
        <p:blipFill rotWithShape="1">
          <a:blip r:embed="rId3">
            <a:alphaModFix/>
          </a:blip>
          <a:srcRect b="0" l="0" r="0" t="0"/>
          <a:stretch/>
        </p:blipFill>
        <p:spPr>
          <a:xfrm>
            <a:off x="9413987" y="2857501"/>
            <a:ext cx="1142998" cy="1142998"/>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3" name="Shape 1623"/>
        <p:cNvGrpSpPr/>
        <p:nvPr/>
      </p:nvGrpSpPr>
      <p:grpSpPr>
        <a:xfrm>
          <a:off x="0" y="0"/>
          <a:ext cx="0" cy="0"/>
          <a:chOff x="0" y="0"/>
          <a:chExt cx="0" cy="0"/>
        </a:xfrm>
      </p:grpSpPr>
      <p:sp>
        <p:nvSpPr>
          <p:cNvPr id="1624" name="Google Shape;1624;p10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Google Shape;1625;p107"/>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Message Delivery </a:t>
            </a:r>
            <a:endParaRPr sz="5400"/>
          </a:p>
        </p:txBody>
      </p:sp>
      <p:sp>
        <p:nvSpPr>
          <p:cNvPr id="1626" name="Google Shape;1626;p107"/>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7" name="Google Shape;1627;p107"/>
          <p:cNvSpPr txBox="1"/>
          <p:nvPr>
            <p:ph idx="1" type="body"/>
          </p:nvPr>
        </p:nvSpPr>
        <p:spPr>
          <a:xfrm>
            <a:off x="4620062" y="595339"/>
            <a:ext cx="7390935" cy="543153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מערכות רבות טוענות כי הן מספקות סמנטיקה של exactly once.</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מרבית הטענות הללו מטעות.</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הם לא מתייחסים למקרים שבהם הconsumers או הproducers נכשלים.</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מקרים בהם יש מספר consumers.</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מקרים בהם ניתן לאבד נתונים שכבר נרשמו לדיסק.</a:t>
            </a:r>
            <a:endParaRPr sz="22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1" name="Shape 1631"/>
        <p:cNvGrpSpPr/>
        <p:nvPr/>
      </p:nvGrpSpPr>
      <p:grpSpPr>
        <a:xfrm>
          <a:off x="0" y="0"/>
          <a:ext cx="0" cy="0"/>
          <a:chOff x="0" y="0"/>
          <a:chExt cx="0" cy="0"/>
        </a:xfrm>
      </p:grpSpPr>
      <p:sp>
        <p:nvSpPr>
          <p:cNvPr id="1632" name="Google Shape;1632;p10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Google Shape;1633;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Message Delivery</a:t>
            </a:r>
            <a:endParaRPr sz="5400"/>
          </a:p>
        </p:txBody>
      </p:sp>
      <p:sp>
        <p:nvSpPr>
          <p:cNvPr id="1634" name="Google Shape;1634;p108"/>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Google Shape;1635;p108"/>
          <p:cNvSpPr txBox="1"/>
          <p:nvPr>
            <p:ph idx="1" type="body"/>
          </p:nvPr>
        </p:nvSpPr>
        <p:spPr>
          <a:xfrm>
            <a:off x="838200" y="2205862"/>
            <a:ext cx="10515600" cy="4251960"/>
          </a:xfrm>
          <a:prstGeom prst="rect">
            <a:avLst/>
          </a:prstGeom>
          <a:noFill/>
          <a:ln>
            <a:noFill/>
          </a:ln>
        </p:spPr>
        <p:txBody>
          <a:bodyPr anchorCtr="0" anchor="t" bIns="45700" lIns="91425" spcFirstLastPara="1" rIns="91425" wrap="square" tIns="45700">
            <a:normAutofit/>
          </a:bodyPr>
          <a:lstStyle/>
          <a:p>
            <a:pPr indent="0" lvl="0" marL="0" rtl="1" algn="r">
              <a:lnSpc>
                <a:spcPct val="90000"/>
              </a:lnSpc>
              <a:spcBef>
                <a:spcPts val="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שרושמים הודעה יש לנו את המונח commited שאומר שההודעה נרשמה לlog.</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לאחר שהודעה עברה commit היא לא תאבד כל עוד לפחות broker אחד שמשכפל את הpartition יהיה חי.</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בינתיים נניח שאנחנו חיים בעולם מושלם וננסה להבין את הguarantees בין הproducer לconsumer.</a:t>
            </a:r>
            <a:endParaRPr sz="22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09"/>
          <p:cNvSpPr txBox="1"/>
          <p:nvPr>
            <p:ph type="title"/>
          </p:nvPr>
        </p:nvSpPr>
        <p:spPr>
          <a:xfrm>
            <a:off x="9906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Message Delivery</a:t>
            </a:r>
            <a:endParaRPr/>
          </a:p>
        </p:txBody>
      </p:sp>
      <p:grpSp>
        <p:nvGrpSpPr>
          <p:cNvPr id="1641" name="Google Shape;1641;p109"/>
          <p:cNvGrpSpPr/>
          <p:nvPr/>
        </p:nvGrpSpPr>
        <p:grpSpPr>
          <a:xfrm>
            <a:off x="-1679400" y="2457003"/>
            <a:ext cx="9975830" cy="3015626"/>
            <a:chOff x="149400" y="631378"/>
            <a:chExt cx="9975830" cy="3015626"/>
          </a:xfrm>
        </p:grpSpPr>
        <p:sp>
          <p:nvSpPr>
            <p:cNvPr id="1642" name="Google Shape;1642;p109"/>
            <p:cNvSpPr/>
            <p:nvPr/>
          </p:nvSpPr>
          <p:spPr>
            <a:xfrm>
              <a:off x="7129161" y="631378"/>
              <a:ext cx="1944000" cy="1944000"/>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09"/>
            <p:cNvSpPr/>
            <p:nvPr/>
          </p:nvSpPr>
          <p:spPr>
            <a:xfrm>
              <a:off x="5805230" y="2892999"/>
              <a:ext cx="432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09"/>
            <p:cNvSpPr txBox="1"/>
            <p:nvPr/>
          </p:nvSpPr>
          <p:spPr>
            <a:xfrm>
              <a:off x="5805230" y="2892999"/>
              <a:ext cx="4320000" cy="720000"/>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אם producer מנסה לשלוח הודעה וחווה שגיאת רשת, הוא לא יכול להיות בטוח אם השגיאה התרחשה לפני או אחרי שההודעה הייתה commited</a:t>
              </a:r>
              <a:endParaRPr sz="1500">
                <a:solidFill>
                  <a:schemeClr val="dk1"/>
                </a:solidFill>
                <a:latin typeface="Calibri"/>
                <a:ea typeface="Calibri"/>
                <a:cs typeface="Calibri"/>
                <a:sym typeface="Calibri"/>
              </a:endParaRPr>
            </a:p>
          </p:txBody>
        </p:sp>
        <p:sp>
          <p:nvSpPr>
            <p:cNvPr id="1645" name="Google Shape;1645;p109"/>
            <p:cNvSpPr/>
            <p:nvPr/>
          </p:nvSpPr>
          <p:spPr>
            <a:xfrm>
              <a:off x="149400" y="2927004"/>
              <a:ext cx="432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649" name="Shape 1649"/>
        <p:cNvGrpSpPr/>
        <p:nvPr/>
      </p:nvGrpSpPr>
      <p:grpSpPr>
        <a:xfrm>
          <a:off x="0" y="0"/>
          <a:ext cx="0" cy="0"/>
          <a:chOff x="0" y="0"/>
          <a:chExt cx="0" cy="0"/>
        </a:xfrm>
      </p:grpSpPr>
      <p:sp>
        <p:nvSpPr>
          <p:cNvPr id="1650" name="Google Shape;1650;p1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1" name="Google Shape;1651;p110"/>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2" name="Google Shape;1652;p110"/>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3" name="Google Shape;1653;p11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Message Delivery – Producer</a:t>
            </a:r>
            <a:endParaRPr sz="4000"/>
          </a:p>
        </p:txBody>
      </p:sp>
      <p:sp>
        <p:nvSpPr>
          <p:cNvPr id="1654" name="Google Shape;1654;p110"/>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55" name="Google Shape;1655;p110"/>
          <p:cNvSpPr txBox="1"/>
          <p:nvPr>
            <p:ph idx="1" type="body"/>
          </p:nvPr>
        </p:nvSpPr>
        <p:spPr>
          <a:xfrm>
            <a:off x="805374" y="2481943"/>
            <a:ext cx="11058251"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latin typeface="Calibri"/>
                <a:ea typeface="Calibri"/>
                <a:cs typeface="Calibri"/>
                <a:sym typeface="Calibri"/>
              </a:rPr>
              <a:t>ה</a:t>
            </a:r>
            <a:r>
              <a:rPr lang="en-US" sz="2200"/>
              <a:t>producer משיג exactly once semantic</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הדרך שבא הוא משיג זאת קצת מסובכת ולכן לא אסביר אותה פה אבל אתם מוזמנים לבדוק את זה.</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g1377fafb760_0_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2" name="Google Shape;202;g1377fafb760_0_5"/>
          <p:cNvSpPr/>
          <p:nvPr/>
        </p:nvSpPr>
        <p:spPr>
          <a:xfrm rot="2700000">
            <a:off x="-1874165" y="1373548"/>
            <a:ext cx="6138712" cy="5540861"/>
          </a:xfrm>
          <a:custGeom>
            <a:rect b="b" l="l" r="r" t="t"/>
            <a:pathLst>
              <a:path extrusionOk="0" h="5537781" w="6135300">
                <a:moveTo>
                  <a:pt x="0" y="0"/>
                </a:moveTo>
                <a:lnTo>
                  <a:pt x="6135300" y="0"/>
                </a:lnTo>
                <a:lnTo>
                  <a:pt x="6135300" y="3548931"/>
                </a:lnTo>
                <a:lnTo>
                  <a:pt x="4146451" y="5537781"/>
                </a:lnTo>
                <a:lnTo>
                  <a:pt x="0" y="1391331"/>
                </a:lnTo>
                <a:close/>
              </a:path>
            </a:pathLst>
          </a:cu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g1377fafb760_0_5"/>
          <p:cNvSpPr/>
          <p:nvPr/>
        </p:nvSpPr>
        <p:spPr>
          <a:xfrm rot="2700000">
            <a:off x="8040957" y="321451"/>
            <a:ext cx="5056462" cy="9206106"/>
          </a:xfrm>
          <a:custGeom>
            <a:rect b="b" l="l" r="r" t="t"/>
            <a:pathLst>
              <a:path extrusionOk="0" h="9200989" w="5053652">
                <a:moveTo>
                  <a:pt x="0" y="209273"/>
                </a:moveTo>
                <a:lnTo>
                  <a:pt x="209274" y="0"/>
                </a:lnTo>
                <a:lnTo>
                  <a:pt x="5053652" y="4844379"/>
                </a:lnTo>
                <a:lnTo>
                  <a:pt x="697042" y="9200989"/>
                </a:lnTo>
                <a:lnTo>
                  <a:pt x="0" y="9200989"/>
                </a:lnTo>
                <a:close/>
              </a:path>
            </a:pathLst>
          </a:cu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g1377fafb760_0_5"/>
          <p:cNvSpPr/>
          <p:nvPr/>
        </p:nvSpPr>
        <p:spPr>
          <a:xfrm>
            <a:off x="4236909" y="5272381"/>
            <a:ext cx="3171300" cy="1585500"/>
          </a:xfrm>
          <a:prstGeom prst="triangle">
            <a:avLst>
              <a:gd fmla="val 50000" name="adj"/>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g1377fafb760_0_5"/>
          <p:cNvSpPr/>
          <p:nvPr/>
        </p:nvSpPr>
        <p:spPr>
          <a:xfrm rot="2700000">
            <a:off x="1861798" y="1742891"/>
            <a:ext cx="3372051" cy="337205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6" name="Google Shape;206;g1377fafb760_0_5"/>
          <p:cNvSpPr/>
          <p:nvPr/>
        </p:nvSpPr>
        <p:spPr>
          <a:xfrm rot="2700000">
            <a:off x="1423110" y="1304274"/>
            <a:ext cx="4249429" cy="4249429"/>
          </a:xfrm>
          <a:prstGeom prst="frame">
            <a:avLst>
              <a:gd fmla="val 1195" name="adj1"/>
            </a:avLst>
          </a:pr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7" name="Google Shape;207;g1377fafb760_0_5"/>
          <p:cNvSpPr txBox="1"/>
          <p:nvPr>
            <p:ph type="ctrTitle"/>
          </p:nvPr>
        </p:nvSpPr>
        <p:spPr>
          <a:xfrm>
            <a:off x="1738683" y="2721789"/>
            <a:ext cx="3618300" cy="1345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80808"/>
              </a:buClr>
              <a:buSzPts val="2800"/>
              <a:buFont typeface="Calibri"/>
              <a:buNone/>
            </a:pPr>
            <a:r>
              <a:rPr lang="en-US" sz="2800">
                <a:solidFill>
                  <a:srgbClr val="080808"/>
                </a:solidFill>
              </a:rPr>
              <a:t>Apache Kafka</a:t>
            </a:r>
            <a:endParaRPr sz="2800">
              <a:solidFill>
                <a:srgbClr val="080808"/>
              </a:solidFill>
            </a:endParaRPr>
          </a:p>
        </p:txBody>
      </p:sp>
      <p:pic>
        <p:nvPicPr>
          <p:cNvPr descr="Logo, company name&#10;&#10;Description automatically generated" id="208" name="Google Shape;208;g1377fafb760_0_5"/>
          <p:cNvPicPr preferRelativeResize="0"/>
          <p:nvPr/>
        </p:nvPicPr>
        <p:blipFill rotWithShape="1">
          <a:blip r:embed="rId3">
            <a:alphaModFix/>
          </a:blip>
          <a:srcRect b="0" l="0" r="0" t="0"/>
          <a:stretch/>
        </p:blipFill>
        <p:spPr>
          <a:xfrm>
            <a:off x="6879772" y="2181376"/>
            <a:ext cx="4990494" cy="2495247"/>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9" name="Shape 1659"/>
        <p:cNvGrpSpPr/>
        <p:nvPr/>
      </p:nvGrpSpPr>
      <p:grpSpPr>
        <a:xfrm>
          <a:off x="0" y="0"/>
          <a:ext cx="0" cy="0"/>
          <a:chOff x="0" y="0"/>
          <a:chExt cx="0" cy="0"/>
        </a:xfrm>
      </p:grpSpPr>
      <p:sp>
        <p:nvSpPr>
          <p:cNvPr id="1660" name="Google Shape;1660;p11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1" name="Google Shape;1661;p111"/>
          <p:cNvSpPr txBox="1"/>
          <p:nvPr>
            <p:ph type="title"/>
          </p:nvPr>
        </p:nvSpPr>
        <p:spPr>
          <a:xfrm>
            <a:off x="635000" y="640823"/>
            <a:ext cx="3418659"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Message Delivery - Producer</a:t>
            </a:r>
            <a:endParaRPr sz="5400"/>
          </a:p>
        </p:txBody>
      </p:sp>
      <p:sp>
        <p:nvSpPr>
          <p:cNvPr id="1662" name="Google Shape;1662;p111"/>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63" name="Google Shape;1663;p111"/>
          <p:cNvGrpSpPr/>
          <p:nvPr/>
        </p:nvGrpSpPr>
        <p:grpSpPr>
          <a:xfrm>
            <a:off x="5080699" y="229478"/>
            <a:ext cx="6116068" cy="6116068"/>
            <a:chOff x="742875" y="0"/>
            <a:chExt cx="6116068" cy="6116068"/>
          </a:xfrm>
        </p:grpSpPr>
        <p:sp>
          <p:nvSpPr>
            <p:cNvPr id="1664" name="Google Shape;1664;p111"/>
            <p:cNvSpPr/>
            <p:nvPr/>
          </p:nvSpPr>
          <p:spPr>
            <a:xfrm>
              <a:off x="742875" y="0"/>
              <a:ext cx="6116068" cy="6116068"/>
            </a:xfrm>
            <a:prstGeom prst="diamond">
              <a:avLst/>
            </a:prstGeom>
            <a:solidFill>
              <a:srgbClr val="FFE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1"/>
            <p:cNvSpPr/>
            <p:nvPr/>
          </p:nvSpPr>
          <p:spPr>
            <a:xfrm>
              <a:off x="1323902" y="581026"/>
              <a:ext cx="2385266" cy="2385266"/>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1"/>
            <p:cNvSpPr txBox="1"/>
            <p:nvPr/>
          </p:nvSpPr>
          <p:spPr>
            <a:xfrm>
              <a:off x="1440341" y="697465"/>
              <a:ext cx="2152388" cy="2152388"/>
            </a:xfrm>
            <a:prstGeom prst="rect">
              <a:avLst/>
            </a:prstGeom>
            <a:noFill/>
            <a:ln>
              <a:noFill/>
            </a:ln>
          </p:spPr>
          <p:txBody>
            <a:bodyPr anchorCtr="0" anchor="ctr" bIns="68575" lIns="68575" spcFirstLastPara="1" rIns="68575" wrap="square" tIns="68575">
              <a:noAutofit/>
            </a:bodyPr>
            <a:lstStyle/>
            <a:p>
              <a:pPr indent="0" lvl="0" marL="0" marR="0" rtl="1" algn="ctr">
                <a:lnSpc>
                  <a:spcPct val="90000"/>
                </a:lnSpc>
                <a:spcBef>
                  <a:spcPts val="0"/>
                </a:spcBef>
                <a:spcAft>
                  <a:spcPts val="0"/>
                </a:spcAft>
                <a:buClr>
                  <a:schemeClr val="lt1"/>
                </a:buClr>
                <a:buSzPts val="1800"/>
                <a:buFont typeface="Calibri"/>
                <a:buNone/>
              </a:pPr>
              <a:r>
                <a:rPr lang="en-US" sz="1800">
                  <a:solidFill>
                    <a:schemeClr val="dk1"/>
                  </a:solidFill>
                  <a:latin typeface="Calibri"/>
                  <a:ea typeface="Calibri"/>
                  <a:cs typeface="Calibri"/>
                  <a:sym typeface="Calibri"/>
                </a:rPr>
                <a:t>למשתמשים שרגישים לביצועים, הproducer יכול לציין את רמת העמידות הרצויה לו.</a:t>
              </a:r>
              <a:endParaRPr sz="1800">
                <a:solidFill>
                  <a:schemeClr val="dk1"/>
                </a:solidFill>
                <a:latin typeface="Calibri"/>
                <a:ea typeface="Calibri"/>
                <a:cs typeface="Calibri"/>
                <a:sym typeface="Calibri"/>
              </a:endParaRPr>
            </a:p>
          </p:txBody>
        </p:sp>
        <p:sp>
          <p:nvSpPr>
            <p:cNvPr id="1667" name="Google Shape;1667;p111"/>
            <p:cNvSpPr/>
            <p:nvPr/>
          </p:nvSpPr>
          <p:spPr>
            <a:xfrm>
              <a:off x="3892651" y="581026"/>
              <a:ext cx="2385266" cy="2385266"/>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1"/>
            <p:cNvSpPr txBox="1"/>
            <p:nvPr/>
          </p:nvSpPr>
          <p:spPr>
            <a:xfrm>
              <a:off x="4009090" y="697465"/>
              <a:ext cx="2152388" cy="215238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dk1"/>
                  </a:solidFill>
                  <a:latin typeface="Calibri"/>
                  <a:ea typeface="Calibri"/>
                  <a:cs typeface="Calibri"/>
                  <a:sym typeface="Calibri"/>
                </a:rPr>
                <a:t>לא כל מקרי השימוש דורשים ערבויות כאלה חזקות.</a:t>
              </a:r>
              <a:endParaRPr sz="1800">
                <a:solidFill>
                  <a:schemeClr val="dk1"/>
                </a:solidFill>
                <a:latin typeface="Calibri"/>
                <a:ea typeface="Calibri"/>
                <a:cs typeface="Calibri"/>
                <a:sym typeface="Calibri"/>
              </a:endParaRPr>
            </a:p>
          </p:txBody>
        </p:sp>
        <p:sp>
          <p:nvSpPr>
            <p:cNvPr id="1669" name="Google Shape;1669;p111"/>
            <p:cNvSpPr/>
            <p:nvPr/>
          </p:nvSpPr>
          <p:spPr>
            <a:xfrm>
              <a:off x="1323902" y="3149775"/>
              <a:ext cx="2385266" cy="2385266"/>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1"/>
            <p:cNvSpPr txBox="1"/>
            <p:nvPr/>
          </p:nvSpPr>
          <p:spPr>
            <a:xfrm>
              <a:off x="1440341" y="3266214"/>
              <a:ext cx="2152388" cy="2152388"/>
            </a:xfrm>
            <a:prstGeom prst="rect">
              <a:avLst/>
            </a:prstGeom>
            <a:noFill/>
            <a:ln>
              <a:noFill/>
            </a:ln>
          </p:spPr>
          <p:txBody>
            <a:bodyPr anchorCtr="0" anchor="ctr" bIns="68575" lIns="68575" spcFirstLastPara="1" rIns="68575" wrap="square" tIns="68575">
              <a:noAutofit/>
            </a:bodyPr>
            <a:lstStyle/>
            <a:p>
              <a:pPr indent="0" lvl="0" marL="0" marR="0" rtl="1" algn="ctr">
                <a:lnSpc>
                  <a:spcPct val="90000"/>
                </a:lnSpc>
                <a:spcBef>
                  <a:spcPts val="0"/>
                </a:spcBef>
                <a:spcAft>
                  <a:spcPts val="0"/>
                </a:spcAft>
                <a:buClr>
                  <a:schemeClr val="lt1"/>
                </a:buClr>
                <a:buSzPts val="1800"/>
                <a:buFont typeface="Calibri"/>
                <a:buNone/>
              </a:pPr>
              <a:r>
                <a:rPr lang="en-US" sz="1800">
                  <a:solidFill>
                    <a:schemeClr val="dk1"/>
                  </a:solidFill>
                  <a:latin typeface="Calibri"/>
                  <a:ea typeface="Calibri"/>
                  <a:cs typeface="Calibri"/>
                  <a:sym typeface="Calibri"/>
                </a:rPr>
                <a:t>הproducer יכול גם לציין שהוא רוצה לבצע את השליחה באופן אסינכרוני לחלוטין או שהוא רוצה לחכות עד שהמנהיג (אבל לא בהכרח העוקבים) יקבלו את המסר.</a:t>
              </a:r>
              <a:endParaRPr sz="1800">
                <a:solidFill>
                  <a:schemeClr val="dk1"/>
                </a:solidFill>
                <a:latin typeface="Calibri"/>
                <a:ea typeface="Calibri"/>
                <a:cs typeface="Calibri"/>
                <a:sym typeface="Calibri"/>
              </a:endParaRPr>
            </a:p>
          </p:txBody>
        </p:sp>
        <p:sp>
          <p:nvSpPr>
            <p:cNvPr id="1671" name="Google Shape;1671;p111"/>
            <p:cNvSpPr/>
            <p:nvPr/>
          </p:nvSpPr>
          <p:spPr>
            <a:xfrm>
              <a:off x="3892651" y="3149775"/>
              <a:ext cx="2385266" cy="2385266"/>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1"/>
            <p:cNvSpPr txBox="1"/>
            <p:nvPr/>
          </p:nvSpPr>
          <p:spPr>
            <a:xfrm>
              <a:off x="4009090" y="3266214"/>
              <a:ext cx="2152388" cy="2152388"/>
            </a:xfrm>
            <a:prstGeom prst="rect">
              <a:avLst/>
            </a:prstGeom>
            <a:noFill/>
            <a:ln>
              <a:noFill/>
            </a:ln>
          </p:spPr>
          <p:txBody>
            <a:bodyPr anchorCtr="0" anchor="ctr" bIns="68575" lIns="68575" spcFirstLastPara="1" rIns="68575" wrap="square" tIns="68575">
              <a:noAutofit/>
            </a:bodyPr>
            <a:lstStyle/>
            <a:p>
              <a:pPr indent="0" lvl="0" marL="0" marR="0" rtl="1" algn="ctr">
                <a:lnSpc>
                  <a:spcPct val="90000"/>
                </a:lnSpc>
                <a:spcBef>
                  <a:spcPts val="0"/>
                </a:spcBef>
                <a:spcAft>
                  <a:spcPts val="0"/>
                </a:spcAft>
                <a:buClr>
                  <a:schemeClr val="lt1"/>
                </a:buClr>
                <a:buSzPts val="1800"/>
                <a:buFont typeface="Calibri"/>
                <a:buNone/>
              </a:pPr>
              <a:r>
                <a:rPr lang="en-US" sz="1800">
                  <a:solidFill>
                    <a:schemeClr val="dk1"/>
                  </a:solidFill>
                  <a:latin typeface="Calibri"/>
                  <a:ea typeface="Calibri"/>
                  <a:cs typeface="Calibri"/>
                  <a:sym typeface="Calibri"/>
                </a:rPr>
                <a:t>אם הproducer מציין שהוא רוצה להמתין עד שהודעה תיהיה commited זה יכול לקחת סדר גודל של 10 ms</a:t>
              </a:r>
              <a:endParaRPr sz="1800">
                <a:solidFill>
                  <a:schemeClr val="dk1"/>
                </a:solidFill>
                <a:latin typeface="Calibri"/>
                <a:ea typeface="Calibri"/>
                <a:cs typeface="Calibri"/>
                <a:sym typeface="Calibri"/>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6" name="Shape 1676"/>
        <p:cNvGrpSpPr/>
        <p:nvPr/>
      </p:nvGrpSpPr>
      <p:grpSpPr>
        <a:xfrm>
          <a:off x="0" y="0"/>
          <a:ext cx="0" cy="0"/>
          <a:chOff x="0" y="0"/>
          <a:chExt cx="0" cy="0"/>
        </a:xfrm>
      </p:grpSpPr>
      <p:sp>
        <p:nvSpPr>
          <p:cNvPr id="1677" name="Google Shape;1677;p1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Google Shape;1678;p112"/>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Google Shape;1679;p112"/>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0" name="Google Shape;1680;p112"/>
          <p:cNvSpPr txBox="1"/>
          <p:nvPr>
            <p:ph type="title"/>
          </p:nvPr>
        </p:nvSpPr>
        <p:spPr>
          <a:xfrm>
            <a:off x="1075767" y="1188637"/>
            <a:ext cx="2988234" cy="448072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5100"/>
              <a:buFont typeface="Calibri"/>
              <a:buNone/>
            </a:pPr>
            <a:r>
              <a:rPr lang="en-US" sz="5100"/>
              <a:t>Message Delivery - Consumer</a:t>
            </a:r>
            <a:endParaRPr sz="5100"/>
          </a:p>
        </p:txBody>
      </p:sp>
      <p:cxnSp>
        <p:nvCxnSpPr>
          <p:cNvPr id="1681" name="Google Shape;1681;p112"/>
          <p:cNvCxnSpPr/>
          <p:nvPr/>
        </p:nvCxnSpPr>
        <p:spPr>
          <a:xfrm>
            <a:off x="4654296" y="1852863"/>
            <a:ext cx="0" cy="3236495"/>
          </a:xfrm>
          <a:prstGeom prst="straightConnector1">
            <a:avLst/>
          </a:prstGeom>
          <a:noFill/>
          <a:ln cap="sq" cmpd="sng" w="19050">
            <a:solidFill>
              <a:srgbClr val="3F3F3F"/>
            </a:solidFill>
            <a:prstDash val="solid"/>
            <a:miter lim="800000"/>
            <a:headEnd len="sm" w="sm" type="none"/>
            <a:tailEnd len="sm" w="sm" type="none"/>
          </a:ln>
        </p:spPr>
      </p:cxnSp>
      <p:sp>
        <p:nvSpPr>
          <p:cNvPr id="1682" name="Google Shape;1682;p112"/>
          <p:cNvSpPr txBox="1"/>
          <p:nvPr>
            <p:ph idx="1" type="body"/>
          </p:nvPr>
        </p:nvSpPr>
        <p:spPr>
          <a:xfrm>
            <a:off x="4742765" y="907101"/>
            <a:ext cx="6530298" cy="5003338"/>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לכל הreplicas יש אותו Log עם אותם הoffsets שמורים.</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הצרכן שולט בoffset שלו בתוך הLog.</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אם הצרכן מעולם לא קורס, הוא יכול לשמור את המיקום הזה בזיכרון.</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אם הצרכן נכשל ואנחנו רוצים שהpartition הזה יועבר על ידי תהליך אחר, אנחנו נצטרך לבחור מקום מתאים להמשיך ממנו.</a:t>
            </a:r>
            <a:endParaRPr sz="20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6" name="Shape 1686"/>
        <p:cNvGrpSpPr/>
        <p:nvPr/>
      </p:nvGrpSpPr>
      <p:grpSpPr>
        <a:xfrm>
          <a:off x="0" y="0"/>
          <a:ext cx="0" cy="0"/>
          <a:chOff x="0" y="0"/>
          <a:chExt cx="0" cy="0"/>
        </a:xfrm>
      </p:grpSpPr>
      <p:sp>
        <p:nvSpPr>
          <p:cNvPr id="1687" name="Google Shape;1687;p1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Google Shape;1688;p113"/>
          <p:cNvSpPr/>
          <p:nvPr/>
        </p:nvSpPr>
        <p:spPr>
          <a:xfrm>
            <a:off x="0" y="0"/>
            <a:ext cx="8452322" cy="6858000"/>
          </a:xfrm>
          <a:custGeom>
            <a:rect b="b" l="l" r="r" t="t"/>
            <a:pathLst>
              <a:path extrusionOk="0" h="6858000" w="8452322">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9" name="Google Shape;1689;p113"/>
          <p:cNvSpPr/>
          <p:nvPr/>
        </p:nvSpPr>
        <p:spPr>
          <a:xfrm>
            <a:off x="0" y="0"/>
            <a:ext cx="8443572" cy="6858000"/>
          </a:xfrm>
          <a:custGeom>
            <a:rect b="b" l="l" r="r" t="t"/>
            <a:pathLst>
              <a:path extrusionOk="0" h="6858000" w="8443572">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90" name="Google Shape;1690;p113"/>
          <p:cNvSpPr txBox="1"/>
          <p:nvPr>
            <p:ph type="title"/>
          </p:nvPr>
        </p:nvSpPr>
        <p:spPr>
          <a:xfrm>
            <a:off x="616893" y="1238250"/>
            <a:ext cx="7003107" cy="438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7200"/>
              <a:buFont typeface="Calibri"/>
              <a:buNone/>
            </a:pPr>
            <a:r>
              <a:rPr lang="en-US" sz="7200">
                <a:solidFill>
                  <a:schemeClr val="dk1"/>
                </a:solidFill>
                <a:latin typeface="Calibri"/>
                <a:ea typeface="Calibri"/>
                <a:cs typeface="Calibri"/>
                <a:sym typeface="Calibri"/>
              </a:rPr>
              <a:t>Message Delivery - Consumer</a:t>
            </a:r>
            <a:endParaRPr/>
          </a:p>
        </p:txBody>
      </p:sp>
      <p:sp>
        <p:nvSpPr>
          <p:cNvPr id="1691" name="Google Shape;1691;p113"/>
          <p:cNvSpPr txBox="1"/>
          <p:nvPr>
            <p:ph idx="1" type="body"/>
          </p:nvPr>
        </p:nvSpPr>
        <p:spPr>
          <a:xfrm>
            <a:off x="8663452" y="1238250"/>
            <a:ext cx="3431949" cy="4381500"/>
          </a:xfrm>
          <a:prstGeom prst="rect">
            <a:avLst/>
          </a:prstGeom>
          <a:noFill/>
          <a:ln>
            <a:noFill/>
          </a:ln>
        </p:spPr>
        <p:txBody>
          <a:bodyPr anchorCtr="0" anchor="ctr" bIns="45700" lIns="91425" spcFirstLastPara="1" rIns="91425" wrap="square" tIns="45700">
            <a:normAutofit/>
          </a:bodyPr>
          <a:lstStyle/>
          <a:p>
            <a:pPr indent="0" lvl="0" marL="0" rtl="1" algn="r">
              <a:lnSpc>
                <a:spcPct val="90000"/>
              </a:lnSpc>
              <a:spcBef>
                <a:spcPts val="0"/>
              </a:spcBef>
              <a:spcAft>
                <a:spcPts val="0"/>
              </a:spcAft>
              <a:buClr>
                <a:schemeClr val="dk1"/>
              </a:buClr>
              <a:buSzPts val="2800"/>
              <a:buNone/>
            </a:pPr>
            <a:r>
              <a:rPr lang="en-US">
                <a:solidFill>
                  <a:schemeClr val="dk1"/>
                </a:solidFill>
                <a:latin typeface="Calibri"/>
                <a:ea typeface="Calibri"/>
                <a:cs typeface="Calibri"/>
                <a:sym typeface="Calibri"/>
              </a:rPr>
              <a:t>לצרכן מספר אפשרויות לעיבוד ההודעות ולעדכון המיקום שלו</a:t>
            </a:r>
            <a:endParaRPr>
              <a:solidFill>
                <a:schemeClr val="dk1"/>
              </a:solidFill>
              <a:latin typeface="Calibri"/>
              <a:ea typeface="Calibri"/>
              <a:cs typeface="Calibri"/>
              <a:sym typeface="Calibri"/>
            </a:endParaRPr>
          </a:p>
        </p:txBody>
      </p:sp>
      <p:sp>
        <p:nvSpPr>
          <p:cNvPr id="1692" name="Google Shape;1692;p113"/>
          <p:cNvSpPr/>
          <p:nvPr/>
        </p:nvSpPr>
        <p:spPr>
          <a:xfrm>
            <a:off x="0" y="2827916"/>
            <a:ext cx="128016" cy="118872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6" name="Shape 1696"/>
        <p:cNvGrpSpPr/>
        <p:nvPr/>
      </p:nvGrpSpPr>
      <p:grpSpPr>
        <a:xfrm>
          <a:off x="0" y="0"/>
          <a:ext cx="0" cy="0"/>
          <a:chOff x="0" y="0"/>
          <a:chExt cx="0" cy="0"/>
        </a:xfrm>
      </p:grpSpPr>
      <p:sp>
        <p:nvSpPr>
          <p:cNvPr id="1697" name="Google Shape;1697;p1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8" name="Google Shape;1698;p11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9" name="Google Shape;1699;p114"/>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0" name="Google Shape;1700;p11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1" name="Google Shape;1701;p11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2" name="Google Shape;1702;p114"/>
          <p:cNvSpPr txBox="1"/>
          <p:nvPr>
            <p:ph type="title"/>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Message Delivery – Consumer(at-most-one)</a:t>
            </a:r>
            <a:endParaRPr sz="4000">
              <a:solidFill>
                <a:srgbClr val="FFFFFF"/>
              </a:solidFill>
            </a:endParaRPr>
          </a:p>
        </p:txBody>
      </p:sp>
      <p:sp>
        <p:nvSpPr>
          <p:cNvPr id="1703" name="Google Shape;1703;p114"/>
          <p:cNvSpPr txBox="1"/>
          <p:nvPr>
            <p:ph idx="1" type="body"/>
          </p:nvPr>
        </p:nvSpPr>
        <p:spPr>
          <a:xfrm>
            <a:off x="717493" y="2318197"/>
            <a:ext cx="11059216" cy="3683358"/>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אפשר לקרוא את ההודעות, ואז לשמור את המיקום בlog ואז לעבד את המידע.</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במקרה זה קיימת אפשרות שתהליך הצרכן יקרוס לאחר שמירת עמדתו אך לפני ביצוע העיבוד שלו.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במקרה זה התהליך שהשתלט על העיבוד יתחיל במיקום השמור למרות שיש הודעות שלא עברו עיבוד.</a:t>
            </a:r>
            <a:endParaRPr sz="22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7" name="Shape 1707"/>
        <p:cNvGrpSpPr/>
        <p:nvPr/>
      </p:nvGrpSpPr>
      <p:grpSpPr>
        <a:xfrm>
          <a:off x="0" y="0"/>
          <a:ext cx="0" cy="0"/>
          <a:chOff x="0" y="0"/>
          <a:chExt cx="0" cy="0"/>
        </a:xfrm>
      </p:grpSpPr>
      <p:sp>
        <p:nvSpPr>
          <p:cNvPr id="1708" name="Google Shape;1708;p1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9" name="Google Shape;1709;p11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0" name="Google Shape;1710;p115"/>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1" name="Google Shape;1711;p11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2" name="Google Shape;1712;p11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3" name="Google Shape;1713;p115"/>
          <p:cNvSpPr txBox="1"/>
          <p:nvPr>
            <p:ph type="title"/>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Message Delivery – Consumer(at-least-one)</a:t>
            </a:r>
            <a:endParaRPr/>
          </a:p>
        </p:txBody>
      </p:sp>
      <p:sp>
        <p:nvSpPr>
          <p:cNvPr id="1714" name="Google Shape;1714;p115"/>
          <p:cNvSpPr txBox="1"/>
          <p:nvPr>
            <p:ph idx="1" type="body"/>
          </p:nvPr>
        </p:nvSpPr>
        <p:spPr>
          <a:xfrm>
            <a:off x="389238" y="2318197"/>
            <a:ext cx="11481878" cy="3683358"/>
          </a:xfrm>
          <a:prstGeom prst="rect">
            <a:avLst/>
          </a:prstGeom>
          <a:noFill/>
          <a:ln>
            <a:noFill/>
          </a:ln>
        </p:spPr>
        <p:txBody>
          <a:bodyPr anchorCtr="0" anchor="ctr"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200"/>
              <a:buChar char="•"/>
            </a:pPr>
            <a:r>
              <a:rPr lang="en-US" sz="2200"/>
              <a:t>הוא יכול לקרוא את ההודעות, לעבד את ההודעות ולבסוף לשמור את עמדתו.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במקרה זה קיימת אפשרות שתהליך בצרכן מתרסק לאחר עיבוד ההודעות אך לפני שמירת עמדתו.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במקרה זה כאשר התהליך החדש משתלט, המסרים הראשונים שהוא מקבל כבר עברו עיבוד ויעובדו פעם שנייה.</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במקרים רבים להודעות יש מפתח ראשי ולכן העדכונים הם חסרי השפעה (קבלת אותה הודעה פעמיים רק מחליפה רשומה עם עותק אחר של עצמה).</a:t>
            </a:r>
            <a:endParaRPr sz="22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8" name="Shape 1718"/>
        <p:cNvGrpSpPr/>
        <p:nvPr/>
      </p:nvGrpSpPr>
      <p:grpSpPr>
        <a:xfrm>
          <a:off x="0" y="0"/>
          <a:ext cx="0" cy="0"/>
          <a:chOff x="0" y="0"/>
          <a:chExt cx="0" cy="0"/>
        </a:xfrm>
      </p:grpSpPr>
      <p:sp>
        <p:nvSpPr>
          <p:cNvPr id="1719" name="Google Shape;1719;p11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0" name="Google Shape;1720;p116"/>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lang="en-US" sz="3400"/>
              <a:t>Message Delivery – Consumer(exactly-once)</a:t>
            </a:r>
            <a:endParaRPr/>
          </a:p>
        </p:txBody>
      </p:sp>
      <p:sp>
        <p:nvSpPr>
          <p:cNvPr id="1721" name="Google Shape;1721;p116"/>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2" name="Google Shape;1722;p116"/>
          <p:cNvSpPr txBox="1"/>
          <p:nvPr>
            <p:ph idx="1" type="body"/>
          </p:nvPr>
        </p:nvSpPr>
        <p:spPr>
          <a:xfrm>
            <a:off x="4924118" y="552091"/>
            <a:ext cx="7202121" cy="543153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כאשר אנחנו קוראים מטופיק ורושמים לטופיק אחר אנו יכולים להשתמש ביכולות של ה</a:t>
            </a:r>
            <a:r>
              <a:rPr b="1" lang="en-US" sz="2200"/>
              <a:t>transactional producer. </a:t>
            </a:r>
            <a:br>
              <a:rPr b="1" lang="en-US" sz="2200"/>
            </a:br>
            <a:r>
              <a:rPr lang="en-US" sz="2200"/>
              <a:t>שזהו סוג מיוחד של producer שיכול לשלוח באופן אטומי למס' partitions ואפילו topics.</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המיקום של הצרכן שמור כהודעה בטופיק, אז אנחנו יכולים לרשום את הoffset לקפקה באותה טרנזקציה שהטופיקים שאנחנו רושמים אליהם מקבלים את המידע.</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אם הtransaction בוטל, המיקום של הצרכן יחזור לערך הישן שלו והנתונים שנרשמו לטופיקי פלט לא יהיו גלויים לconsumers אחרים בהתאם לisolation level שלהם.</a:t>
            </a:r>
            <a:endParaRPr sz="22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6" name="Shape 1726"/>
        <p:cNvGrpSpPr/>
        <p:nvPr/>
      </p:nvGrpSpPr>
      <p:grpSpPr>
        <a:xfrm>
          <a:off x="0" y="0"/>
          <a:ext cx="0" cy="0"/>
          <a:chOff x="0" y="0"/>
          <a:chExt cx="0" cy="0"/>
        </a:xfrm>
      </p:grpSpPr>
      <p:sp>
        <p:nvSpPr>
          <p:cNvPr id="1727" name="Google Shape;1727;p1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8" name="Google Shape;1728;p117"/>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29" name="Google Shape;1729;p117"/>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30" name="Google Shape;1730;p117"/>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Message Delivery – Consumer(exactly-once)</a:t>
            </a:r>
            <a:endParaRPr sz="4000"/>
          </a:p>
        </p:txBody>
      </p:sp>
      <p:sp>
        <p:nvSpPr>
          <p:cNvPr id="1731" name="Google Shape;1731;p117"/>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32" name="Google Shape;1732;p117"/>
          <p:cNvSpPr txBox="1"/>
          <p:nvPr>
            <p:ph idx="1" type="body"/>
          </p:nvPr>
        </p:nvSpPr>
        <p:spPr>
          <a:xfrm>
            <a:off x="555869" y="2481943"/>
            <a:ext cx="11220092"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latin typeface="Arial"/>
                <a:ea typeface="Arial"/>
                <a:cs typeface="Arial"/>
                <a:sym typeface="Arial"/>
              </a:rPr>
              <a:t>ב</a:t>
            </a:r>
            <a:r>
              <a:rPr lang="en-US" sz="2200"/>
              <a:t>isolation level הדיפולטי שהוא </a:t>
            </a:r>
            <a:r>
              <a:rPr lang="en-US" sz="2200">
                <a:latin typeface="Arial"/>
                <a:ea typeface="Arial"/>
                <a:cs typeface="Arial"/>
                <a:sym typeface="Arial"/>
              </a:rPr>
              <a:t>“</a:t>
            </a:r>
            <a:r>
              <a:rPr lang="en-US" sz="2200"/>
              <a:t>read_uncommitted</a:t>
            </a:r>
            <a:r>
              <a:rPr lang="en-US" sz="2200">
                <a:latin typeface="Arial"/>
                <a:ea typeface="Arial"/>
                <a:cs typeface="Arial"/>
                <a:sym typeface="Arial"/>
              </a:rPr>
              <a:t>”</a:t>
            </a:r>
            <a:r>
              <a:rPr lang="en-US" sz="2200"/>
              <a:t> , כל ההודעות גלויות לconsumers גם אם הן היו חלק מטרנזקציה שבוטלה, אך ב</a:t>
            </a:r>
            <a:r>
              <a:rPr lang="en-US" sz="2200">
                <a:latin typeface="Arial"/>
                <a:ea typeface="Arial"/>
                <a:cs typeface="Arial"/>
                <a:sym typeface="Arial"/>
              </a:rPr>
              <a:t>“</a:t>
            </a:r>
            <a:r>
              <a:rPr lang="en-US" sz="2200"/>
              <a:t>read_committed</a:t>
            </a:r>
            <a:r>
              <a:rPr lang="en-US" sz="2200">
                <a:latin typeface="Arial"/>
                <a:ea typeface="Arial"/>
                <a:cs typeface="Arial"/>
                <a:sym typeface="Arial"/>
              </a:rPr>
              <a:t>”</a:t>
            </a:r>
            <a:r>
              <a:rPr lang="en-US" sz="2200"/>
              <a:t> , הconsumer יקרא הודעות רק מטרנזקציות שהצליחו לעשות commit.</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שרושמים למערכת חיצונית, המגבלה היא בצורך לתאם את הoffset של הconsumer עם מה שמאוחסן כפלט בפועל.</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ניתן לטפל בכך בצורה פשוטה על ידי שמירת המיקום של הconsumer באותו מקום שהוא שומר את התוצאה של העיבוד שלו (כמו דוגמת הDB מקודם).</a:t>
            </a:r>
            <a:endParaRPr sz="22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Message Delivery (exactly-once)</a:t>
            </a:r>
            <a:endParaRPr/>
          </a:p>
        </p:txBody>
      </p:sp>
      <p:sp>
        <p:nvSpPr>
          <p:cNvPr id="1738" name="Google Shape;1738;p118"/>
          <p:cNvSpPr txBox="1"/>
          <p:nvPr>
            <p:ph idx="1" type="body"/>
          </p:nvPr>
        </p:nvSpPr>
        <p:spPr>
          <a:xfrm>
            <a:off x="838200" y="2378359"/>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latin typeface="Calibri"/>
                <a:ea typeface="Calibri"/>
                <a:cs typeface="Calibri"/>
                <a:sym typeface="Calibri"/>
              </a:rPr>
              <a:t>ה</a:t>
            </a:r>
            <a:r>
              <a:rPr lang="en-US"/>
              <a:t>exactly once delivery זמין כעת לכל הclients הגדולים כמו c/c++, Java python, c#, go.</a:t>
            </a:r>
            <a:endParaRPr/>
          </a:p>
          <a:p>
            <a:pPr indent="-228600" lvl="0" marL="228600" rtl="1" algn="r">
              <a:lnSpc>
                <a:spcPct val="90000"/>
              </a:lnSpc>
              <a:spcBef>
                <a:spcPts val="1000"/>
              </a:spcBef>
              <a:spcAft>
                <a:spcPts val="0"/>
              </a:spcAft>
              <a:buClr>
                <a:schemeClr val="dk1"/>
              </a:buClr>
              <a:buSzPts val="2800"/>
              <a:buChar char="•"/>
            </a:pPr>
            <a:r>
              <a:rPr lang="en-US"/>
              <a:t>תוכלו למצוא דוגמאות איך להשיג זאת באינטרנט.</a:t>
            </a:r>
            <a:endParaRPr/>
          </a:p>
          <a:p>
            <a:pPr indent="-228600" lvl="0" marL="228600" rtl="1" algn="r">
              <a:lnSpc>
                <a:spcPct val="90000"/>
              </a:lnSpc>
              <a:spcBef>
                <a:spcPts val="1000"/>
              </a:spcBef>
              <a:spcAft>
                <a:spcPts val="0"/>
              </a:spcAft>
              <a:buClr>
                <a:schemeClr val="dk1"/>
              </a:buClr>
              <a:buSzPts val="2800"/>
              <a:buChar char="•"/>
            </a:pPr>
            <a:r>
              <a:rPr lang="en-US"/>
              <a:t>Kafka streams מגיע עם התכונה הזאת מובנת אבל נדבר על זה בהמשך.</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2" name="Shape 1742"/>
        <p:cNvGrpSpPr/>
        <p:nvPr/>
      </p:nvGrpSpPr>
      <p:grpSpPr>
        <a:xfrm>
          <a:off x="0" y="0"/>
          <a:ext cx="0" cy="0"/>
          <a:chOff x="0" y="0"/>
          <a:chExt cx="0" cy="0"/>
        </a:xfrm>
      </p:grpSpPr>
      <p:sp>
        <p:nvSpPr>
          <p:cNvPr id="1743" name="Google Shape;1743;p119"/>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4" name="Google Shape;1744;p119"/>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745" name="Google Shape;1745;p119"/>
          <p:cNvSpPr/>
          <p:nvPr/>
        </p:nvSpPr>
        <p:spPr>
          <a:xfrm>
            <a:off x="0"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6" name="Google Shape;1746;p119"/>
          <p:cNvSpPr txBox="1"/>
          <p:nvPr>
            <p:ph type="title"/>
          </p:nvPr>
        </p:nvSpPr>
        <p:spPr>
          <a:xfrm>
            <a:off x="3371787" y="1741337"/>
            <a:ext cx="5448730" cy="23879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Kafka </a:t>
            </a:r>
            <a:r>
              <a:rPr lang="en-US" sz="5200">
                <a:solidFill>
                  <a:schemeClr val="dk2"/>
                </a:solidFill>
              </a:rPr>
              <a:t>Connect</a:t>
            </a:r>
            <a:endParaRPr sz="5200">
              <a:solidFill>
                <a:schemeClr val="dk2"/>
              </a:solidFill>
              <a:latin typeface="Calibri"/>
              <a:ea typeface="Calibri"/>
              <a:cs typeface="Calibri"/>
              <a:sym typeface="Calibri"/>
            </a:endParaRPr>
          </a:p>
        </p:txBody>
      </p:sp>
      <p:grpSp>
        <p:nvGrpSpPr>
          <p:cNvPr id="1747" name="Google Shape;1747;p119"/>
          <p:cNvGrpSpPr/>
          <p:nvPr/>
        </p:nvGrpSpPr>
        <p:grpSpPr>
          <a:xfrm flipH="1">
            <a:off x="-18230" y="-43336"/>
            <a:ext cx="5163047" cy="2657478"/>
            <a:chOff x="6867015" y="-1"/>
            <a:chExt cx="5324985" cy="3251912"/>
          </a:xfrm>
        </p:grpSpPr>
        <p:sp>
          <p:nvSpPr>
            <p:cNvPr id="1748" name="Google Shape;1748;p119"/>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9" name="Google Shape;1749;p119"/>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0" name="Google Shape;1750;p119"/>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1" name="Google Shape;1751;p119"/>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752" name="Google Shape;1752;p119"/>
          <p:cNvGrpSpPr/>
          <p:nvPr/>
        </p:nvGrpSpPr>
        <p:grpSpPr>
          <a:xfrm rot="10800000">
            <a:off x="9058275" y="4146310"/>
            <a:ext cx="3142400" cy="2716805"/>
            <a:chOff x="-305" y="-4155"/>
            <a:chExt cx="2514948" cy="2174333"/>
          </a:xfrm>
        </p:grpSpPr>
        <p:sp>
          <p:nvSpPr>
            <p:cNvPr id="1753" name="Google Shape;1753;p119"/>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Google Shape;1754;p119"/>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5" name="Google Shape;1755;p119"/>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756" name="Google Shape;1756;p119"/>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0" name="Shape 1760"/>
        <p:cNvGrpSpPr/>
        <p:nvPr/>
      </p:nvGrpSpPr>
      <p:grpSpPr>
        <a:xfrm>
          <a:off x="0" y="0"/>
          <a:ext cx="0" cy="0"/>
          <a:chOff x="0" y="0"/>
          <a:chExt cx="0" cy="0"/>
        </a:xfrm>
      </p:grpSpPr>
      <p:sp>
        <p:nvSpPr>
          <p:cNvPr id="1761" name="Google Shape;1761;p120"/>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Google Shape;1762;p120"/>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Google Shape;1763;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Kafka Connect</a:t>
            </a:r>
            <a:endParaRPr/>
          </a:p>
        </p:txBody>
      </p:sp>
      <p:sp>
        <p:nvSpPr>
          <p:cNvPr id="1764" name="Google Shape;1764;p120"/>
          <p:cNvSpPr/>
          <p:nvPr/>
        </p:nvSpPr>
        <p:spPr>
          <a:xfrm flipH="1" rot="-5400000">
            <a:off x="555710" y="21832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65" name="Google Shape;1765;p1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Kafka Connect הוא כלי להזרמת נתונים בscale גבוה ובאמינות בין קפקה למערכת אחרות.</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הכלי מאפשר להגדיר במהירות connectors שמעבירים מידע ל ואל קפקה.</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Kafka Connect יכול לקבל datasets שלמים או לאסוף מטריקות מכל האפליקציות שלכם לתוך טופיקים, ולהפוך את הנתונים לזמינים לstream processing.</a:t>
            </a:r>
            <a:endParaRPr/>
          </a:p>
          <a:p>
            <a:pPr indent="-50800" lvl="0" marL="228600" rtl="1" algn="r">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2"/>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5" name="Google Shape;215;p2"/>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p2"/>
          <p:cNvSpPr txBox="1"/>
          <p:nvPr>
            <p:ph type="title"/>
          </p:nvPr>
        </p:nvSpPr>
        <p:spPr>
          <a:xfrm>
            <a:off x="1075767" y="1188637"/>
            <a:ext cx="2988234" cy="448072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6600"/>
              <a:buFont typeface="Calibri"/>
              <a:buNone/>
            </a:pPr>
            <a:r>
              <a:rPr lang="en-US" sz="6600"/>
              <a:t>What is Kafka ?</a:t>
            </a:r>
            <a:endParaRPr sz="6600"/>
          </a:p>
        </p:txBody>
      </p:sp>
      <p:cxnSp>
        <p:nvCxnSpPr>
          <p:cNvPr id="217" name="Google Shape;217;p2"/>
          <p:cNvCxnSpPr/>
          <p:nvPr/>
        </p:nvCxnSpPr>
        <p:spPr>
          <a:xfrm>
            <a:off x="4654296" y="1852863"/>
            <a:ext cx="0" cy="3236495"/>
          </a:xfrm>
          <a:prstGeom prst="straightConnector1">
            <a:avLst/>
          </a:prstGeom>
          <a:noFill/>
          <a:ln cap="sq" cmpd="sng" w="19050">
            <a:solidFill>
              <a:srgbClr val="3F3F3F"/>
            </a:solidFill>
            <a:prstDash val="solid"/>
            <a:miter lim="800000"/>
            <a:headEnd len="sm" w="sm" type="none"/>
            <a:tailEnd len="sm" w="sm" type="none"/>
          </a:ln>
        </p:spPr>
      </p:cxnSp>
      <p:sp>
        <p:nvSpPr>
          <p:cNvPr id="218" name="Google Shape;218;p2"/>
          <p:cNvSpPr txBox="1"/>
          <p:nvPr>
            <p:ph idx="1" type="body"/>
          </p:nvPr>
        </p:nvSpPr>
        <p:spPr>
          <a:xfrm>
            <a:off x="4654296" y="623275"/>
            <a:ext cx="6794372" cy="560788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700"/>
              <a:buChar char="•"/>
            </a:pPr>
            <a:r>
              <a:rPr lang="en-US" sz="1700"/>
              <a:t>Kafka היא פלטפורמת הopen source המבוזרת הכי פופולארית לeven streaming שמאפשרת לקרוא,לכתוב, לאחסן ולעבד events (שמכונים גם messages,records) </a:t>
            </a:r>
            <a:endParaRPr/>
          </a:p>
          <a:p>
            <a:pPr indent="-228600" lvl="0" marL="228600" rtl="1" algn="r">
              <a:lnSpc>
                <a:spcPct val="90000"/>
              </a:lnSpc>
              <a:spcBef>
                <a:spcPts val="1000"/>
              </a:spcBef>
              <a:spcAft>
                <a:spcPts val="0"/>
              </a:spcAft>
              <a:buClr>
                <a:schemeClr val="dk1"/>
              </a:buClr>
              <a:buSzPts val="1700"/>
              <a:buChar char="•"/>
            </a:pPr>
            <a:r>
              <a:rPr lang="en-US" sz="1700"/>
              <a:t>שימושים לדוגמא:</a:t>
            </a:r>
            <a:endParaRPr/>
          </a:p>
          <a:p>
            <a:pPr indent="-228600" lvl="1" marL="685800" rtl="1" algn="r">
              <a:lnSpc>
                <a:spcPct val="90000"/>
              </a:lnSpc>
              <a:spcBef>
                <a:spcPts val="500"/>
              </a:spcBef>
              <a:spcAft>
                <a:spcPts val="0"/>
              </a:spcAft>
              <a:buClr>
                <a:schemeClr val="dk1"/>
              </a:buClr>
              <a:buSzPts val="1600"/>
              <a:buChar char="•"/>
            </a:pPr>
            <a:r>
              <a:rPr lang="en-US" sz="1600"/>
              <a:t>עסקאות תשלום</a:t>
            </a:r>
            <a:endParaRPr/>
          </a:p>
          <a:p>
            <a:pPr indent="-228600" lvl="1" marL="685800" rtl="1" algn="r">
              <a:lnSpc>
                <a:spcPct val="90000"/>
              </a:lnSpc>
              <a:spcBef>
                <a:spcPts val="500"/>
              </a:spcBef>
              <a:spcAft>
                <a:spcPts val="0"/>
              </a:spcAft>
              <a:buClr>
                <a:schemeClr val="dk1"/>
              </a:buClr>
              <a:buSzPts val="1600"/>
              <a:buChar char="•"/>
            </a:pPr>
            <a:r>
              <a:rPr lang="en-US" sz="1600"/>
              <a:t>עידכונים למיקום גיאוגרפי מטלפונים ניידים</a:t>
            </a:r>
            <a:endParaRPr/>
          </a:p>
          <a:p>
            <a:pPr indent="-228600" lvl="1" marL="685800" rtl="1" algn="r">
              <a:lnSpc>
                <a:spcPct val="90000"/>
              </a:lnSpc>
              <a:spcBef>
                <a:spcPts val="500"/>
              </a:spcBef>
              <a:spcAft>
                <a:spcPts val="0"/>
              </a:spcAft>
              <a:buClr>
                <a:schemeClr val="dk1"/>
              </a:buClr>
              <a:buSzPts val="1600"/>
              <a:buChar char="•"/>
            </a:pPr>
            <a:r>
              <a:rPr lang="en-US" sz="1600"/>
              <a:t>הזמנות משלוח</a:t>
            </a:r>
            <a:endParaRPr/>
          </a:p>
          <a:p>
            <a:pPr indent="-228600" lvl="1" marL="685800" rtl="1" algn="r">
              <a:lnSpc>
                <a:spcPct val="90000"/>
              </a:lnSpc>
              <a:spcBef>
                <a:spcPts val="500"/>
              </a:spcBef>
              <a:spcAft>
                <a:spcPts val="0"/>
              </a:spcAft>
              <a:buClr>
                <a:schemeClr val="dk1"/>
              </a:buClr>
              <a:buSzPts val="1600"/>
              <a:buChar char="•"/>
            </a:pPr>
            <a:r>
              <a:rPr lang="en-US" sz="1600"/>
              <a:t>מדידות חיישינים ממכשירי IoT </a:t>
            </a:r>
            <a:endParaRPr/>
          </a:p>
          <a:p>
            <a:pPr indent="-228600" lvl="1" marL="685800" rtl="1" algn="r">
              <a:lnSpc>
                <a:spcPct val="90000"/>
              </a:lnSpc>
              <a:spcBef>
                <a:spcPts val="500"/>
              </a:spcBef>
              <a:spcAft>
                <a:spcPts val="0"/>
              </a:spcAft>
              <a:buClr>
                <a:schemeClr val="dk1"/>
              </a:buClr>
              <a:buSzPts val="1600"/>
              <a:buChar char="•"/>
            </a:pPr>
            <a:r>
              <a:rPr lang="en-US" sz="1600"/>
              <a:t>מכשור רפואי</a:t>
            </a:r>
            <a:endParaRPr sz="16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9" name="Shape 1769"/>
        <p:cNvGrpSpPr/>
        <p:nvPr/>
      </p:nvGrpSpPr>
      <p:grpSpPr>
        <a:xfrm>
          <a:off x="0" y="0"/>
          <a:ext cx="0" cy="0"/>
          <a:chOff x="0" y="0"/>
          <a:chExt cx="0" cy="0"/>
        </a:xfrm>
      </p:grpSpPr>
      <p:sp>
        <p:nvSpPr>
          <p:cNvPr id="1770" name="Google Shape;1770;p1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Google Shape;1771;p121"/>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72" name="Google Shape;1772;p121"/>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73" name="Google Shape;1773;p121"/>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Kafka Connect</a:t>
            </a:r>
            <a:endParaRPr sz="4000"/>
          </a:p>
        </p:txBody>
      </p:sp>
      <p:sp>
        <p:nvSpPr>
          <p:cNvPr id="1774" name="Google Shape;1774;p121"/>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75" name="Google Shape;1775;p121"/>
          <p:cNvSpPr txBox="1"/>
          <p:nvPr>
            <p:ph idx="1" type="body"/>
          </p:nvPr>
        </p:nvSpPr>
        <p:spPr>
          <a:xfrm>
            <a:off x="308919" y="2777758"/>
            <a:ext cx="11413689"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על מנת לדון ביעילות על הפעולות של kafka connect, כדאי לבסס קודם כמה מושגים עיקריים.</a:t>
            </a:r>
            <a:endParaRPr sz="2000"/>
          </a:p>
          <a:p>
            <a:pPr indent="-228600" lvl="1" marL="685800" rtl="1" algn="r">
              <a:lnSpc>
                <a:spcPct val="90000"/>
              </a:lnSpc>
              <a:spcBef>
                <a:spcPts val="500"/>
              </a:spcBef>
              <a:spcAft>
                <a:spcPts val="0"/>
              </a:spcAft>
              <a:buClr>
                <a:schemeClr val="dk1"/>
              </a:buClr>
              <a:buSzPts val="2000"/>
              <a:buChar char="•"/>
            </a:pPr>
            <a:r>
              <a:rPr b="1" lang="en-US" sz="2000"/>
              <a:t>Connectors – </a:t>
            </a:r>
            <a:r>
              <a:rPr lang="en-US" sz="2000"/>
              <a:t>ההפשטה ברמה הגבוהה ביותר שמתאמת את הזרמת הנתונים על ידי ניהול tasks.</a:t>
            </a:r>
            <a:endParaRPr sz="2000"/>
          </a:p>
          <a:p>
            <a:pPr indent="-228600" lvl="1" marL="685800" rtl="1" algn="r">
              <a:lnSpc>
                <a:spcPct val="90000"/>
              </a:lnSpc>
              <a:spcBef>
                <a:spcPts val="500"/>
              </a:spcBef>
              <a:spcAft>
                <a:spcPts val="0"/>
              </a:spcAft>
              <a:buClr>
                <a:schemeClr val="dk1"/>
              </a:buClr>
              <a:buSzPts val="2000"/>
              <a:buChar char="•"/>
            </a:pPr>
            <a:r>
              <a:rPr b="1" lang="en-US" sz="2000"/>
              <a:t>Tasks – </a:t>
            </a:r>
            <a:r>
              <a:rPr lang="en-US" sz="2000"/>
              <a:t>המימוש של איך מידע מועתק מ\אל קפקה.</a:t>
            </a:r>
            <a:endParaRPr sz="2000"/>
          </a:p>
          <a:p>
            <a:pPr indent="-228600" lvl="1" marL="685800" rtl="1" algn="r">
              <a:lnSpc>
                <a:spcPct val="90000"/>
              </a:lnSpc>
              <a:spcBef>
                <a:spcPts val="500"/>
              </a:spcBef>
              <a:spcAft>
                <a:spcPts val="0"/>
              </a:spcAft>
              <a:buClr>
                <a:schemeClr val="dk1"/>
              </a:buClr>
              <a:buSzPts val="2000"/>
              <a:buChar char="•"/>
            </a:pPr>
            <a:r>
              <a:rPr b="1" lang="en-US" sz="2000"/>
              <a:t>Workers – </a:t>
            </a:r>
            <a:r>
              <a:rPr lang="en-US" sz="2000"/>
              <a:t>התהליכים שמריצים tasks.</a:t>
            </a:r>
            <a:endParaRPr sz="2000"/>
          </a:p>
          <a:p>
            <a:pPr indent="-228600" lvl="1" marL="685800" rtl="1" algn="r">
              <a:lnSpc>
                <a:spcPct val="90000"/>
              </a:lnSpc>
              <a:spcBef>
                <a:spcPts val="500"/>
              </a:spcBef>
              <a:spcAft>
                <a:spcPts val="0"/>
              </a:spcAft>
              <a:buClr>
                <a:schemeClr val="dk1"/>
              </a:buClr>
              <a:buSzPts val="2000"/>
              <a:buChar char="•"/>
            </a:pPr>
            <a:r>
              <a:rPr b="1" lang="en-US" sz="2000"/>
              <a:t>Converters – </a:t>
            </a:r>
            <a:r>
              <a:rPr lang="en-US" sz="2000"/>
              <a:t>הקוד שמשמש לתרגום מידע בין kafka connect לבין במערכת ששולחת או מקבלת את המידע.</a:t>
            </a:r>
            <a:endParaRPr sz="2000"/>
          </a:p>
          <a:p>
            <a:pPr indent="-228600" lvl="1" marL="685800" rtl="1" algn="r">
              <a:lnSpc>
                <a:spcPct val="90000"/>
              </a:lnSpc>
              <a:spcBef>
                <a:spcPts val="500"/>
              </a:spcBef>
              <a:spcAft>
                <a:spcPts val="0"/>
              </a:spcAft>
              <a:buClr>
                <a:schemeClr val="dk1"/>
              </a:buClr>
              <a:buSzPts val="2000"/>
              <a:buChar char="•"/>
            </a:pPr>
            <a:r>
              <a:rPr b="1" lang="en-US" sz="2000"/>
              <a:t>Transforms – </a:t>
            </a:r>
            <a:r>
              <a:rPr lang="en-US" sz="2000"/>
              <a:t>לוגיקה פשוטה שמשנה כל הודעה שהופקה על ידי connector או נשלחה על ידי connector.</a:t>
            </a:r>
            <a:endParaRPr sz="2000"/>
          </a:p>
          <a:p>
            <a:pPr indent="-228600" lvl="1" marL="685800" rtl="1" algn="r">
              <a:lnSpc>
                <a:spcPct val="90000"/>
              </a:lnSpc>
              <a:spcBef>
                <a:spcPts val="500"/>
              </a:spcBef>
              <a:spcAft>
                <a:spcPts val="0"/>
              </a:spcAft>
              <a:buClr>
                <a:schemeClr val="dk1"/>
              </a:buClr>
              <a:buSzPts val="2000"/>
              <a:buChar char="•"/>
            </a:pPr>
            <a:r>
              <a:rPr b="1" lang="en-US" sz="2000"/>
              <a:t>Dead letter queue – </a:t>
            </a:r>
            <a:r>
              <a:rPr lang="en-US" sz="2000"/>
              <a:t>איך kafka connect  מטפל בבעיות.</a:t>
            </a:r>
            <a:endParaRPr sz="2000"/>
          </a:p>
          <a:p>
            <a:pPr indent="-101600" lvl="0" marL="228600" rtl="1" algn="r">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9" name="Shape 1779"/>
        <p:cNvGrpSpPr/>
        <p:nvPr/>
      </p:nvGrpSpPr>
      <p:grpSpPr>
        <a:xfrm>
          <a:off x="0" y="0"/>
          <a:ext cx="0" cy="0"/>
          <a:chOff x="0" y="0"/>
          <a:chExt cx="0" cy="0"/>
        </a:xfrm>
      </p:grpSpPr>
      <p:sp>
        <p:nvSpPr>
          <p:cNvPr id="1780" name="Google Shape;1780;p1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Google Shape;1781;p122"/>
          <p:cNvSpPr txBox="1"/>
          <p:nvPr>
            <p:ph type="title"/>
          </p:nvPr>
        </p:nvSpPr>
        <p:spPr>
          <a:xfrm>
            <a:off x="965199" y="851517"/>
            <a:ext cx="5130795" cy="146177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Connectors </a:t>
            </a:r>
            <a:endParaRPr sz="4000"/>
          </a:p>
        </p:txBody>
      </p:sp>
      <p:sp>
        <p:nvSpPr>
          <p:cNvPr id="1782" name="Google Shape;1782;p122"/>
          <p:cNvSpPr txBox="1"/>
          <p:nvPr>
            <p:ph idx="1" type="body"/>
          </p:nvPr>
        </p:nvSpPr>
        <p:spPr>
          <a:xfrm>
            <a:off x="331324" y="2470248"/>
            <a:ext cx="6293883" cy="3536236"/>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יש שני סוגים של connectors:</a:t>
            </a:r>
            <a:endParaRPr sz="2000"/>
          </a:p>
          <a:p>
            <a:pPr indent="-228600" lvl="1" marL="685800" rtl="1" algn="r">
              <a:lnSpc>
                <a:spcPct val="90000"/>
              </a:lnSpc>
              <a:spcBef>
                <a:spcPts val="500"/>
              </a:spcBef>
              <a:spcAft>
                <a:spcPts val="0"/>
              </a:spcAft>
              <a:buClr>
                <a:schemeClr val="dk1"/>
              </a:buClr>
              <a:buSzPts val="2000"/>
              <a:buChar char="•"/>
            </a:pPr>
            <a:r>
              <a:rPr lang="en-US" sz="2000"/>
              <a:t>Source connectors – משומשים כדי להביא מידע ממערכות חיצוניות אל קפקה.</a:t>
            </a:r>
            <a:endParaRPr sz="2000"/>
          </a:p>
          <a:p>
            <a:pPr indent="-228600" lvl="1" marL="685800" rtl="1" algn="r">
              <a:lnSpc>
                <a:spcPct val="90000"/>
              </a:lnSpc>
              <a:spcBef>
                <a:spcPts val="500"/>
              </a:spcBef>
              <a:spcAft>
                <a:spcPts val="0"/>
              </a:spcAft>
              <a:buClr>
                <a:schemeClr val="dk1"/>
              </a:buClr>
              <a:buSzPts val="2000"/>
              <a:buChar char="•"/>
            </a:pPr>
            <a:r>
              <a:rPr lang="en-US" sz="2000"/>
              <a:t>Sink connectors – משומשים כדי להעביר מידע מקפקה אל מערכות חיצוניות.</a:t>
            </a:r>
            <a:endParaRPr sz="2000"/>
          </a:p>
        </p:txBody>
      </p:sp>
      <p:sp>
        <p:nvSpPr>
          <p:cNvPr id="1783" name="Google Shape;1783;p122"/>
          <p:cNvSpPr/>
          <p:nvPr/>
        </p:nvSpPr>
        <p:spPr>
          <a:xfrm>
            <a:off x="5510370" y="851518"/>
            <a:ext cx="6184806" cy="5154967"/>
          </a:xfrm>
          <a:custGeom>
            <a:rect b="b" l="l" r="r" t="t"/>
            <a:pathLst>
              <a:path extrusionOk="0" h="5154967" w="6184806">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rgbClr val="7F7F7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Plug" id="1784" name="Google Shape;1784;p122"/>
          <p:cNvPicPr preferRelativeResize="0"/>
          <p:nvPr/>
        </p:nvPicPr>
        <p:blipFill rotWithShape="1">
          <a:blip r:embed="rId3">
            <a:alphaModFix/>
          </a:blip>
          <a:srcRect b="0" l="0" r="0" t="0"/>
          <a:stretch/>
        </p:blipFill>
        <p:spPr>
          <a:xfrm>
            <a:off x="7535330" y="2105470"/>
            <a:ext cx="3217333" cy="321733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8" name="Shape 1788"/>
        <p:cNvGrpSpPr/>
        <p:nvPr/>
      </p:nvGrpSpPr>
      <p:grpSpPr>
        <a:xfrm>
          <a:off x="0" y="0"/>
          <a:ext cx="0" cy="0"/>
          <a:chOff x="0" y="0"/>
          <a:chExt cx="0" cy="0"/>
        </a:xfrm>
      </p:grpSpPr>
      <p:sp>
        <p:nvSpPr>
          <p:cNvPr id="1789" name="Google Shape;1789;p12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0" name="Google Shape;1790;p123"/>
          <p:cNvSpPr/>
          <p:nvPr/>
        </p:nvSpPr>
        <p:spPr>
          <a:xfrm>
            <a:off x="0" y="0"/>
            <a:ext cx="12188952" cy="18996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91" name="Google Shape;1791;p123"/>
          <p:cNvSpPr/>
          <p:nvPr/>
        </p:nvSpPr>
        <p:spPr>
          <a:xfrm>
            <a:off x="0" y="0"/>
            <a:ext cx="12192000" cy="189072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92" name="Google Shape;1792;p123"/>
          <p:cNvSpPr txBox="1"/>
          <p:nvPr>
            <p:ph type="title"/>
          </p:nvPr>
        </p:nvSpPr>
        <p:spPr>
          <a:xfrm>
            <a:off x="838200" y="253397"/>
            <a:ext cx="10515600" cy="12732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Tasks </a:t>
            </a:r>
            <a:endParaRPr sz="4000"/>
          </a:p>
        </p:txBody>
      </p:sp>
      <p:sp>
        <p:nvSpPr>
          <p:cNvPr id="1793" name="Google Shape;1793;p123"/>
          <p:cNvSpPr/>
          <p:nvPr/>
        </p:nvSpPr>
        <p:spPr>
          <a:xfrm>
            <a:off x="0" y="52452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94" name="Google Shape;1794;p123"/>
          <p:cNvSpPr txBox="1"/>
          <p:nvPr>
            <p:ph idx="1" type="body"/>
          </p:nvPr>
        </p:nvSpPr>
        <p:spPr>
          <a:xfrm>
            <a:off x="838200" y="2700445"/>
            <a:ext cx="11061812" cy="3694176"/>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Tasks הן השחקן הראשי במודל הנתונים של kafka connect.</a:t>
            </a:r>
            <a:endParaRPr sz="2200"/>
          </a:p>
          <a:p>
            <a:pPr indent="-228600" lvl="0" marL="228600" rtl="1" algn="r">
              <a:lnSpc>
                <a:spcPct val="90000"/>
              </a:lnSpc>
              <a:spcBef>
                <a:spcPts val="1000"/>
              </a:spcBef>
              <a:spcAft>
                <a:spcPts val="0"/>
              </a:spcAft>
              <a:buClr>
                <a:schemeClr val="dk1"/>
              </a:buClr>
              <a:buSzPts val="2200"/>
              <a:buChar char="•"/>
            </a:pPr>
            <a:r>
              <a:rPr lang="en-US" sz="2200"/>
              <a:t>כל instance של connector מתאם בין קבוצה של משימות שמעתיקות את הנתונים בפועל.</a:t>
            </a:r>
            <a:endParaRPr sz="2200"/>
          </a:p>
          <a:p>
            <a:pPr indent="-228600" lvl="0" marL="228600" rtl="1" algn="r">
              <a:lnSpc>
                <a:spcPct val="90000"/>
              </a:lnSpc>
              <a:spcBef>
                <a:spcPts val="1000"/>
              </a:spcBef>
              <a:spcAft>
                <a:spcPts val="0"/>
              </a:spcAft>
              <a:buClr>
                <a:schemeClr val="dk1"/>
              </a:buClr>
              <a:buSzPts val="2200"/>
              <a:buChar char="•"/>
            </a:pPr>
            <a:r>
              <a:rPr lang="en-US" sz="2200">
                <a:latin typeface="Arial"/>
                <a:ea typeface="Arial"/>
                <a:cs typeface="Arial"/>
                <a:sym typeface="Arial"/>
              </a:rPr>
              <a:t>ל</a:t>
            </a:r>
            <a:r>
              <a:rPr lang="en-US" sz="2200"/>
              <a:t>tasks אין state שמאוחסן בתוכם.</a:t>
            </a:r>
            <a:endParaRPr sz="2200"/>
          </a:p>
          <a:p>
            <a:pPr indent="-228600" lvl="0" marL="228600" rtl="1" algn="r">
              <a:lnSpc>
                <a:spcPct val="90000"/>
              </a:lnSpc>
              <a:spcBef>
                <a:spcPts val="1000"/>
              </a:spcBef>
              <a:spcAft>
                <a:spcPts val="0"/>
              </a:spcAft>
              <a:buClr>
                <a:schemeClr val="dk1"/>
              </a:buClr>
              <a:buSzPts val="2200"/>
              <a:buChar char="•"/>
            </a:pPr>
            <a:r>
              <a:rPr lang="en-US" sz="2200"/>
              <a:t>הstate של הtasks נשמר בטופיקים .</a:t>
            </a:r>
            <a:endParaRPr sz="2200"/>
          </a:p>
          <a:p>
            <a:pPr indent="-228600" lvl="0" marL="228600" rtl="1" algn="r">
              <a:lnSpc>
                <a:spcPct val="90000"/>
              </a:lnSpc>
              <a:spcBef>
                <a:spcPts val="1000"/>
              </a:spcBef>
              <a:spcAft>
                <a:spcPts val="0"/>
              </a:spcAft>
              <a:buClr>
                <a:schemeClr val="dk1"/>
              </a:buClr>
              <a:buSzPts val="2200"/>
              <a:buChar char="•"/>
            </a:pPr>
            <a:r>
              <a:rPr lang="en-US" sz="2200"/>
              <a:t>בגלל זה ניתן להפעילת להפסיק או להפעיל מחדש tasks בכל עת על מנת לספק צינור נתונים גמיש וניתן להרחבה.</a:t>
            </a:r>
            <a:endParaRPr sz="22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8" name="Shape 1798"/>
        <p:cNvGrpSpPr/>
        <p:nvPr/>
      </p:nvGrpSpPr>
      <p:grpSpPr>
        <a:xfrm>
          <a:off x="0" y="0"/>
          <a:ext cx="0" cy="0"/>
          <a:chOff x="0" y="0"/>
          <a:chExt cx="0" cy="0"/>
        </a:xfrm>
      </p:grpSpPr>
      <p:sp>
        <p:nvSpPr>
          <p:cNvPr id="1799" name="Google Shape;1799;p12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0" name="Google Shape;1800;p124"/>
          <p:cNvSpPr txBox="1"/>
          <p:nvPr>
            <p:ph type="title"/>
          </p:nvPr>
        </p:nvSpPr>
        <p:spPr>
          <a:xfrm>
            <a:off x="838200" y="562271"/>
            <a:ext cx="10515600" cy="11284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alibri"/>
              <a:buNone/>
            </a:pPr>
            <a:r>
              <a:rPr lang="en-US" sz="5200"/>
              <a:t>Tasks </a:t>
            </a:r>
            <a:endParaRPr sz="5200"/>
          </a:p>
        </p:txBody>
      </p:sp>
      <p:pic>
        <p:nvPicPr>
          <p:cNvPr descr="Diagram&#10;&#10;Description automatically generated" id="1801" name="Google Shape;1801;p124"/>
          <p:cNvPicPr preferRelativeResize="0"/>
          <p:nvPr/>
        </p:nvPicPr>
        <p:blipFill rotWithShape="1">
          <a:blip r:embed="rId3">
            <a:alphaModFix/>
          </a:blip>
          <a:srcRect b="0" l="1968" r="0" t="0"/>
          <a:stretch/>
        </p:blipFill>
        <p:spPr>
          <a:xfrm>
            <a:off x="838200" y="1845426"/>
            <a:ext cx="10512547" cy="4450303"/>
          </a:xfrm>
          <a:prstGeom prst="rect">
            <a:avLst/>
          </a:prstGeom>
          <a:noFill/>
          <a:ln>
            <a:noFill/>
          </a:ln>
        </p:spPr>
      </p:pic>
      <p:sp>
        <p:nvSpPr>
          <p:cNvPr id="1802" name="Google Shape;1802;p124"/>
          <p:cNvSpPr txBox="1"/>
          <p:nvPr/>
        </p:nvSpPr>
        <p:spPr>
          <a:xfrm>
            <a:off x="4422213" y="713362"/>
            <a:ext cx="6728526" cy="369332"/>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en-US" sz="1800">
                <a:solidFill>
                  <a:schemeClr val="dk1"/>
                </a:solidFill>
                <a:latin typeface="Calibri"/>
                <a:ea typeface="Calibri"/>
                <a:cs typeface="Calibri"/>
                <a:sym typeface="Calibri"/>
              </a:rPr>
              <a:t>שימו לב שהoffset נשמר בקפקה או בדיסק ולא בtask עצמו</a:t>
            </a:r>
            <a:endParaRPr sz="1800">
              <a:solidFill>
                <a:schemeClr val="dk1"/>
              </a:solidFill>
              <a:latin typeface="Calibri"/>
              <a:ea typeface="Calibri"/>
              <a:cs typeface="Calibri"/>
              <a:sym typeface="Calibri"/>
            </a:endParaRPr>
          </a:p>
        </p:txBody>
      </p:sp>
      <p:cxnSp>
        <p:nvCxnSpPr>
          <p:cNvPr id="1803" name="Google Shape;1803;p124"/>
          <p:cNvCxnSpPr/>
          <p:nvPr/>
        </p:nvCxnSpPr>
        <p:spPr>
          <a:xfrm>
            <a:off x="7394603" y="1173850"/>
            <a:ext cx="213089" cy="1197621"/>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7" name="Shape 1807"/>
        <p:cNvGrpSpPr/>
        <p:nvPr/>
      </p:nvGrpSpPr>
      <p:grpSpPr>
        <a:xfrm>
          <a:off x="0" y="0"/>
          <a:ext cx="0" cy="0"/>
          <a:chOff x="0" y="0"/>
          <a:chExt cx="0" cy="0"/>
        </a:xfrm>
      </p:grpSpPr>
      <p:sp>
        <p:nvSpPr>
          <p:cNvPr id="1808" name="Google Shape;1808;p1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9" name="Google Shape;1809;p125"/>
          <p:cNvSpPr txBox="1"/>
          <p:nvPr>
            <p:ph type="title"/>
          </p:nvPr>
        </p:nvSpPr>
        <p:spPr>
          <a:xfrm>
            <a:off x="1188069" y="381935"/>
            <a:ext cx="5366040" cy="23448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alibri"/>
              <a:buNone/>
            </a:pPr>
            <a:r>
              <a:rPr lang="en-US" sz="8000"/>
              <a:t>Distributed Workers</a:t>
            </a:r>
            <a:endParaRPr sz="8000"/>
          </a:p>
        </p:txBody>
      </p:sp>
      <p:grpSp>
        <p:nvGrpSpPr>
          <p:cNvPr id="1810" name="Google Shape;1810;p125"/>
          <p:cNvGrpSpPr/>
          <p:nvPr/>
        </p:nvGrpSpPr>
        <p:grpSpPr>
          <a:xfrm>
            <a:off x="10994200" y="554152"/>
            <a:ext cx="574177" cy="1075866"/>
            <a:chOff x="10994200" y="554152"/>
            <a:chExt cx="574177" cy="1075866"/>
          </a:xfrm>
        </p:grpSpPr>
        <p:sp>
          <p:nvSpPr>
            <p:cNvPr id="1811" name="Google Shape;1811;p125"/>
            <p:cNvSpPr/>
            <p:nvPr/>
          </p:nvSpPr>
          <p:spPr>
            <a:xfrm>
              <a:off x="11013369" y="554152"/>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2" name="Google Shape;1812;p125"/>
            <p:cNvSpPr/>
            <p:nvPr/>
          </p:nvSpPr>
          <p:spPr>
            <a:xfrm>
              <a:off x="11455951" y="837005"/>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3" name="Google Shape;1813;p125"/>
            <p:cNvSpPr/>
            <p:nvPr/>
          </p:nvSpPr>
          <p:spPr>
            <a:xfrm>
              <a:off x="10994200" y="1472473"/>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814" name="Google Shape;1814;p125"/>
          <p:cNvCxnSpPr/>
          <p:nvPr/>
        </p:nvCxnSpPr>
        <p:spPr>
          <a:xfrm>
            <a:off x="623622" y="3610394"/>
            <a:ext cx="0" cy="3238728"/>
          </a:xfrm>
          <a:prstGeom prst="straightConnector1">
            <a:avLst/>
          </a:prstGeom>
          <a:noFill/>
          <a:ln cap="sq" cmpd="sng" w="25400">
            <a:solidFill>
              <a:schemeClr val="accent1"/>
            </a:solidFill>
            <a:prstDash val="solid"/>
            <a:bevel/>
            <a:headEnd len="sm" w="sm" type="none"/>
            <a:tailEnd len="sm" w="sm" type="none"/>
          </a:ln>
        </p:spPr>
      </p:cxnSp>
      <p:sp>
        <p:nvSpPr>
          <p:cNvPr id="1815" name="Google Shape;1815;p125"/>
          <p:cNvSpPr txBox="1"/>
          <p:nvPr>
            <p:ph idx="1" type="body"/>
          </p:nvPr>
        </p:nvSpPr>
        <p:spPr>
          <a:xfrm>
            <a:off x="1185915" y="3578048"/>
            <a:ext cx="10443793" cy="3834104"/>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solidFill>
                  <a:schemeClr val="dk1"/>
                </a:solidFill>
                <a:latin typeface="Arial"/>
                <a:ea typeface="Arial"/>
                <a:cs typeface="Arial"/>
                <a:sym typeface="Arial"/>
              </a:rPr>
              <a:t>ב</a:t>
            </a:r>
            <a:r>
              <a:rPr lang="en-US" sz="2000">
                <a:solidFill>
                  <a:schemeClr val="dk1"/>
                </a:solidFill>
              </a:rPr>
              <a:t>distributed</a:t>
            </a:r>
            <a:r>
              <a:rPr lang="en-US" sz="2000">
                <a:solidFill>
                  <a:schemeClr val="dk1"/>
                </a:solidFill>
              </a:rPr>
              <a:t> mode, kafka connect מספק סקלביליות וfault tolerance אוטומטי.</a:t>
            </a:r>
            <a:endParaRPr sz="2000">
              <a:solidFill>
                <a:schemeClr val="dk1"/>
              </a:solidFill>
            </a:endParaRPr>
          </a:p>
          <a:p>
            <a:pPr indent="0" lvl="0" marL="0" rtl="1" algn="r">
              <a:lnSpc>
                <a:spcPct val="90000"/>
              </a:lnSpc>
              <a:spcBef>
                <a:spcPts val="1000"/>
              </a:spcBef>
              <a:spcAft>
                <a:spcPts val="0"/>
              </a:spcAft>
              <a:buClr>
                <a:schemeClr val="dk1"/>
              </a:buClr>
              <a:buSzPts val="2000"/>
              <a:buNone/>
            </a:pPr>
            <a:r>
              <a:t/>
            </a:r>
            <a:endParaRPr sz="2000">
              <a:solidFill>
                <a:schemeClr val="dk1"/>
              </a:solidFill>
            </a:endParaRPr>
          </a:p>
          <a:p>
            <a:pPr indent="-228600" lvl="0" marL="228600" rtl="1" algn="r">
              <a:lnSpc>
                <a:spcPct val="90000"/>
              </a:lnSpc>
              <a:spcBef>
                <a:spcPts val="1000"/>
              </a:spcBef>
              <a:spcAft>
                <a:spcPts val="0"/>
              </a:spcAft>
              <a:buClr>
                <a:schemeClr val="dk1"/>
              </a:buClr>
              <a:buSzPts val="2000"/>
              <a:buChar char="•"/>
            </a:pPr>
            <a:r>
              <a:rPr lang="en-US" sz="2000">
                <a:solidFill>
                  <a:schemeClr val="dk1"/>
                </a:solidFill>
              </a:rPr>
              <a:t>הם מתואמים אוטומטית כדי לתזמן את ההרצה של connectors וtasks על גבי כל הworkers הזמינים.</a:t>
            </a:r>
            <a:endParaRPr sz="2000">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9" name="Shape 1819"/>
        <p:cNvGrpSpPr/>
        <p:nvPr/>
      </p:nvGrpSpPr>
      <p:grpSpPr>
        <a:xfrm>
          <a:off x="0" y="0"/>
          <a:ext cx="0" cy="0"/>
          <a:chOff x="0" y="0"/>
          <a:chExt cx="0" cy="0"/>
        </a:xfrm>
      </p:grpSpPr>
      <p:sp>
        <p:nvSpPr>
          <p:cNvPr id="1820" name="Google Shape;1820;p1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1" name="Google Shape;1821;p126"/>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22" name="Google Shape;1822;p126"/>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Distributed Workers</a:t>
            </a:r>
            <a:endParaRPr sz="3200"/>
          </a:p>
        </p:txBody>
      </p:sp>
      <p:sp>
        <p:nvSpPr>
          <p:cNvPr id="1823" name="Google Shape;1823;p126"/>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24" name="Google Shape;1824;p126"/>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25" name="Google Shape;1825;p126"/>
          <p:cNvSpPr txBox="1"/>
          <p:nvPr>
            <p:ph idx="1" type="body"/>
          </p:nvPr>
        </p:nvSpPr>
        <p:spPr>
          <a:xfrm>
            <a:off x="5250014" y="1261159"/>
            <a:ext cx="6002636" cy="1126681"/>
          </a:xfrm>
          <a:prstGeom prst="rect">
            <a:avLst/>
          </a:prstGeom>
          <a:noFill/>
          <a:ln>
            <a:noFill/>
          </a:ln>
        </p:spPr>
        <p:txBody>
          <a:bodyPr anchorCtr="0" anchor="ctr" bIns="45700" lIns="91425" spcFirstLastPara="1" rIns="91425" wrap="square" tIns="45700">
            <a:noAutofit/>
          </a:bodyPr>
          <a:lstStyle/>
          <a:p>
            <a:pPr indent="-206375" lvl="0" marL="228600" rtl="1" algn="r">
              <a:lnSpc>
                <a:spcPct val="80000"/>
              </a:lnSpc>
              <a:spcBef>
                <a:spcPts val="0"/>
              </a:spcBef>
              <a:spcAft>
                <a:spcPts val="0"/>
              </a:spcAft>
              <a:buClr>
                <a:schemeClr val="dk1"/>
              </a:buClr>
              <a:buSzPts val="1650"/>
              <a:buChar char="•"/>
            </a:pPr>
            <a:r>
              <a:rPr lang="en-US" sz="1650"/>
              <a:t>שימו לב לדמיון עם consumer groups.</a:t>
            </a:r>
            <a:endParaRPr sz="1650"/>
          </a:p>
          <a:p>
            <a:pPr indent="-206375" lvl="0" marL="228600" rtl="1" algn="r">
              <a:lnSpc>
                <a:spcPct val="80000"/>
              </a:lnSpc>
              <a:spcBef>
                <a:spcPts val="1000"/>
              </a:spcBef>
              <a:spcAft>
                <a:spcPts val="0"/>
              </a:spcAft>
              <a:buClr>
                <a:schemeClr val="dk1"/>
              </a:buClr>
              <a:buSzPts val="1650"/>
              <a:buChar char="•"/>
            </a:pPr>
            <a:r>
              <a:rPr lang="en-US" sz="1650"/>
              <a:t>מאחורי הקלעים, connect workers משתמשים בconsumer groups לתיאום ואיזון מחדש.</a:t>
            </a:r>
            <a:endParaRPr sz="1650"/>
          </a:p>
          <a:p>
            <a:pPr indent="-101600" lvl="0" marL="228600" rtl="1" algn="r">
              <a:lnSpc>
                <a:spcPct val="80000"/>
              </a:lnSpc>
              <a:spcBef>
                <a:spcPts val="1000"/>
              </a:spcBef>
              <a:spcAft>
                <a:spcPts val="0"/>
              </a:spcAft>
              <a:buClr>
                <a:schemeClr val="dk1"/>
              </a:buClr>
              <a:buSzPts val="1250"/>
              <a:buNone/>
            </a:pPr>
            <a:r>
              <a:t/>
            </a:r>
            <a:endParaRPr sz="1650"/>
          </a:p>
          <a:p>
            <a:pPr indent="-101600" lvl="0" marL="228600" rtl="1" algn="r">
              <a:lnSpc>
                <a:spcPct val="80000"/>
              </a:lnSpc>
              <a:spcBef>
                <a:spcPts val="1000"/>
              </a:spcBef>
              <a:spcAft>
                <a:spcPts val="0"/>
              </a:spcAft>
              <a:buClr>
                <a:schemeClr val="dk1"/>
              </a:buClr>
              <a:buSzPts val="1250"/>
              <a:buNone/>
            </a:pPr>
            <a:r>
              <a:t/>
            </a:r>
            <a:endParaRPr sz="1650"/>
          </a:p>
        </p:txBody>
      </p:sp>
      <p:pic>
        <p:nvPicPr>
          <p:cNvPr descr="Diagram&#10;&#10;Description automatically generated" id="1826" name="Google Shape;1826;p126"/>
          <p:cNvPicPr preferRelativeResize="0"/>
          <p:nvPr/>
        </p:nvPicPr>
        <p:blipFill rotWithShape="1">
          <a:blip r:embed="rId3">
            <a:alphaModFix/>
          </a:blip>
          <a:srcRect b="0" l="0" r="0" t="0"/>
          <a:stretch/>
        </p:blipFill>
        <p:spPr>
          <a:xfrm>
            <a:off x="1992739" y="2734056"/>
            <a:ext cx="8294913" cy="3483864"/>
          </a:xfrm>
          <a:prstGeom prst="rect">
            <a:avLst/>
          </a:prstGeom>
          <a:noFill/>
          <a:ln>
            <a:noFill/>
          </a:ln>
        </p:spPr>
      </p:pic>
      <p:cxnSp>
        <p:nvCxnSpPr>
          <p:cNvPr id="1827" name="Google Shape;1827;p126"/>
          <p:cNvCxnSpPr/>
          <p:nvPr/>
        </p:nvCxnSpPr>
        <p:spPr>
          <a:xfrm flipH="1" rot="10800000">
            <a:off x="5605084" y="4931419"/>
            <a:ext cx="617691" cy="49902"/>
          </a:xfrm>
          <a:prstGeom prst="straightConnector1">
            <a:avLst/>
          </a:prstGeom>
          <a:noFill/>
          <a:ln cap="flat" cmpd="sng" w="19050">
            <a:solidFill>
              <a:schemeClr val="dk1"/>
            </a:solidFill>
            <a:prstDash val="solid"/>
            <a:miter lim="800000"/>
            <a:headEnd len="sm" w="sm" type="none"/>
            <a:tailEnd len="med" w="med" type="triangle"/>
          </a:ln>
        </p:spPr>
      </p:cxnSp>
      <p:cxnSp>
        <p:nvCxnSpPr>
          <p:cNvPr id="1828" name="Google Shape;1828;p126"/>
          <p:cNvCxnSpPr/>
          <p:nvPr/>
        </p:nvCxnSpPr>
        <p:spPr>
          <a:xfrm flipH="1" rot="10800000">
            <a:off x="7769703" y="4344746"/>
            <a:ext cx="637921" cy="515194"/>
          </a:xfrm>
          <a:prstGeom prst="straightConnector1">
            <a:avLst/>
          </a:prstGeom>
          <a:noFill/>
          <a:ln cap="flat" cmpd="sng" w="19050">
            <a:solidFill>
              <a:schemeClr val="dk1"/>
            </a:solidFill>
            <a:prstDash val="solid"/>
            <a:miter lim="800000"/>
            <a:headEnd len="sm" w="sm" type="none"/>
            <a:tailEnd len="med" w="med" type="triangle"/>
          </a:ln>
        </p:spPr>
      </p:cxnSp>
      <p:cxnSp>
        <p:nvCxnSpPr>
          <p:cNvPr id="1829" name="Google Shape;1829;p126"/>
          <p:cNvCxnSpPr/>
          <p:nvPr/>
        </p:nvCxnSpPr>
        <p:spPr>
          <a:xfrm flipH="1" rot="10800000">
            <a:off x="5611827" y="5174179"/>
            <a:ext cx="2775567" cy="616345"/>
          </a:xfrm>
          <a:prstGeom prst="straightConnector1">
            <a:avLst/>
          </a:prstGeom>
          <a:noFill/>
          <a:ln cap="flat" cmpd="sng" w="19050">
            <a:solidFill>
              <a:schemeClr val="dk1"/>
            </a:solidFill>
            <a:prstDash val="solid"/>
            <a:miter lim="800000"/>
            <a:headEnd len="sm" w="sm" type="none"/>
            <a:tailEnd len="med" w="med" type="triangle"/>
          </a:ln>
        </p:spPr>
      </p:cxnSp>
      <p:sp>
        <p:nvSpPr>
          <p:cNvPr id="1830" name="Google Shape;1830;p126"/>
          <p:cNvSpPr/>
          <p:nvPr/>
        </p:nvSpPr>
        <p:spPr>
          <a:xfrm>
            <a:off x="4965917" y="4981321"/>
            <a:ext cx="353667" cy="24558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1" name="Google Shape;1831;p126"/>
          <p:cNvSpPr/>
          <p:nvPr/>
        </p:nvSpPr>
        <p:spPr>
          <a:xfrm>
            <a:off x="7135489" y="4928592"/>
            <a:ext cx="353667" cy="24558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2" name="Google Shape;1832;p126"/>
          <p:cNvSpPr/>
          <p:nvPr/>
        </p:nvSpPr>
        <p:spPr>
          <a:xfrm>
            <a:off x="9325793" y="4302272"/>
            <a:ext cx="353667" cy="24558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6" name="Shape 1836"/>
        <p:cNvGrpSpPr/>
        <p:nvPr/>
      </p:nvGrpSpPr>
      <p:grpSpPr>
        <a:xfrm>
          <a:off x="0" y="0"/>
          <a:ext cx="0" cy="0"/>
          <a:chOff x="0" y="0"/>
          <a:chExt cx="0" cy="0"/>
        </a:xfrm>
      </p:grpSpPr>
      <p:sp>
        <p:nvSpPr>
          <p:cNvPr id="1837" name="Google Shape;1837;p127"/>
          <p:cNvSpPr/>
          <p:nvPr/>
        </p:nvSpPr>
        <p:spPr>
          <a:xfrm>
            <a:off x="0" y="0"/>
            <a:ext cx="12192000" cy="1690688"/>
          </a:xfrm>
          <a:prstGeom prst="rect">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8" name="Google Shape;1838;p127"/>
          <p:cNvSpPr txBox="1"/>
          <p:nvPr>
            <p:ph type="title"/>
          </p:nvPr>
        </p:nvSpPr>
        <p:spPr>
          <a:xfrm>
            <a:off x="838201" y="300580"/>
            <a:ext cx="9829800" cy="10895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Converters </a:t>
            </a:r>
            <a:endParaRPr/>
          </a:p>
        </p:txBody>
      </p:sp>
      <p:sp>
        <p:nvSpPr>
          <p:cNvPr id="1839" name="Google Shape;1839;p127"/>
          <p:cNvSpPr/>
          <p:nvPr/>
        </p:nvSpPr>
        <p:spPr>
          <a:xfrm>
            <a:off x="10903882" y="591829"/>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0" name="Google Shape;1840;p127"/>
          <p:cNvSpPr/>
          <p:nvPr/>
        </p:nvSpPr>
        <p:spPr>
          <a:xfrm>
            <a:off x="11262662" y="821124"/>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1" name="Google Shape;1841;p127"/>
          <p:cNvSpPr/>
          <p:nvPr/>
        </p:nvSpPr>
        <p:spPr>
          <a:xfrm>
            <a:off x="10888342" y="1336268"/>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42" name="Google Shape;1842;p127"/>
          <p:cNvGrpSpPr/>
          <p:nvPr/>
        </p:nvGrpSpPr>
        <p:grpSpPr>
          <a:xfrm>
            <a:off x="3123083" y="2212649"/>
            <a:ext cx="5945833" cy="3962897"/>
            <a:chOff x="2284883" y="1416"/>
            <a:chExt cx="5945833" cy="3962897"/>
          </a:xfrm>
        </p:grpSpPr>
        <p:sp>
          <p:nvSpPr>
            <p:cNvPr id="1843" name="Google Shape;1843;p127"/>
            <p:cNvSpPr/>
            <p:nvPr/>
          </p:nvSpPr>
          <p:spPr>
            <a:xfrm>
              <a:off x="2284883" y="1416"/>
              <a:ext cx="5351249" cy="3398043"/>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7"/>
            <p:cNvSpPr/>
            <p:nvPr/>
          </p:nvSpPr>
          <p:spPr>
            <a:xfrm>
              <a:off x="2879467" y="566270"/>
              <a:ext cx="5351249" cy="3398043"/>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7"/>
            <p:cNvSpPr txBox="1"/>
            <p:nvPr/>
          </p:nvSpPr>
          <p:spPr>
            <a:xfrm>
              <a:off x="2978992" y="665795"/>
              <a:ext cx="5152199" cy="3198993"/>
            </a:xfrm>
            <a:prstGeom prst="rect">
              <a:avLst/>
            </a:prstGeom>
            <a:noFill/>
            <a:ln>
              <a:noFill/>
            </a:ln>
          </p:spPr>
          <p:txBody>
            <a:bodyPr anchorCtr="0" anchor="ctr" bIns="160000" lIns="160000" spcFirstLastPara="1" rIns="160000" wrap="square" tIns="160000">
              <a:noAutofit/>
            </a:bodyPr>
            <a:lstStyle/>
            <a:p>
              <a:pPr indent="0" lvl="0" marL="0" marR="0" rtl="1" algn="ctr">
                <a:lnSpc>
                  <a:spcPct val="90000"/>
                </a:lnSpc>
                <a:spcBef>
                  <a:spcPts val="0"/>
                </a:spcBef>
                <a:spcAft>
                  <a:spcPts val="0"/>
                </a:spcAft>
                <a:buClr>
                  <a:schemeClr val="dk1"/>
                </a:buClr>
                <a:buSzPts val="4200"/>
                <a:buFont typeface="Calibri"/>
                <a:buNone/>
              </a:pPr>
              <a:r>
                <a:rPr lang="en-US" sz="4200">
                  <a:solidFill>
                    <a:schemeClr val="dk1"/>
                  </a:solidFill>
                  <a:latin typeface="Calibri"/>
                  <a:ea typeface="Calibri"/>
                  <a:cs typeface="Calibri"/>
                  <a:sym typeface="Calibri"/>
                </a:rPr>
                <a:t>Converters נחוצים כדי שkafka connect  יתמוך בפורמט נתונים מסוים בעת כתיבה או קריאה מקפקה. </a:t>
              </a:r>
              <a:endParaRPr sz="4200">
                <a:solidFill>
                  <a:schemeClr val="dk1"/>
                </a:solidFill>
                <a:latin typeface="Calibri"/>
                <a:ea typeface="Calibri"/>
                <a:cs typeface="Calibri"/>
                <a:sym typeface="Calibri"/>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Converters </a:t>
            </a:r>
            <a:endParaRPr/>
          </a:p>
        </p:txBody>
      </p:sp>
      <p:grpSp>
        <p:nvGrpSpPr>
          <p:cNvPr id="1851" name="Google Shape;1851;p128"/>
          <p:cNvGrpSpPr/>
          <p:nvPr/>
        </p:nvGrpSpPr>
        <p:grpSpPr>
          <a:xfrm>
            <a:off x="838200" y="1826156"/>
            <a:ext cx="10515600" cy="4350274"/>
            <a:chOff x="0" y="531"/>
            <a:chExt cx="10515600" cy="4350274"/>
          </a:xfrm>
        </p:grpSpPr>
        <p:cxnSp>
          <p:nvCxnSpPr>
            <p:cNvPr id="1852" name="Google Shape;1852;p128"/>
            <p:cNvCxnSpPr/>
            <p:nvPr/>
          </p:nvCxnSpPr>
          <p:spPr>
            <a:xfrm>
              <a:off x="0" y="531"/>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853" name="Google Shape;1853;p128"/>
            <p:cNvSpPr/>
            <p:nvPr/>
          </p:nvSpPr>
          <p:spPr>
            <a:xfrm>
              <a:off x="0" y="531"/>
              <a:ext cx="10515600" cy="62146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8"/>
            <p:cNvSpPr txBox="1"/>
            <p:nvPr/>
          </p:nvSpPr>
          <p:spPr>
            <a:xfrm>
              <a:off x="0" y="531"/>
              <a:ext cx="10515600" cy="62146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1" lang="en-US" sz="1700">
                  <a:solidFill>
                    <a:schemeClr val="dk1"/>
                  </a:solidFill>
                  <a:latin typeface="Calibri"/>
                  <a:ea typeface="Calibri"/>
                  <a:cs typeface="Calibri"/>
                  <a:sym typeface="Calibri"/>
                </a:rPr>
                <a:t>AvroConverter</a:t>
              </a:r>
              <a:r>
                <a:rPr lang="en-US" sz="1700">
                  <a:solidFill>
                    <a:schemeClr val="dk1"/>
                  </a:solidFill>
                  <a:latin typeface="Calibri"/>
                  <a:ea typeface="Calibri"/>
                  <a:cs typeface="Calibri"/>
                  <a:sym typeface="Calibri"/>
                </a:rPr>
                <a:t> io.confluent.connect.avro.AvroConverter: use with Schema Registry</a:t>
              </a:r>
              <a:endParaRPr/>
            </a:p>
          </p:txBody>
        </p:sp>
        <p:cxnSp>
          <p:nvCxnSpPr>
            <p:cNvPr id="1855" name="Google Shape;1855;p128"/>
            <p:cNvCxnSpPr/>
            <p:nvPr/>
          </p:nvCxnSpPr>
          <p:spPr>
            <a:xfrm>
              <a:off x="0" y="621999"/>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856" name="Google Shape;1856;p128"/>
            <p:cNvSpPr/>
            <p:nvPr/>
          </p:nvSpPr>
          <p:spPr>
            <a:xfrm>
              <a:off x="0" y="621999"/>
              <a:ext cx="10515600" cy="62146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8"/>
            <p:cNvSpPr txBox="1"/>
            <p:nvPr/>
          </p:nvSpPr>
          <p:spPr>
            <a:xfrm>
              <a:off x="0" y="621999"/>
              <a:ext cx="10515600" cy="62146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1" lang="en-US" sz="1700">
                  <a:solidFill>
                    <a:schemeClr val="dk1"/>
                  </a:solidFill>
                  <a:latin typeface="Calibri"/>
                  <a:ea typeface="Calibri"/>
                  <a:cs typeface="Calibri"/>
                  <a:sym typeface="Calibri"/>
                </a:rPr>
                <a:t>ProtobufConverter</a:t>
              </a:r>
              <a:r>
                <a:rPr lang="en-US" sz="1700">
                  <a:solidFill>
                    <a:schemeClr val="dk1"/>
                  </a:solidFill>
                  <a:latin typeface="Calibri"/>
                  <a:ea typeface="Calibri"/>
                  <a:cs typeface="Calibri"/>
                  <a:sym typeface="Calibri"/>
                </a:rPr>
                <a:t> io.confluent.connect.protobuf.ProtobufConverter: use with Schema Registry</a:t>
              </a:r>
              <a:endParaRPr/>
            </a:p>
          </p:txBody>
        </p:sp>
        <p:cxnSp>
          <p:nvCxnSpPr>
            <p:cNvPr id="1858" name="Google Shape;1858;p128"/>
            <p:cNvCxnSpPr/>
            <p:nvPr/>
          </p:nvCxnSpPr>
          <p:spPr>
            <a:xfrm>
              <a:off x="0" y="1243467"/>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859" name="Google Shape;1859;p128"/>
            <p:cNvSpPr/>
            <p:nvPr/>
          </p:nvSpPr>
          <p:spPr>
            <a:xfrm>
              <a:off x="0" y="1243467"/>
              <a:ext cx="10515600" cy="62146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28"/>
            <p:cNvSpPr txBox="1"/>
            <p:nvPr/>
          </p:nvSpPr>
          <p:spPr>
            <a:xfrm>
              <a:off x="0" y="1243467"/>
              <a:ext cx="10515600" cy="62146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1" lang="en-US" sz="1700">
                  <a:solidFill>
                    <a:schemeClr val="dk1"/>
                  </a:solidFill>
                  <a:latin typeface="Calibri"/>
                  <a:ea typeface="Calibri"/>
                  <a:cs typeface="Calibri"/>
                  <a:sym typeface="Calibri"/>
                </a:rPr>
                <a:t>JsonSchemaConverter</a:t>
              </a:r>
              <a:r>
                <a:rPr lang="en-US" sz="1700">
                  <a:solidFill>
                    <a:schemeClr val="dk1"/>
                  </a:solidFill>
                  <a:latin typeface="Calibri"/>
                  <a:ea typeface="Calibri"/>
                  <a:cs typeface="Calibri"/>
                  <a:sym typeface="Calibri"/>
                </a:rPr>
                <a:t> io.confluent.connect.json.JsonSchemaConverter: use with Schema Registry</a:t>
              </a:r>
              <a:endParaRPr/>
            </a:p>
          </p:txBody>
        </p:sp>
        <p:cxnSp>
          <p:nvCxnSpPr>
            <p:cNvPr id="1861" name="Google Shape;1861;p128"/>
            <p:cNvCxnSpPr/>
            <p:nvPr/>
          </p:nvCxnSpPr>
          <p:spPr>
            <a:xfrm>
              <a:off x="0" y="1864935"/>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862" name="Google Shape;1862;p128"/>
            <p:cNvSpPr/>
            <p:nvPr/>
          </p:nvSpPr>
          <p:spPr>
            <a:xfrm>
              <a:off x="0" y="1864935"/>
              <a:ext cx="10515600" cy="62146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28"/>
            <p:cNvSpPr txBox="1"/>
            <p:nvPr/>
          </p:nvSpPr>
          <p:spPr>
            <a:xfrm>
              <a:off x="0" y="1864935"/>
              <a:ext cx="10515600" cy="62146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1" lang="en-US" sz="1700">
                  <a:solidFill>
                    <a:schemeClr val="dk1"/>
                  </a:solidFill>
                  <a:latin typeface="Calibri"/>
                  <a:ea typeface="Calibri"/>
                  <a:cs typeface="Calibri"/>
                  <a:sym typeface="Calibri"/>
                </a:rPr>
                <a:t>JsonConverter</a:t>
              </a:r>
              <a:r>
                <a:rPr lang="en-US" sz="1700">
                  <a:solidFill>
                    <a:schemeClr val="dk1"/>
                  </a:solidFill>
                  <a:latin typeface="Calibri"/>
                  <a:ea typeface="Calibri"/>
                  <a:cs typeface="Calibri"/>
                  <a:sym typeface="Calibri"/>
                </a:rPr>
                <a:t> org.apache.kafka.connect.json.JsonConverter (without Schema Registry): use with structured data</a:t>
              </a:r>
              <a:endParaRPr/>
            </a:p>
          </p:txBody>
        </p:sp>
        <p:cxnSp>
          <p:nvCxnSpPr>
            <p:cNvPr id="1864" name="Google Shape;1864;p128"/>
            <p:cNvCxnSpPr/>
            <p:nvPr/>
          </p:nvCxnSpPr>
          <p:spPr>
            <a:xfrm>
              <a:off x="0" y="2486402"/>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865" name="Google Shape;1865;p128"/>
            <p:cNvSpPr/>
            <p:nvPr/>
          </p:nvSpPr>
          <p:spPr>
            <a:xfrm>
              <a:off x="0" y="2486402"/>
              <a:ext cx="10515600" cy="62146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28"/>
            <p:cNvSpPr txBox="1"/>
            <p:nvPr/>
          </p:nvSpPr>
          <p:spPr>
            <a:xfrm>
              <a:off x="0" y="2486402"/>
              <a:ext cx="10515600" cy="62146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1" lang="en-US" sz="1700">
                  <a:solidFill>
                    <a:schemeClr val="dk1"/>
                  </a:solidFill>
                  <a:latin typeface="Calibri"/>
                  <a:ea typeface="Calibri"/>
                  <a:cs typeface="Calibri"/>
                  <a:sym typeface="Calibri"/>
                </a:rPr>
                <a:t>StringConverter</a:t>
              </a:r>
              <a:r>
                <a:rPr lang="en-US" sz="1700">
                  <a:solidFill>
                    <a:schemeClr val="dk1"/>
                  </a:solidFill>
                  <a:latin typeface="Calibri"/>
                  <a:ea typeface="Calibri"/>
                  <a:cs typeface="Calibri"/>
                  <a:sym typeface="Calibri"/>
                </a:rPr>
                <a:t> org.apache.kafka.connect.storage.StringConverter: simple string format</a:t>
              </a:r>
              <a:endParaRPr/>
            </a:p>
          </p:txBody>
        </p:sp>
        <p:cxnSp>
          <p:nvCxnSpPr>
            <p:cNvPr id="1867" name="Google Shape;1867;p128"/>
            <p:cNvCxnSpPr/>
            <p:nvPr/>
          </p:nvCxnSpPr>
          <p:spPr>
            <a:xfrm>
              <a:off x="0" y="3107870"/>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868" name="Google Shape;1868;p128"/>
            <p:cNvSpPr/>
            <p:nvPr/>
          </p:nvSpPr>
          <p:spPr>
            <a:xfrm>
              <a:off x="0" y="3107870"/>
              <a:ext cx="10515600" cy="62146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28"/>
            <p:cNvSpPr txBox="1"/>
            <p:nvPr/>
          </p:nvSpPr>
          <p:spPr>
            <a:xfrm>
              <a:off x="0" y="3107870"/>
              <a:ext cx="10515600" cy="62146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1" lang="en-US" sz="1700">
                  <a:solidFill>
                    <a:schemeClr val="dk1"/>
                  </a:solidFill>
                  <a:latin typeface="Calibri"/>
                  <a:ea typeface="Calibri"/>
                  <a:cs typeface="Calibri"/>
                  <a:sym typeface="Calibri"/>
                </a:rPr>
                <a:t>ByteArrayConverter</a:t>
              </a:r>
              <a:r>
                <a:rPr lang="en-US" sz="1700">
                  <a:solidFill>
                    <a:schemeClr val="dk1"/>
                  </a:solidFill>
                  <a:latin typeface="Calibri"/>
                  <a:ea typeface="Calibri"/>
                  <a:cs typeface="Calibri"/>
                  <a:sym typeface="Calibri"/>
                </a:rPr>
                <a:t> org.apache.kafka.connect.converters.ByteArrayConverter: provides a “pass-through” option that does no conversion</a:t>
              </a:r>
              <a:endParaRPr/>
            </a:p>
          </p:txBody>
        </p:sp>
        <p:cxnSp>
          <p:nvCxnSpPr>
            <p:cNvPr id="1870" name="Google Shape;1870;p128"/>
            <p:cNvCxnSpPr/>
            <p:nvPr/>
          </p:nvCxnSpPr>
          <p:spPr>
            <a:xfrm>
              <a:off x="0" y="3729338"/>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871" name="Google Shape;1871;p128"/>
            <p:cNvSpPr/>
            <p:nvPr/>
          </p:nvSpPr>
          <p:spPr>
            <a:xfrm>
              <a:off x="0" y="3729338"/>
              <a:ext cx="10515600" cy="62146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28"/>
            <p:cNvSpPr txBox="1"/>
            <p:nvPr/>
          </p:nvSpPr>
          <p:spPr>
            <a:xfrm>
              <a:off x="0" y="3729338"/>
              <a:ext cx="10515600" cy="621467"/>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1" lang="en-US" sz="1700">
                  <a:solidFill>
                    <a:schemeClr val="dk1"/>
                  </a:solidFill>
                  <a:latin typeface="Calibri"/>
                  <a:ea typeface="Calibri"/>
                  <a:cs typeface="Calibri"/>
                  <a:sym typeface="Calibri"/>
                </a:rPr>
                <a:t>Parquet</a:t>
              </a:r>
              <a:r>
                <a:rPr lang="en-US" sz="1700">
                  <a:solidFill>
                    <a:schemeClr val="dk1"/>
                  </a:solidFill>
                  <a:latin typeface="Calibri"/>
                  <a:ea typeface="Calibri"/>
                  <a:cs typeface="Calibri"/>
                  <a:sym typeface="Calibri"/>
                </a:rPr>
                <a:t> io.confluent.connect.s3.format.parquet.ParquetFormat</a:t>
              </a:r>
              <a:endParaRPr sz="1700">
                <a:solidFill>
                  <a:schemeClr val="dk1"/>
                </a:solidFill>
                <a:latin typeface="Calibri"/>
                <a:ea typeface="Calibri"/>
                <a:cs typeface="Calibri"/>
                <a:sym typeface="Calibri"/>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6" name="Shape 1876"/>
        <p:cNvGrpSpPr/>
        <p:nvPr/>
      </p:nvGrpSpPr>
      <p:grpSpPr>
        <a:xfrm>
          <a:off x="0" y="0"/>
          <a:ext cx="0" cy="0"/>
          <a:chOff x="0" y="0"/>
          <a:chExt cx="0" cy="0"/>
        </a:xfrm>
      </p:grpSpPr>
      <p:sp>
        <p:nvSpPr>
          <p:cNvPr id="1877" name="Google Shape;1877;p129"/>
          <p:cNvSpPr/>
          <p:nvPr/>
        </p:nvSpPr>
        <p:spPr>
          <a:xfrm>
            <a:off x="-10001" y="-2"/>
            <a:ext cx="4069936" cy="68580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78" name="Google Shape;1878;p129"/>
          <p:cNvSpPr txBox="1"/>
          <p:nvPr>
            <p:ph type="title"/>
          </p:nvPr>
        </p:nvSpPr>
        <p:spPr>
          <a:xfrm>
            <a:off x="643467" y="640080"/>
            <a:ext cx="3096427" cy="56132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Converters </a:t>
            </a:r>
            <a:endParaRPr>
              <a:solidFill>
                <a:srgbClr val="FFFFFF"/>
              </a:solidFill>
            </a:endParaRPr>
          </a:p>
        </p:txBody>
      </p:sp>
      <p:sp>
        <p:nvSpPr>
          <p:cNvPr id="1879" name="Google Shape;1879;p129"/>
          <p:cNvSpPr txBox="1"/>
          <p:nvPr>
            <p:ph idx="1" type="body"/>
          </p:nvPr>
        </p:nvSpPr>
        <p:spPr>
          <a:xfrm>
            <a:off x="4261500" y="195021"/>
            <a:ext cx="7287033" cy="2929945"/>
          </a:xfrm>
          <a:prstGeom prst="rect">
            <a:avLst/>
          </a:prstGeom>
          <a:noFill/>
          <a:ln>
            <a:noFill/>
          </a:ln>
        </p:spPr>
        <p:txBody>
          <a:bodyPr anchorCtr="0" anchor="ctr"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200"/>
              <a:buChar char="•"/>
            </a:pPr>
            <a:r>
              <a:rPr lang="en-US" sz="2200"/>
              <a:t>Converters מנותקים מהconnectors עצמם כדי לאפשר שימוש חוזר בconverters בין connectors שונים.</a:t>
            </a:r>
            <a:endParaRPr sz="2200"/>
          </a:p>
          <a:p>
            <a:pPr indent="-228600" lvl="0" marL="228600" rtl="1" algn="r">
              <a:lnSpc>
                <a:spcPct val="90000"/>
              </a:lnSpc>
              <a:spcBef>
                <a:spcPts val="1000"/>
              </a:spcBef>
              <a:spcAft>
                <a:spcPts val="0"/>
              </a:spcAft>
              <a:buClr>
                <a:schemeClr val="dk1"/>
              </a:buClr>
              <a:buSzPts val="2200"/>
              <a:buChar char="•"/>
            </a:pPr>
            <a:r>
              <a:rPr lang="en-US" sz="2200"/>
              <a:t>לדוגמא שימוש ב Avro converter:</a:t>
            </a:r>
            <a:endParaRPr sz="2200"/>
          </a:p>
          <a:p>
            <a:pPr indent="-228600" lvl="1" marL="685800" rtl="1" algn="r">
              <a:lnSpc>
                <a:spcPct val="90000"/>
              </a:lnSpc>
              <a:spcBef>
                <a:spcPts val="500"/>
              </a:spcBef>
              <a:spcAft>
                <a:spcPts val="0"/>
              </a:spcAft>
              <a:buClr>
                <a:schemeClr val="dk1"/>
              </a:buClr>
              <a:buSzPts val="2200"/>
              <a:buChar char="•"/>
            </a:pPr>
            <a:r>
              <a:rPr lang="en-US" sz="2200"/>
              <a:t>The JDBC Source Connector can write Avro data to Kafka </a:t>
            </a:r>
            <a:endParaRPr/>
          </a:p>
          <a:p>
            <a:pPr indent="-228600" lvl="1" marL="685800" rtl="1" algn="r">
              <a:lnSpc>
                <a:spcPct val="90000"/>
              </a:lnSpc>
              <a:spcBef>
                <a:spcPts val="500"/>
              </a:spcBef>
              <a:spcAft>
                <a:spcPts val="0"/>
              </a:spcAft>
              <a:buClr>
                <a:schemeClr val="dk1"/>
              </a:buClr>
              <a:buSzPts val="2200"/>
              <a:buChar char="•"/>
            </a:pPr>
            <a:r>
              <a:rPr lang="en-US" sz="2200"/>
              <a:t>The HDFS Sink Connector can read Avro data from Kafka.</a:t>
            </a:r>
            <a:endParaRPr sz="2200"/>
          </a:p>
        </p:txBody>
      </p:sp>
      <p:pic>
        <p:nvPicPr>
          <p:cNvPr descr="Diagram&#10;&#10;Description automatically generated" id="1880" name="Google Shape;1880;p129"/>
          <p:cNvPicPr preferRelativeResize="0"/>
          <p:nvPr/>
        </p:nvPicPr>
        <p:blipFill rotWithShape="1">
          <a:blip r:embed="rId3">
            <a:alphaModFix/>
          </a:blip>
          <a:srcRect b="0" l="0" r="0" t="0"/>
          <a:stretch/>
        </p:blipFill>
        <p:spPr>
          <a:xfrm>
            <a:off x="4290156" y="3484375"/>
            <a:ext cx="7683208" cy="2763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4" name="Shape 1884"/>
        <p:cNvGrpSpPr/>
        <p:nvPr/>
      </p:nvGrpSpPr>
      <p:grpSpPr>
        <a:xfrm>
          <a:off x="0" y="0"/>
          <a:ext cx="0" cy="0"/>
          <a:chOff x="0" y="0"/>
          <a:chExt cx="0" cy="0"/>
        </a:xfrm>
      </p:grpSpPr>
      <p:sp>
        <p:nvSpPr>
          <p:cNvPr id="1885" name="Google Shape;1885;p130"/>
          <p:cNvSpPr/>
          <p:nvPr/>
        </p:nvSpPr>
        <p:spPr>
          <a:xfrm>
            <a:off x="458922" y="453981"/>
            <a:ext cx="6675120" cy="1877811"/>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86" name="Google Shape;1886;p130"/>
          <p:cNvSpPr txBox="1"/>
          <p:nvPr>
            <p:ph type="title"/>
          </p:nvPr>
        </p:nvSpPr>
        <p:spPr>
          <a:xfrm>
            <a:off x="731520" y="731520"/>
            <a:ext cx="6089904" cy="14264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Transforms</a:t>
            </a:r>
            <a:endParaRPr>
              <a:solidFill>
                <a:srgbClr val="FFFFFF"/>
              </a:solidFill>
            </a:endParaRPr>
          </a:p>
        </p:txBody>
      </p:sp>
      <p:sp>
        <p:nvSpPr>
          <p:cNvPr id="1887" name="Google Shape;1887;p130"/>
          <p:cNvSpPr/>
          <p:nvPr/>
        </p:nvSpPr>
        <p:spPr>
          <a:xfrm>
            <a:off x="7277100" y="461737"/>
            <a:ext cx="2149361" cy="1870055"/>
          </a:xfrm>
          <a:prstGeom prst="rect">
            <a:avLst/>
          </a:prstGeom>
          <a:solidFill>
            <a:schemeClr val="accent5">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88" name="Google Shape;1888;p130"/>
          <p:cNvSpPr/>
          <p:nvPr/>
        </p:nvSpPr>
        <p:spPr>
          <a:xfrm>
            <a:off x="9573768" y="453155"/>
            <a:ext cx="2149358" cy="1878638"/>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89" name="Google Shape;1889;p130"/>
          <p:cNvSpPr/>
          <p:nvPr/>
        </p:nvSpPr>
        <p:spPr>
          <a:xfrm>
            <a:off x="458920" y="2480956"/>
            <a:ext cx="11264206" cy="3918122"/>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90" name="Google Shape;1890;p130"/>
          <p:cNvGrpSpPr/>
          <p:nvPr/>
        </p:nvGrpSpPr>
        <p:grpSpPr>
          <a:xfrm>
            <a:off x="788988" y="3336540"/>
            <a:ext cx="10598149" cy="2207395"/>
            <a:chOff x="0" y="537777"/>
            <a:chExt cx="10598149" cy="2207395"/>
          </a:xfrm>
        </p:grpSpPr>
        <p:sp>
          <p:nvSpPr>
            <p:cNvPr id="1891" name="Google Shape;1891;p130"/>
            <p:cNvSpPr/>
            <p:nvPr/>
          </p:nvSpPr>
          <p:spPr>
            <a:xfrm>
              <a:off x="0" y="537777"/>
              <a:ext cx="2980729" cy="1892763"/>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30"/>
            <p:cNvSpPr/>
            <p:nvPr/>
          </p:nvSpPr>
          <p:spPr>
            <a:xfrm>
              <a:off x="331192" y="852409"/>
              <a:ext cx="2980729" cy="1892763"/>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30"/>
            <p:cNvSpPr txBox="1"/>
            <p:nvPr/>
          </p:nvSpPr>
          <p:spPr>
            <a:xfrm>
              <a:off x="386629" y="907846"/>
              <a:ext cx="2869855" cy="1781889"/>
            </a:xfrm>
            <a:prstGeom prst="rect">
              <a:avLst/>
            </a:prstGeom>
            <a:noFill/>
            <a:ln>
              <a:noFill/>
            </a:ln>
          </p:spPr>
          <p:txBody>
            <a:bodyPr anchorCtr="0" anchor="ctr" bIns="64750" lIns="64750" spcFirstLastPara="1" rIns="64750" wrap="square" tIns="64750">
              <a:noAutofit/>
            </a:bodyPr>
            <a:lstStyle/>
            <a:p>
              <a:pPr indent="0" lvl="0" marL="0" marR="0" rtl="1" algn="ctr">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עם זאת, טרנספורמציות מורכבות יותר החלות על מספר הודעות מיושמות בצורה הטובה ביותר על ידי kafka streams ו ksqlDB (ובנוסף אתם יכולים לכתוב transformers בעצמכם).</a:t>
              </a:r>
              <a:endParaRPr sz="1700">
                <a:solidFill>
                  <a:schemeClr val="dk1"/>
                </a:solidFill>
                <a:latin typeface="Calibri"/>
                <a:ea typeface="Calibri"/>
                <a:cs typeface="Calibri"/>
                <a:sym typeface="Calibri"/>
              </a:endParaRPr>
            </a:p>
          </p:txBody>
        </p:sp>
        <p:sp>
          <p:nvSpPr>
            <p:cNvPr id="1894" name="Google Shape;1894;p130"/>
            <p:cNvSpPr/>
            <p:nvPr/>
          </p:nvSpPr>
          <p:spPr>
            <a:xfrm>
              <a:off x="3643114" y="537777"/>
              <a:ext cx="2980729" cy="1892763"/>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30"/>
            <p:cNvSpPr/>
            <p:nvPr/>
          </p:nvSpPr>
          <p:spPr>
            <a:xfrm>
              <a:off x="3974306" y="852409"/>
              <a:ext cx="2980729" cy="1892763"/>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0"/>
            <p:cNvSpPr txBox="1"/>
            <p:nvPr/>
          </p:nvSpPr>
          <p:spPr>
            <a:xfrm>
              <a:off x="4029743" y="907846"/>
              <a:ext cx="2869855" cy="178188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זה יכול להיות נוח לביצוע שינויים קלים בנתונים ולניתוב, וניתן לשרשר מספר טרנספורמציות ביחד.</a:t>
              </a:r>
              <a:endParaRPr sz="1700">
                <a:solidFill>
                  <a:schemeClr val="dk1"/>
                </a:solidFill>
                <a:latin typeface="Calibri"/>
                <a:ea typeface="Calibri"/>
                <a:cs typeface="Calibri"/>
                <a:sym typeface="Calibri"/>
              </a:endParaRPr>
            </a:p>
          </p:txBody>
        </p:sp>
        <p:sp>
          <p:nvSpPr>
            <p:cNvPr id="1897" name="Google Shape;1897;p130"/>
            <p:cNvSpPr/>
            <p:nvPr/>
          </p:nvSpPr>
          <p:spPr>
            <a:xfrm>
              <a:off x="7286228" y="537777"/>
              <a:ext cx="2980729" cy="1892763"/>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30"/>
            <p:cNvSpPr/>
            <p:nvPr/>
          </p:nvSpPr>
          <p:spPr>
            <a:xfrm>
              <a:off x="7617420" y="852409"/>
              <a:ext cx="2980729" cy="1892763"/>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0"/>
            <p:cNvSpPr txBox="1"/>
            <p:nvPr/>
          </p:nvSpPr>
          <p:spPr>
            <a:xfrm>
              <a:off x="7672857" y="907846"/>
              <a:ext cx="2869855" cy="1781889"/>
            </a:xfrm>
            <a:prstGeom prst="rect">
              <a:avLst/>
            </a:prstGeom>
            <a:noFill/>
            <a:ln>
              <a:noFill/>
            </a:ln>
          </p:spPr>
          <p:txBody>
            <a:bodyPr anchorCtr="0" anchor="ctr" bIns="64750" lIns="64750" spcFirstLastPara="1" rIns="64750" wrap="square" tIns="64750">
              <a:noAutofit/>
            </a:bodyPr>
            <a:lstStyle/>
            <a:p>
              <a:pPr indent="0" lvl="0" marL="0" marR="0" rtl="1" algn="ctr">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ניתן להגדיר connectors עם טרנספורמציות כדי לבצע שינויים פשוטים וקלים בהודעות בודדות (transformation מקבלת הודעה בודדת ומוציעה הודעה בודדת).</a:t>
              </a:r>
              <a:endParaRPr sz="17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5"/>
          <p:cNvSpPr txBox="1"/>
          <p:nvPr>
            <p:ph type="title"/>
          </p:nvPr>
        </p:nvSpPr>
        <p:spPr>
          <a:xfrm>
            <a:off x="512806" y="381935"/>
            <a:ext cx="6178378" cy="2344840"/>
          </a:xfrm>
          <a:prstGeom prst="rect">
            <a:avLst/>
          </a:prstGeom>
          <a:noFill/>
          <a:ln>
            <a:noFill/>
          </a:ln>
        </p:spPr>
        <p:txBody>
          <a:bodyPr anchorCtr="0" anchor="b" bIns="45700" lIns="91425" spcFirstLastPara="1" rIns="91425" wrap="square" tIns="45700">
            <a:normAutofit/>
          </a:bodyPr>
          <a:lstStyle/>
          <a:p>
            <a:pPr indent="0" lvl="0" marL="0" rtl="1" algn="r">
              <a:lnSpc>
                <a:spcPct val="90000"/>
              </a:lnSpc>
              <a:spcBef>
                <a:spcPts val="0"/>
              </a:spcBef>
              <a:spcAft>
                <a:spcPts val="0"/>
              </a:spcAft>
              <a:buClr>
                <a:schemeClr val="dk1"/>
              </a:buClr>
              <a:buSzPts val="4400"/>
              <a:buFont typeface="Calibri"/>
              <a:buNone/>
            </a:pPr>
            <a:r>
              <a:rPr lang="en-US"/>
              <a:t>קפקה זאת פלטפורמה של event streaming. </a:t>
            </a:r>
            <a:br>
              <a:rPr lang="en-US"/>
            </a:br>
            <a:r>
              <a:rPr lang="en-US"/>
              <a:t>מה זה אומר?</a:t>
            </a:r>
            <a:endParaRPr/>
          </a:p>
        </p:txBody>
      </p:sp>
      <p:sp>
        <p:nvSpPr>
          <p:cNvPr id="225" name="Google Shape;225;p5"/>
          <p:cNvSpPr/>
          <p:nvPr/>
        </p:nvSpPr>
        <p:spPr>
          <a:xfrm>
            <a:off x="6971217"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5"/>
          <p:cNvSpPr/>
          <p:nvPr/>
        </p:nvSpPr>
        <p:spPr>
          <a:xfrm>
            <a:off x="7329997"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5"/>
          <p:cNvSpPr/>
          <p:nvPr/>
        </p:nvSpPr>
        <p:spPr>
          <a:xfrm>
            <a:off x="6955677"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5"/>
          <p:cNvSpPr txBox="1"/>
          <p:nvPr>
            <p:ph idx="1" type="body"/>
          </p:nvPr>
        </p:nvSpPr>
        <p:spPr>
          <a:xfrm>
            <a:off x="646103" y="3096039"/>
            <a:ext cx="10554183" cy="3428096"/>
          </a:xfrm>
          <a:prstGeom prst="rect">
            <a:avLst/>
          </a:prstGeom>
          <a:noFill/>
          <a:ln>
            <a:noFill/>
          </a:ln>
        </p:spPr>
        <p:txBody>
          <a:bodyPr anchorCtr="0" anchor="t"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200"/>
              <a:buChar char="•"/>
            </a:pPr>
            <a:r>
              <a:rPr lang="en-US" sz="2200">
                <a:solidFill>
                  <a:schemeClr val="dk1"/>
                </a:solidFill>
              </a:rPr>
              <a:t>Kafka משלב 3 יכולות עיקריות כדי שתוכלו לממש את את צרכי השימוש שלהם להזרת אירועים מקצה לקצה:</a:t>
            </a:r>
            <a:endParaRPr sz="2200">
              <a:solidFill>
                <a:schemeClr val="dk1"/>
              </a:solidFill>
            </a:endParaRPr>
          </a:p>
          <a:p>
            <a:pPr indent="-228600" lvl="1" marL="685800" rtl="1" algn="r">
              <a:lnSpc>
                <a:spcPct val="90000"/>
              </a:lnSpc>
              <a:spcBef>
                <a:spcPts val="500"/>
              </a:spcBef>
              <a:spcAft>
                <a:spcPts val="0"/>
              </a:spcAft>
              <a:buClr>
                <a:schemeClr val="dk1"/>
              </a:buClr>
              <a:buSzPts val="2200"/>
              <a:buChar char="•"/>
            </a:pPr>
            <a:r>
              <a:rPr b="1" lang="en-US" sz="2200">
                <a:solidFill>
                  <a:schemeClr val="dk1"/>
                </a:solidFill>
                <a:latin typeface="Arial"/>
                <a:ea typeface="Arial"/>
                <a:cs typeface="Arial"/>
                <a:sym typeface="Arial"/>
              </a:rPr>
              <a:t>לכתוב</a:t>
            </a:r>
            <a:r>
              <a:rPr lang="en-US" sz="2200">
                <a:solidFill>
                  <a:schemeClr val="dk1"/>
                </a:solidFill>
              </a:rPr>
              <a:t> (publish) </a:t>
            </a:r>
            <a:r>
              <a:rPr b="1" lang="en-US" sz="2200">
                <a:solidFill>
                  <a:schemeClr val="dk1"/>
                </a:solidFill>
                <a:latin typeface="Arial"/>
                <a:ea typeface="Arial"/>
                <a:cs typeface="Arial"/>
                <a:sym typeface="Arial"/>
              </a:rPr>
              <a:t>ולקרוא</a:t>
            </a:r>
            <a:r>
              <a:rPr lang="en-US" sz="2200">
                <a:solidFill>
                  <a:schemeClr val="dk1"/>
                </a:solidFill>
              </a:rPr>
              <a:t> (subscribe) רצף של אירועים כולל שליפת\שליחת נתונים מ\אל מקורות חיצוניים.</a:t>
            </a:r>
            <a:endParaRPr sz="2200">
              <a:solidFill>
                <a:schemeClr val="dk1"/>
              </a:solidFill>
            </a:endParaRPr>
          </a:p>
          <a:p>
            <a:pPr indent="-228600" lvl="1" marL="685800" rtl="1" algn="r">
              <a:lnSpc>
                <a:spcPct val="90000"/>
              </a:lnSpc>
              <a:spcBef>
                <a:spcPts val="500"/>
              </a:spcBef>
              <a:spcAft>
                <a:spcPts val="0"/>
              </a:spcAft>
              <a:buClr>
                <a:schemeClr val="dk1"/>
              </a:buClr>
              <a:buSzPts val="2200"/>
              <a:buChar char="•"/>
            </a:pPr>
            <a:r>
              <a:rPr b="1" lang="en-US" sz="2200">
                <a:solidFill>
                  <a:schemeClr val="dk1"/>
                </a:solidFill>
                <a:latin typeface="Arial"/>
                <a:ea typeface="Arial"/>
                <a:cs typeface="Arial"/>
                <a:sym typeface="Arial"/>
              </a:rPr>
              <a:t>לאחסן</a:t>
            </a:r>
            <a:r>
              <a:rPr lang="en-US" sz="2200">
                <a:solidFill>
                  <a:schemeClr val="dk1"/>
                </a:solidFill>
              </a:rPr>
              <a:t> את הנתונים באופן אמין כל עוד תרצה.</a:t>
            </a:r>
            <a:endParaRPr sz="2200">
              <a:solidFill>
                <a:schemeClr val="dk1"/>
              </a:solidFill>
            </a:endParaRPr>
          </a:p>
          <a:p>
            <a:pPr indent="-228600" lvl="1" marL="685800" rtl="1" algn="r">
              <a:lnSpc>
                <a:spcPct val="90000"/>
              </a:lnSpc>
              <a:spcBef>
                <a:spcPts val="500"/>
              </a:spcBef>
              <a:spcAft>
                <a:spcPts val="0"/>
              </a:spcAft>
              <a:buClr>
                <a:schemeClr val="dk1"/>
              </a:buClr>
              <a:buSzPts val="2200"/>
              <a:buChar char="•"/>
            </a:pPr>
            <a:r>
              <a:rPr b="1" lang="en-US" sz="2200">
                <a:solidFill>
                  <a:schemeClr val="dk1"/>
                </a:solidFill>
                <a:latin typeface="Arial"/>
                <a:ea typeface="Arial"/>
                <a:cs typeface="Arial"/>
                <a:sym typeface="Arial"/>
              </a:rPr>
              <a:t>לעבד</a:t>
            </a:r>
            <a:r>
              <a:rPr lang="en-US" sz="2200">
                <a:solidFill>
                  <a:schemeClr val="dk1"/>
                </a:solidFill>
              </a:rPr>
              <a:t> זרמי נתונים כשהם מתרחשים או בדיעבד.</a:t>
            </a: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solidFill>
                  <a:schemeClr val="dk1"/>
                </a:solidFill>
              </a:rPr>
              <a:t>כל הפונקציונליות הזאת מסופקת בצורה מבוזרת, סקלבילית, שיודעת להתמודד עם תקלות ובטוחה.</a:t>
            </a: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solidFill>
                  <a:schemeClr val="dk1"/>
                </a:solidFill>
              </a:rPr>
              <a:t>אפשר להקים קפקה על VMs, containers, on-premise וגם על הענן.</a:t>
            </a:r>
            <a:endParaRPr sz="2200">
              <a:solidFill>
                <a:schemeClr val="dk1"/>
              </a:solidFill>
            </a:endParaRPr>
          </a:p>
        </p:txBody>
      </p:sp>
      <p:cxnSp>
        <p:nvCxnSpPr>
          <p:cNvPr id="229" name="Google Shape;229;p5"/>
          <p:cNvCxnSpPr/>
          <p:nvPr/>
        </p:nvCxnSpPr>
        <p:spPr>
          <a:xfrm>
            <a:off x="11580162" y="3610394"/>
            <a:ext cx="0" cy="3238728"/>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3" name="Shape 1903"/>
        <p:cNvGrpSpPr/>
        <p:nvPr/>
      </p:nvGrpSpPr>
      <p:grpSpPr>
        <a:xfrm>
          <a:off x="0" y="0"/>
          <a:ext cx="0" cy="0"/>
          <a:chOff x="0" y="0"/>
          <a:chExt cx="0" cy="0"/>
        </a:xfrm>
      </p:grpSpPr>
      <p:sp>
        <p:nvSpPr>
          <p:cNvPr id="1904" name="Google Shape;1904;p13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5" name="Google Shape;1905;p131"/>
          <p:cNvSpPr/>
          <p:nvPr/>
        </p:nvSpPr>
        <p:spPr>
          <a:xfrm>
            <a:off x="0" y="0"/>
            <a:ext cx="12188952" cy="18996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06" name="Google Shape;1906;p131"/>
          <p:cNvSpPr/>
          <p:nvPr/>
        </p:nvSpPr>
        <p:spPr>
          <a:xfrm>
            <a:off x="0" y="0"/>
            <a:ext cx="12192000" cy="189072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07" name="Google Shape;1907;p131"/>
          <p:cNvSpPr txBox="1"/>
          <p:nvPr>
            <p:ph type="title"/>
          </p:nvPr>
        </p:nvSpPr>
        <p:spPr>
          <a:xfrm>
            <a:off x="838200" y="253397"/>
            <a:ext cx="10515600" cy="12732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Transforms - Examples </a:t>
            </a:r>
            <a:endParaRPr sz="4000"/>
          </a:p>
        </p:txBody>
      </p:sp>
      <p:sp>
        <p:nvSpPr>
          <p:cNvPr id="1908" name="Google Shape;1908;p131"/>
          <p:cNvSpPr/>
          <p:nvPr/>
        </p:nvSpPr>
        <p:spPr>
          <a:xfrm>
            <a:off x="0" y="52452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09" name="Google Shape;1909;p131"/>
          <p:cNvSpPr txBox="1"/>
          <p:nvPr>
            <p:ph idx="1" type="body"/>
          </p:nvPr>
        </p:nvSpPr>
        <p:spPr>
          <a:xfrm>
            <a:off x="838200" y="2478024"/>
            <a:ext cx="10792077" cy="36941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Flatten </a:t>
            </a:r>
            <a:r>
              <a:rPr lang="en-US" sz="2400"/>
              <a:t>- Flatten a nested data structure. This generates names for each field by concatenating the field names at each level with a configurable delimiter character.</a:t>
            </a:r>
            <a:endParaRPr/>
          </a:p>
          <a:p>
            <a:pPr indent="-228600" lvl="0" marL="228600" rtl="0" algn="l">
              <a:lnSpc>
                <a:spcPct val="90000"/>
              </a:lnSpc>
              <a:spcBef>
                <a:spcPts val="1000"/>
              </a:spcBef>
              <a:spcAft>
                <a:spcPts val="0"/>
              </a:spcAft>
              <a:buClr>
                <a:schemeClr val="dk1"/>
              </a:buClr>
              <a:buSzPts val="2400"/>
              <a:buChar char="•"/>
            </a:pPr>
            <a:r>
              <a:rPr b="1" lang="en-US" sz="2400"/>
              <a:t>MaskField </a:t>
            </a:r>
            <a:r>
              <a:rPr lang="en-US" sz="2400"/>
              <a:t>- Mask specified fields with a valid null value for the field type.</a:t>
            </a:r>
            <a:endParaRPr/>
          </a:p>
          <a:p>
            <a:pPr indent="-228600" lvl="0" marL="228600" rtl="0" algn="l">
              <a:lnSpc>
                <a:spcPct val="90000"/>
              </a:lnSpc>
              <a:spcBef>
                <a:spcPts val="1000"/>
              </a:spcBef>
              <a:spcAft>
                <a:spcPts val="0"/>
              </a:spcAft>
              <a:buClr>
                <a:schemeClr val="dk1"/>
              </a:buClr>
              <a:buSzPts val="2400"/>
              <a:buChar char="•"/>
            </a:pPr>
            <a:r>
              <a:rPr b="1" lang="en-US" sz="2400"/>
              <a:t>TimestampConverter </a:t>
            </a:r>
            <a:r>
              <a:rPr lang="en-US" sz="2400"/>
              <a:t>- Convert timestamps between different formats such as Unix epoch, strings, and Connect Date and Timestamp types.</a:t>
            </a:r>
            <a:endParaRPr/>
          </a:p>
          <a:p>
            <a:pPr indent="-228600" lvl="0" marL="228600" rtl="0" algn="l">
              <a:lnSpc>
                <a:spcPct val="90000"/>
              </a:lnSpc>
              <a:spcBef>
                <a:spcPts val="1000"/>
              </a:spcBef>
              <a:spcAft>
                <a:spcPts val="0"/>
              </a:spcAft>
              <a:buClr>
                <a:schemeClr val="dk1"/>
              </a:buClr>
              <a:buSzPts val="2400"/>
              <a:buChar char="•"/>
            </a:pPr>
            <a:r>
              <a:rPr b="1" lang="en-US" sz="2400"/>
              <a:t>ExtractTopic </a:t>
            </a:r>
            <a:r>
              <a:rPr lang="en-US" sz="2400"/>
              <a:t>- replace the record topic with a new topic derived from its key or value.</a:t>
            </a:r>
            <a:endParaRPr/>
          </a:p>
          <a:p>
            <a:pPr indent="-228600" lvl="0" marL="228600" rtl="0" algn="l">
              <a:lnSpc>
                <a:spcPct val="90000"/>
              </a:lnSpc>
              <a:spcBef>
                <a:spcPts val="1000"/>
              </a:spcBef>
              <a:spcAft>
                <a:spcPts val="0"/>
              </a:spcAft>
              <a:buClr>
                <a:schemeClr val="dk1"/>
              </a:buClr>
              <a:buSzPts val="2400"/>
              <a:buChar char="•"/>
            </a:pPr>
            <a:r>
              <a:rPr lang="en-US" sz="2400"/>
              <a:t>There are many more transformers.</a:t>
            </a: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3" name="Shape 1913"/>
        <p:cNvGrpSpPr/>
        <p:nvPr/>
      </p:nvGrpSpPr>
      <p:grpSpPr>
        <a:xfrm>
          <a:off x="0" y="0"/>
          <a:ext cx="0" cy="0"/>
          <a:chOff x="0" y="0"/>
          <a:chExt cx="0" cy="0"/>
        </a:xfrm>
      </p:grpSpPr>
      <p:sp>
        <p:nvSpPr>
          <p:cNvPr id="1914" name="Google Shape;1914;p132"/>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5" name="Google Shape;1915;p132"/>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6" name="Google Shape;1916;p132"/>
          <p:cNvSpPr txBox="1"/>
          <p:nvPr>
            <p:ph type="title"/>
          </p:nvPr>
        </p:nvSpPr>
        <p:spPr>
          <a:xfrm>
            <a:off x="641246" y="3121071"/>
            <a:ext cx="4805996" cy="12971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8000"/>
              <a:buFont typeface="Calibri"/>
              <a:buNone/>
            </a:pPr>
            <a:r>
              <a:rPr lang="en-US" sz="8000">
                <a:solidFill>
                  <a:schemeClr val="dk2"/>
                </a:solidFill>
                <a:latin typeface="Calibri"/>
                <a:ea typeface="Calibri"/>
                <a:cs typeface="Calibri"/>
                <a:sym typeface="Calibri"/>
              </a:rPr>
              <a:t>Exercise </a:t>
            </a:r>
            <a:endParaRPr/>
          </a:p>
        </p:txBody>
      </p:sp>
      <p:grpSp>
        <p:nvGrpSpPr>
          <p:cNvPr id="1917" name="Google Shape;1917;p132"/>
          <p:cNvGrpSpPr/>
          <p:nvPr/>
        </p:nvGrpSpPr>
        <p:grpSpPr>
          <a:xfrm>
            <a:off x="6101023" y="52996"/>
            <a:ext cx="6093363" cy="6805005"/>
            <a:chOff x="6101023" y="52996"/>
            <a:chExt cx="6093363" cy="6805005"/>
          </a:xfrm>
        </p:grpSpPr>
        <p:sp>
          <p:nvSpPr>
            <p:cNvPr id="1918" name="Google Shape;1918;p132"/>
            <p:cNvSpPr/>
            <p:nvPr/>
          </p:nvSpPr>
          <p:spPr>
            <a:xfrm>
              <a:off x="6101024" y="52997"/>
              <a:ext cx="6093362" cy="6805004"/>
            </a:xfrm>
            <a:custGeom>
              <a:rect b="b" l="l" r="r" t="t"/>
              <a:pathLst>
                <a:path extrusionOk="0" h="6578439" w="5890490">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FFFFFF">
                    <a:alpha val="9803"/>
                  </a:srgbClr>
                </a:gs>
                <a:gs pos="2000">
                  <a:srgbClr val="FFFFFF">
                    <a:alpha val="9803"/>
                  </a:srgbClr>
                </a:gs>
                <a:gs pos="16000">
                  <a:srgbClr val="70AD47">
                    <a:alpha val="4705"/>
                  </a:srgbClr>
                </a:gs>
                <a:gs pos="85000">
                  <a:srgbClr val="4472C4">
                    <a:alpha val="4705"/>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9" name="Google Shape;1919;p132"/>
            <p:cNvSpPr/>
            <p:nvPr/>
          </p:nvSpPr>
          <p:spPr>
            <a:xfrm>
              <a:off x="6101025" y="52996"/>
              <a:ext cx="6093361" cy="6805003"/>
            </a:xfrm>
            <a:custGeom>
              <a:rect b="b" l="l" r="r" t="t"/>
              <a:pathLst>
                <a:path extrusionOk="0" h="6578438" w="5890489">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FFFFFF">
                    <a:alpha val="9803"/>
                  </a:srgbClr>
                </a:gs>
                <a:gs pos="2000">
                  <a:srgbClr val="FFFFFF">
                    <a:alpha val="9803"/>
                  </a:srgbClr>
                </a:gs>
                <a:gs pos="16000">
                  <a:srgbClr val="70AD47">
                    <a:alpha val="4705"/>
                  </a:srgbClr>
                </a:gs>
                <a:gs pos="85000">
                  <a:srgbClr val="4472C4">
                    <a:alpha val="4705"/>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0" name="Google Shape;1920;p132"/>
            <p:cNvSpPr/>
            <p:nvPr/>
          </p:nvSpPr>
          <p:spPr>
            <a:xfrm>
              <a:off x="6101023" y="52997"/>
              <a:ext cx="6093363" cy="6805004"/>
            </a:xfrm>
            <a:custGeom>
              <a:rect b="b" l="l" r="r" t="t"/>
              <a:pathLst>
                <a:path extrusionOk="0" h="6578439" w="5890491">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chemeClr val="lt1"/>
                </a:gs>
                <a:gs pos="2000">
                  <a:schemeClr val="lt1"/>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1" name="Google Shape;1921;p132"/>
            <p:cNvSpPr/>
            <p:nvPr/>
          </p:nvSpPr>
          <p:spPr>
            <a:xfrm>
              <a:off x="6101024" y="52997"/>
              <a:ext cx="6093362" cy="6805004"/>
            </a:xfrm>
            <a:custGeom>
              <a:rect b="b" l="l" r="r" t="t"/>
              <a:pathLst>
                <a:path extrusionOk="0" h="6578439" w="589049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FFFFFF">
                    <a:alpha val="9803"/>
                  </a:srgbClr>
                </a:gs>
                <a:gs pos="2000">
                  <a:srgbClr val="FFFFFF">
                    <a:alpha val="9803"/>
                  </a:srgbClr>
                </a:gs>
                <a:gs pos="16000">
                  <a:srgbClr val="70AD47">
                    <a:alpha val="4705"/>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Gymnast - Floor Routine" id="1922" name="Google Shape;1922;p132"/>
          <p:cNvPicPr preferRelativeResize="0"/>
          <p:nvPr/>
        </p:nvPicPr>
        <p:blipFill rotWithShape="1">
          <a:blip r:embed="rId3">
            <a:alphaModFix/>
          </a:blip>
          <a:srcRect b="0" l="0" r="0" t="0"/>
          <a:stretch/>
        </p:blipFill>
        <p:spPr>
          <a:xfrm>
            <a:off x="7729652" y="1859078"/>
            <a:ext cx="3821102" cy="3821102"/>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6" name="Shape 1926"/>
        <p:cNvGrpSpPr/>
        <p:nvPr/>
      </p:nvGrpSpPr>
      <p:grpSpPr>
        <a:xfrm>
          <a:off x="0" y="0"/>
          <a:ext cx="0" cy="0"/>
          <a:chOff x="0" y="0"/>
          <a:chExt cx="0" cy="0"/>
        </a:xfrm>
      </p:grpSpPr>
      <p:sp>
        <p:nvSpPr>
          <p:cNvPr id="1927" name="Google Shape;1927;p1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Google Shape;1928;p133"/>
          <p:cNvSpPr/>
          <p:nvPr/>
        </p:nvSpPr>
        <p:spPr>
          <a:xfrm>
            <a:off x="199528" y="554152"/>
            <a:ext cx="5742189" cy="5742189"/>
          </a:xfrm>
          <a:prstGeom prst="ellipse">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Google Shape;1929;p133"/>
          <p:cNvSpPr txBox="1"/>
          <p:nvPr>
            <p:ph type="title"/>
          </p:nvPr>
        </p:nvSpPr>
        <p:spPr>
          <a:xfrm>
            <a:off x="1245072" y="1289765"/>
            <a:ext cx="3651101" cy="42709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5600"/>
              <a:buFont typeface="Calibri"/>
              <a:buNone/>
            </a:pPr>
            <a:r>
              <a:rPr lang="en-US" sz="5600">
                <a:solidFill>
                  <a:srgbClr val="FFFFFF"/>
                </a:solidFill>
              </a:rPr>
              <a:t>Dead Letter Queue</a:t>
            </a:r>
            <a:endParaRPr sz="5600">
              <a:solidFill>
                <a:srgbClr val="FFFFFF"/>
              </a:solidFill>
            </a:endParaRPr>
          </a:p>
        </p:txBody>
      </p:sp>
      <p:sp>
        <p:nvSpPr>
          <p:cNvPr id="1930" name="Google Shape;1930;p133"/>
          <p:cNvSpPr/>
          <p:nvPr/>
        </p:nvSpPr>
        <p:spPr>
          <a:xfrm>
            <a:off x="1123493" y="374394"/>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1" name="Google Shape;1931;p133"/>
          <p:cNvSpPr/>
          <p:nvPr/>
        </p:nvSpPr>
        <p:spPr>
          <a:xfrm>
            <a:off x="550109" y="1084507"/>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2" name="Google Shape;1932;p133"/>
          <p:cNvSpPr txBox="1"/>
          <p:nvPr>
            <p:ph idx="1" type="body"/>
          </p:nvPr>
        </p:nvSpPr>
        <p:spPr>
          <a:xfrm>
            <a:off x="6034242" y="518400"/>
            <a:ext cx="5634757" cy="5837949"/>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solidFill>
                  <a:schemeClr val="dk1"/>
                </a:solidFill>
              </a:rPr>
              <a:t>מידע לא ואלידי יכול לקרות ממספר סיבות</a:t>
            </a:r>
            <a:endParaRPr sz="2000">
              <a:solidFill>
                <a:schemeClr val="dk1"/>
              </a:solidFill>
            </a:endParaRPr>
          </a:p>
          <a:p>
            <a:pPr indent="-228600" lvl="0" marL="228600" rtl="1" algn="r">
              <a:lnSpc>
                <a:spcPct val="90000"/>
              </a:lnSpc>
              <a:spcBef>
                <a:spcPts val="1000"/>
              </a:spcBef>
              <a:spcAft>
                <a:spcPts val="0"/>
              </a:spcAft>
              <a:buClr>
                <a:schemeClr val="dk1"/>
              </a:buClr>
              <a:buSzPts val="2000"/>
              <a:buChar char="•"/>
            </a:pPr>
            <a:r>
              <a:rPr lang="en-US" sz="2000">
                <a:solidFill>
                  <a:schemeClr val="dk1"/>
                </a:solidFill>
              </a:rPr>
              <a:t>דוגמא אחת היא שהמידע מגיע כjson לsink connector בעוד הוא מצפה למידע בavro.</a:t>
            </a:r>
            <a:endParaRPr sz="2000">
              <a:solidFill>
                <a:schemeClr val="dk1"/>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1"/>
              </a:solidFill>
            </a:endParaRPr>
          </a:p>
        </p:txBody>
      </p:sp>
      <p:sp>
        <p:nvSpPr>
          <p:cNvPr id="1933" name="Google Shape;1933;p133"/>
          <p:cNvSpPr/>
          <p:nvPr/>
        </p:nvSpPr>
        <p:spPr>
          <a:xfrm>
            <a:off x="5436547" y="5751820"/>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34" name="Google Shape;1934;p133"/>
          <p:cNvCxnSpPr/>
          <p:nvPr/>
        </p:nvCxnSpPr>
        <p:spPr>
          <a:xfrm>
            <a:off x="11586162" y="3610394"/>
            <a:ext cx="0" cy="3238728"/>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8" name="Shape 1938"/>
        <p:cNvGrpSpPr/>
        <p:nvPr/>
      </p:nvGrpSpPr>
      <p:grpSpPr>
        <a:xfrm>
          <a:off x="0" y="0"/>
          <a:ext cx="0" cy="0"/>
          <a:chOff x="0" y="0"/>
          <a:chExt cx="0" cy="0"/>
        </a:xfrm>
      </p:grpSpPr>
      <p:sp>
        <p:nvSpPr>
          <p:cNvPr id="1939" name="Google Shape;1939;p1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0" name="Google Shape;1940;p13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1" name="Google Shape;1941;p134"/>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Google Shape;1942;p13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Google Shape;1943;p13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Google Shape;1944;p134"/>
          <p:cNvSpPr txBox="1"/>
          <p:nvPr>
            <p:ph type="title"/>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Dead Letter Queue</a:t>
            </a:r>
            <a:endParaRPr sz="4000">
              <a:solidFill>
                <a:srgbClr val="FFFFFF"/>
              </a:solidFill>
            </a:endParaRPr>
          </a:p>
        </p:txBody>
      </p:sp>
      <p:sp>
        <p:nvSpPr>
          <p:cNvPr id="1945" name="Google Shape;1945;p134"/>
          <p:cNvSpPr txBox="1"/>
          <p:nvPr>
            <p:ph idx="1" type="body"/>
          </p:nvPr>
        </p:nvSpPr>
        <p:spPr>
          <a:xfrm>
            <a:off x="656803" y="2318197"/>
            <a:ext cx="10438827" cy="3683358"/>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כאשר לא ניתן לעבד רשומה על ידי sink connector, השגיאה מטופלת על ידי הקונפיגורציה errors.tolerance .</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Dead letter queues יכולים להיות משומשים רק עבור sink connectors .</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יש שתי אפשרויות לקונפיגורציה לעיל : </a:t>
            </a:r>
            <a:r>
              <a:rPr b="1" lang="en-US" sz="2400">
                <a:latin typeface="Consolas"/>
                <a:ea typeface="Consolas"/>
                <a:cs typeface="Consolas"/>
                <a:sym typeface="Consolas"/>
              </a:rPr>
              <a:t>none</a:t>
            </a:r>
            <a:r>
              <a:rPr b="1" lang="en-US" sz="2400"/>
              <a:t> </a:t>
            </a:r>
            <a:r>
              <a:rPr lang="en-US" sz="2400"/>
              <a:t>(default) or </a:t>
            </a:r>
            <a:r>
              <a:rPr b="1" lang="en-US" sz="2400">
                <a:latin typeface="Consolas"/>
                <a:ea typeface="Consolas"/>
                <a:cs typeface="Consolas"/>
                <a:sym typeface="Consolas"/>
              </a:rPr>
              <a:t>all</a:t>
            </a:r>
            <a:endParaRPr sz="24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9" name="Shape 1949"/>
        <p:cNvGrpSpPr/>
        <p:nvPr/>
      </p:nvGrpSpPr>
      <p:grpSpPr>
        <a:xfrm>
          <a:off x="0" y="0"/>
          <a:ext cx="0" cy="0"/>
          <a:chOff x="0" y="0"/>
          <a:chExt cx="0" cy="0"/>
        </a:xfrm>
      </p:grpSpPr>
      <p:sp>
        <p:nvSpPr>
          <p:cNvPr id="1950" name="Google Shape;1950;p1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Google Shape;1951;p135"/>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52" name="Google Shape;1952;p135"/>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53" name="Google Shape;1953;p13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Dead Letter Queue</a:t>
            </a:r>
            <a:endParaRPr sz="4000"/>
          </a:p>
        </p:txBody>
      </p:sp>
      <p:sp>
        <p:nvSpPr>
          <p:cNvPr id="1954" name="Google Shape;1954;p135"/>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55" name="Google Shape;1955;p135"/>
          <p:cNvSpPr txBox="1"/>
          <p:nvPr>
            <p:ph idx="1" type="body"/>
          </p:nvPr>
        </p:nvSpPr>
        <p:spPr>
          <a:xfrm>
            <a:off x="1115568" y="2481943"/>
            <a:ext cx="10168128"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latin typeface="Arial"/>
                <a:ea typeface="Arial"/>
                <a:cs typeface="Arial"/>
                <a:sym typeface="Arial"/>
              </a:rPr>
              <a:t>ש</a:t>
            </a:r>
            <a:r>
              <a:rPr lang="en-US" sz="2200"/>
              <a:t> </a:t>
            </a:r>
            <a:r>
              <a:rPr b="1" lang="en-US" sz="2200"/>
              <a:t>errors.tolerance</a:t>
            </a:r>
            <a:r>
              <a:rPr lang="en-US" sz="2200"/>
              <a:t> </a:t>
            </a:r>
            <a:r>
              <a:rPr lang="en-US" sz="2200">
                <a:latin typeface="Arial"/>
                <a:ea typeface="Arial"/>
                <a:cs typeface="Arial"/>
                <a:sym typeface="Arial"/>
              </a:rPr>
              <a:t>מוגדר</a:t>
            </a:r>
            <a:r>
              <a:rPr b="1" lang="en-US" sz="2200"/>
              <a:t>n</a:t>
            </a:r>
            <a:r>
              <a:rPr b="1" lang="en-US" sz="2200">
                <a:latin typeface="Consolas"/>
                <a:ea typeface="Consolas"/>
                <a:cs typeface="Consolas"/>
                <a:sym typeface="Consolas"/>
              </a:rPr>
              <a:t>one</a:t>
            </a:r>
            <a:r>
              <a:rPr b="1" lang="en-US" sz="2200"/>
              <a:t>  , </a:t>
            </a:r>
            <a:r>
              <a:rPr lang="en-US" sz="2200"/>
              <a:t>שגיאה או רשומה לא חוקית גורמת לtask להיכשל מיד והconnector נכנס למצב failed .</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כדי לפתור בעיה זו, תאם תצטרכו לבדוק מה השגיאה, לתקן אותה ולהפעיל מחדש את הconnector.</a:t>
            </a:r>
            <a:endParaRPr sz="22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9" name="Shape 1959"/>
        <p:cNvGrpSpPr/>
        <p:nvPr/>
      </p:nvGrpSpPr>
      <p:grpSpPr>
        <a:xfrm>
          <a:off x="0" y="0"/>
          <a:ext cx="0" cy="0"/>
          <a:chOff x="0" y="0"/>
          <a:chExt cx="0" cy="0"/>
        </a:xfrm>
      </p:grpSpPr>
      <p:sp>
        <p:nvSpPr>
          <p:cNvPr id="1960" name="Google Shape;1960;p13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Google Shape;1961;p136"/>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62" name="Google Shape;1962;p136"/>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63" name="Google Shape;1963;p13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Dead Letter Queue</a:t>
            </a:r>
            <a:endParaRPr sz="4000"/>
          </a:p>
        </p:txBody>
      </p:sp>
      <p:sp>
        <p:nvSpPr>
          <p:cNvPr id="1964" name="Google Shape;1964;p136"/>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65" name="Google Shape;1965;p136"/>
          <p:cNvSpPr txBox="1"/>
          <p:nvPr>
            <p:ph idx="1" type="body"/>
          </p:nvPr>
        </p:nvSpPr>
        <p:spPr>
          <a:xfrm>
            <a:off x="1115568" y="2735257"/>
            <a:ext cx="10168128"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latin typeface="Arial"/>
                <a:ea typeface="Arial"/>
                <a:cs typeface="Arial"/>
                <a:sym typeface="Arial"/>
              </a:rPr>
              <a:t>ש</a:t>
            </a:r>
            <a:r>
              <a:rPr lang="en-US" sz="2200"/>
              <a:t> </a:t>
            </a:r>
            <a:r>
              <a:rPr b="1" lang="en-US" sz="2200"/>
              <a:t>errors.tolerance</a:t>
            </a:r>
            <a:r>
              <a:rPr lang="en-US" sz="2200"/>
              <a:t> </a:t>
            </a:r>
            <a:r>
              <a:rPr lang="en-US" sz="2200">
                <a:latin typeface="Arial"/>
                <a:ea typeface="Arial"/>
                <a:cs typeface="Arial"/>
                <a:sym typeface="Arial"/>
              </a:rPr>
              <a:t>מוגדר</a:t>
            </a:r>
            <a:r>
              <a:rPr b="1" lang="en-US" sz="2200"/>
              <a:t>all</a:t>
            </a:r>
            <a:r>
              <a:rPr lang="en-US" sz="2200"/>
              <a:t>,  כל השגיאות או הרשומות הלא תקינות מתעלמות והעיבוד נמשך.</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אין שגיאות שנרשמות לlog.</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כדי לדעת אם רשומות נכשלות אתם תצטרכו להשתמש במטריקה פנימית (JMX) או לספור את מספר הרשומות במקור ולהשוות עם מספר הרשומות ביעד.</a:t>
            </a:r>
            <a:endParaRPr sz="22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9" name="Shape 1969"/>
        <p:cNvGrpSpPr/>
        <p:nvPr/>
      </p:nvGrpSpPr>
      <p:grpSpPr>
        <a:xfrm>
          <a:off x="0" y="0"/>
          <a:ext cx="0" cy="0"/>
          <a:chOff x="0" y="0"/>
          <a:chExt cx="0" cy="0"/>
        </a:xfrm>
      </p:grpSpPr>
      <p:sp>
        <p:nvSpPr>
          <p:cNvPr id="1970" name="Google Shape;1970;p137"/>
          <p:cNvSpPr/>
          <p:nvPr/>
        </p:nvSpPr>
        <p:spPr>
          <a:xfrm>
            <a:off x="466343" y="448055"/>
            <a:ext cx="7201941" cy="1508760"/>
          </a:xfrm>
          <a:prstGeom prst="rect">
            <a:avLst/>
          </a:prstGeom>
          <a:solidFill>
            <a:srgbClr val="806A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71" name="Google Shape;1971;p137"/>
          <p:cNvSpPr txBox="1"/>
          <p:nvPr>
            <p:ph type="title"/>
          </p:nvPr>
        </p:nvSpPr>
        <p:spPr>
          <a:xfrm>
            <a:off x="777240" y="694944"/>
            <a:ext cx="6610388" cy="10424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200"/>
              <a:buFont typeface="Calibri"/>
              <a:buNone/>
            </a:pPr>
            <a:r>
              <a:rPr lang="en-US" sz="4200">
                <a:solidFill>
                  <a:srgbClr val="FFFFFF"/>
                </a:solidFill>
              </a:rPr>
              <a:t>Dead Letter Queue</a:t>
            </a:r>
            <a:endParaRPr sz="4200">
              <a:solidFill>
                <a:srgbClr val="FFFFFF"/>
              </a:solidFill>
            </a:endParaRPr>
          </a:p>
        </p:txBody>
      </p:sp>
      <p:sp>
        <p:nvSpPr>
          <p:cNvPr id="1972" name="Google Shape;1972;p137"/>
          <p:cNvSpPr/>
          <p:nvPr/>
        </p:nvSpPr>
        <p:spPr>
          <a:xfrm>
            <a:off x="7845755" y="450222"/>
            <a:ext cx="1861718" cy="1506594"/>
          </a:xfrm>
          <a:prstGeom prst="rect">
            <a:avLst/>
          </a:prstGeom>
          <a:solidFill>
            <a:srgbClr val="FBB15D">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73" name="Google Shape;1973;p137"/>
          <p:cNvSpPr/>
          <p:nvPr/>
        </p:nvSpPr>
        <p:spPr>
          <a:xfrm>
            <a:off x="9870314" y="453269"/>
            <a:ext cx="1862765" cy="1505231"/>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74" name="Google Shape;1974;p137"/>
          <p:cNvSpPr/>
          <p:nvPr/>
        </p:nvSpPr>
        <p:spPr>
          <a:xfrm>
            <a:off x="466344" y="2130552"/>
            <a:ext cx="7205472" cy="4270248"/>
          </a:xfrm>
          <a:prstGeom prst="rect">
            <a:avLst/>
          </a:prstGeom>
          <a:solidFill>
            <a:srgbClr val="FBB15D">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Diagram&#10;&#10;Description automatically generated" id="1975" name="Google Shape;1975;p137"/>
          <p:cNvPicPr preferRelativeResize="0"/>
          <p:nvPr/>
        </p:nvPicPr>
        <p:blipFill rotWithShape="1">
          <a:blip r:embed="rId3">
            <a:alphaModFix/>
          </a:blip>
          <a:srcRect b="0" l="0" r="0" t="0"/>
          <a:stretch/>
        </p:blipFill>
        <p:spPr>
          <a:xfrm>
            <a:off x="1354661" y="2331973"/>
            <a:ext cx="5460048" cy="3864530"/>
          </a:xfrm>
          <a:prstGeom prst="rect">
            <a:avLst/>
          </a:prstGeom>
          <a:noFill/>
          <a:ln>
            <a:noFill/>
          </a:ln>
        </p:spPr>
      </p:pic>
      <p:sp>
        <p:nvSpPr>
          <p:cNvPr id="1976" name="Google Shape;1976;p137"/>
          <p:cNvSpPr/>
          <p:nvPr/>
        </p:nvSpPr>
        <p:spPr>
          <a:xfrm>
            <a:off x="7845755" y="2127680"/>
            <a:ext cx="3887324" cy="4273119"/>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7" name="Google Shape;1977;p137"/>
          <p:cNvSpPr txBox="1"/>
          <p:nvPr>
            <p:ph idx="1" type="body"/>
          </p:nvPr>
        </p:nvSpPr>
        <p:spPr>
          <a:xfrm>
            <a:off x="7845754" y="2393792"/>
            <a:ext cx="3879901" cy="374089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קיימת אופציה לטיפול בשגיאות שתנתב את כל הרשומות הלא חוקיות לטופיק מיוחד ותדווח על השגיאה.</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הטופיק הזה מכיל</a:t>
            </a:r>
            <a:r>
              <a:rPr b="1" lang="en-US" sz="2200"/>
              <a:t>dead letter   queue</a:t>
            </a:r>
            <a:r>
              <a:rPr lang="en-US" sz="2200"/>
              <a:t>  של רשומות שלא יכלו להיות מעובדות על ידי הsink connector.</a:t>
            </a:r>
            <a:endParaRPr sz="2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1" name="Shape 1981"/>
        <p:cNvGrpSpPr/>
        <p:nvPr/>
      </p:nvGrpSpPr>
      <p:grpSpPr>
        <a:xfrm>
          <a:off x="0" y="0"/>
          <a:ext cx="0" cy="0"/>
          <a:chOff x="0" y="0"/>
          <a:chExt cx="0" cy="0"/>
        </a:xfrm>
      </p:grpSpPr>
      <p:sp>
        <p:nvSpPr>
          <p:cNvPr id="1982" name="Google Shape;1982;p1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3" name="Google Shape;1983;p13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4" name="Google Shape;1984;p138"/>
          <p:cNvSpPr/>
          <p:nvPr/>
        </p:nvSpPr>
        <p:spPr>
          <a:xfrm flipH="1" rot="5400000">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5" name="Google Shape;1985;p138"/>
          <p:cNvSpPr/>
          <p:nvPr/>
        </p:nvSpPr>
        <p:spPr>
          <a:xfrm flipH="1" rot="5400000">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Google Shape;1986;p138"/>
          <p:cNvSpPr/>
          <p:nvPr/>
        </p:nvSpPr>
        <p:spPr>
          <a:xfrm flipH="1" rot="5400000">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7" name="Google Shape;1987;p138"/>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Google Shape;1988;p138"/>
          <p:cNvSpPr/>
          <p:nvPr/>
        </p:nvSpPr>
        <p:spPr>
          <a:xfrm flipH="1" rot="5400000">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9" name="Google Shape;1989;p138"/>
          <p:cNvSpPr txBox="1"/>
          <p:nvPr>
            <p:ph type="title"/>
          </p:nvPr>
        </p:nvSpPr>
        <p:spPr>
          <a:xfrm>
            <a:off x="466722" y="586855"/>
            <a:ext cx="3201366" cy="338749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Creating a Dead Letter Queue Topic</a:t>
            </a:r>
            <a:endParaRPr/>
          </a:p>
        </p:txBody>
      </p:sp>
      <p:sp>
        <p:nvSpPr>
          <p:cNvPr id="1990" name="Google Shape;1990;p138"/>
          <p:cNvSpPr txBox="1"/>
          <p:nvPr>
            <p:ph idx="1" type="body"/>
          </p:nvPr>
        </p:nvSpPr>
        <p:spPr>
          <a:xfrm>
            <a:off x="4459605" y="649480"/>
            <a:ext cx="7512903" cy="5546047"/>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כדי ליצור dead letter queue תוסיפו את הקונפיגורציה הבאה לsink connector:</a:t>
            </a:r>
            <a:endParaRPr sz="2000"/>
          </a:p>
          <a:p>
            <a:pPr indent="-228600" lvl="1" marL="685800" rtl="1" algn="r">
              <a:lnSpc>
                <a:spcPct val="90000"/>
              </a:lnSpc>
              <a:spcBef>
                <a:spcPts val="500"/>
              </a:spcBef>
              <a:spcAft>
                <a:spcPts val="0"/>
              </a:spcAft>
              <a:buClr>
                <a:schemeClr val="dk1"/>
              </a:buClr>
              <a:buSzPts val="1600"/>
              <a:buChar char="•"/>
            </a:pPr>
            <a:r>
              <a:rPr lang="en-US" sz="1600">
                <a:latin typeface="Consolas"/>
                <a:ea typeface="Consolas"/>
                <a:cs typeface="Consolas"/>
                <a:sym typeface="Consolas"/>
              </a:rPr>
              <a:t>errors</a:t>
            </a:r>
            <a:r>
              <a:rPr b="1" lang="en-US" sz="1600">
                <a:latin typeface="Consolas"/>
                <a:ea typeface="Consolas"/>
                <a:cs typeface="Consolas"/>
                <a:sym typeface="Consolas"/>
              </a:rPr>
              <a:t>.</a:t>
            </a:r>
            <a:r>
              <a:rPr lang="en-US" sz="1600">
                <a:latin typeface="Consolas"/>
                <a:ea typeface="Consolas"/>
                <a:cs typeface="Consolas"/>
                <a:sym typeface="Consolas"/>
              </a:rPr>
              <a:t>tolerance</a:t>
            </a:r>
            <a:r>
              <a:rPr b="1" lang="en-US" sz="1600">
                <a:latin typeface="Consolas"/>
                <a:ea typeface="Consolas"/>
                <a:cs typeface="Consolas"/>
                <a:sym typeface="Consolas"/>
              </a:rPr>
              <a:t>=</a:t>
            </a:r>
            <a:r>
              <a:rPr lang="en-US" sz="1600">
                <a:latin typeface="Consolas"/>
                <a:ea typeface="Consolas"/>
                <a:cs typeface="Consolas"/>
                <a:sym typeface="Consolas"/>
              </a:rPr>
              <a:t>all</a:t>
            </a:r>
            <a:endParaRPr sz="1600">
              <a:latin typeface="Calibri"/>
              <a:ea typeface="Calibri"/>
              <a:cs typeface="Calibri"/>
              <a:sym typeface="Calibri"/>
            </a:endParaRPr>
          </a:p>
          <a:p>
            <a:pPr indent="-228600" lvl="1" marL="685800" rtl="1" algn="r">
              <a:lnSpc>
                <a:spcPct val="90000"/>
              </a:lnSpc>
              <a:spcBef>
                <a:spcPts val="500"/>
              </a:spcBef>
              <a:spcAft>
                <a:spcPts val="0"/>
              </a:spcAft>
              <a:buClr>
                <a:schemeClr val="dk1"/>
              </a:buClr>
              <a:buSzPts val="1600"/>
              <a:buChar char="•"/>
            </a:pPr>
            <a:r>
              <a:rPr lang="en-US" sz="1600">
                <a:latin typeface="Consolas"/>
                <a:ea typeface="Consolas"/>
                <a:cs typeface="Consolas"/>
                <a:sym typeface="Consolas"/>
              </a:rPr>
              <a:t>errors</a:t>
            </a:r>
            <a:r>
              <a:rPr b="1" lang="en-US" sz="1600">
                <a:latin typeface="Consolas"/>
                <a:ea typeface="Consolas"/>
                <a:cs typeface="Consolas"/>
                <a:sym typeface="Consolas"/>
              </a:rPr>
              <a:t>.</a:t>
            </a:r>
            <a:r>
              <a:rPr lang="en-US" sz="1600">
                <a:latin typeface="Consolas"/>
                <a:ea typeface="Consolas"/>
                <a:cs typeface="Consolas"/>
                <a:sym typeface="Consolas"/>
              </a:rPr>
              <a:t>deadletterqueue</a:t>
            </a:r>
            <a:r>
              <a:rPr b="1" lang="en-US" sz="1600">
                <a:latin typeface="Consolas"/>
                <a:ea typeface="Consolas"/>
                <a:cs typeface="Consolas"/>
                <a:sym typeface="Consolas"/>
              </a:rPr>
              <a:t>.</a:t>
            </a:r>
            <a:r>
              <a:rPr lang="en-US" sz="1600">
                <a:latin typeface="Consolas"/>
                <a:ea typeface="Consolas"/>
                <a:cs typeface="Consolas"/>
                <a:sym typeface="Consolas"/>
              </a:rPr>
              <a:t>topic</a:t>
            </a:r>
            <a:r>
              <a:rPr b="1" lang="en-US" sz="1600">
                <a:latin typeface="Consolas"/>
                <a:ea typeface="Consolas"/>
                <a:cs typeface="Consolas"/>
                <a:sym typeface="Consolas"/>
              </a:rPr>
              <a:t>.</a:t>
            </a:r>
            <a:r>
              <a:rPr lang="en-US" sz="1600">
                <a:latin typeface="Consolas"/>
                <a:ea typeface="Consolas"/>
                <a:cs typeface="Consolas"/>
                <a:sym typeface="Consolas"/>
              </a:rPr>
              <a:t>name</a:t>
            </a:r>
            <a:r>
              <a:rPr b="1" lang="en-US" sz="1600">
                <a:latin typeface="Consolas"/>
                <a:ea typeface="Consolas"/>
                <a:cs typeface="Consolas"/>
                <a:sym typeface="Consolas"/>
              </a:rPr>
              <a:t>=&lt;</a:t>
            </a:r>
            <a:r>
              <a:rPr lang="en-US" sz="1600">
                <a:latin typeface="Consolas"/>
                <a:ea typeface="Consolas"/>
                <a:cs typeface="Consolas"/>
                <a:sym typeface="Consolas"/>
              </a:rPr>
              <a:t>dead</a:t>
            </a:r>
            <a:r>
              <a:rPr b="1" lang="en-US" sz="1600">
                <a:latin typeface="Consolas"/>
                <a:ea typeface="Consolas"/>
                <a:cs typeface="Consolas"/>
                <a:sym typeface="Consolas"/>
              </a:rPr>
              <a:t>-</a:t>
            </a:r>
            <a:r>
              <a:rPr lang="en-US" sz="1600">
                <a:latin typeface="Consolas"/>
                <a:ea typeface="Consolas"/>
                <a:cs typeface="Consolas"/>
                <a:sym typeface="Consolas"/>
              </a:rPr>
              <a:t>letter</a:t>
            </a:r>
            <a:r>
              <a:rPr b="1" lang="en-US" sz="1600">
                <a:latin typeface="Consolas"/>
                <a:ea typeface="Consolas"/>
                <a:cs typeface="Consolas"/>
                <a:sym typeface="Consolas"/>
              </a:rPr>
              <a:t>-</a:t>
            </a:r>
            <a:r>
              <a:rPr lang="en-US" sz="1600">
                <a:latin typeface="Consolas"/>
                <a:ea typeface="Consolas"/>
                <a:cs typeface="Consolas"/>
                <a:sym typeface="Consolas"/>
              </a:rPr>
              <a:t>topic</a:t>
            </a:r>
            <a:r>
              <a:rPr b="1" lang="en-US" sz="1600">
                <a:latin typeface="Consolas"/>
                <a:ea typeface="Consolas"/>
                <a:cs typeface="Consolas"/>
                <a:sym typeface="Consolas"/>
              </a:rPr>
              <a:t>-</a:t>
            </a:r>
            <a:r>
              <a:rPr lang="en-US" sz="1600">
                <a:latin typeface="Consolas"/>
                <a:ea typeface="Consolas"/>
                <a:cs typeface="Consolas"/>
                <a:sym typeface="Consolas"/>
              </a:rPr>
              <a:t>name</a:t>
            </a:r>
            <a:r>
              <a:rPr b="1" lang="en-US" sz="1600">
                <a:latin typeface="Consolas"/>
                <a:ea typeface="Consolas"/>
                <a:cs typeface="Consolas"/>
                <a:sym typeface="Consolas"/>
              </a:rPr>
              <a:t>&gt;</a:t>
            </a:r>
            <a:endParaRPr sz="1600"/>
          </a:p>
          <a:p>
            <a:pPr indent="-127000" lvl="1" marL="685800" rtl="1" algn="r">
              <a:lnSpc>
                <a:spcPct val="90000"/>
              </a:lnSpc>
              <a:spcBef>
                <a:spcPts val="500"/>
              </a:spcBef>
              <a:spcAft>
                <a:spcPts val="0"/>
              </a:spcAft>
              <a:buClr>
                <a:schemeClr val="dk1"/>
              </a:buClr>
              <a:buSzPts val="1600"/>
              <a:buNone/>
            </a:pPr>
            <a:r>
              <a:t/>
            </a:r>
            <a:endParaRPr b="1" sz="1600">
              <a:latin typeface="Consolas"/>
              <a:ea typeface="Consolas"/>
              <a:cs typeface="Consolas"/>
              <a:sym typeface="Consolas"/>
            </a:endParaRPr>
          </a:p>
          <a:p>
            <a:pPr indent="-228600" lvl="0" marL="228600" rtl="1" algn="r">
              <a:lnSpc>
                <a:spcPct val="90000"/>
              </a:lnSpc>
              <a:spcBef>
                <a:spcPts val="1000"/>
              </a:spcBef>
              <a:spcAft>
                <a:spcPts val="0"/>
              </a:spcAft>
              <a:buClr>
                <a:schemeClr val="dk1"/>
              </a:buClr>
              <a:buSzPts val="2000"/>
              <a:buChar char="•"/>
            </a:pPr>
            <a:r>
              <a:rPr lang="en-US" sz="2000"/>
              <a:t>גם אם הdead letter queue מכיל את ההודעות שלא עברו, הוא לא אומר למה.</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אתם יכולים להוסיף את הקונפיגורציה הבאה כדי להוסיף את header של הרשומות שנכשלו:</a:t>
            </a:r>
            <a:endParaRPr sz="2000"/>
          </a:p>
          <a:p>
            <a:pPr indent="-228600" lvl="1" marL="685800" rtl="1" algn="r">
              <a:lnSpc>
                <a:spcPct val="90000"/>
              </a:lnSpc>
              <a:spcBef>
                <a:spcPts val="500"/>
              </a:spcBef>
              <a:spcAft>
                <a:spcPts val="0"/>
              </a:spcAft>
              <a:buClr>
                <a:schemeClr val="dk1"/>
              </a:buClr>
              <a:buSzPts val="1600"/>
              <a:buChar char="•"/>
            </a:pPr>
            <a:r>
              <a:rPr lang="en-US" sz="1600">
                <a:latin typeface="Consolas"/>
                <a:ea typeface="Consolas"/>
                <a:cs typeface="Consolas"/>
                <a:sym typeface="Consolas"/>
              </a:rPr>
              <a:t>erors.deadletterqueue.context.headers.enable=true</a:t>
            </a:r>
            <a:endParaRPr sz="1600"/>
          </a:p>
          <a:p>
            <a:pPr indent="-101600" lvl="0" marL="228600" rtl="1" algn="r">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pic>
        <p:nvPicPr>
          <p:cNvPr descr="Diagram&#10;&#10;Description automatically generated" id="1995" name="Google Shape;1995;p139"/>
          <p:cNvPicPr preferRelativeResize="0"/>
          <p:nvPr>
            <p:ph idx="1" type="body"/>
          </p:nvPr>
        </p:nvPicPr>
        <p:blipFill rotWithShape="1">
          <a:blip r:embed="rId3">
            <a:alphaModFix/>
          </a:blip>
          <a:srcRect b="0" l="0" r="0" t="0"/>
          <a:stretch/>
        </p:blipFill>
        <p:spPr>
          <a:xfrm>
            <a:off x="1053734" y="385371"/>
            <a:ext cx="8776066" cy="627993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9" name="Shape 1999"/>
        <p:cNvGrpSpPr/>
        <p:nvPr/>
      </p:nvGrpSpPr>
      <p:grpSpPr>
        <a:xfrm>
          <a:off x="0" y="0"/>
          <a:ext cx="0" cy="0"/>
          <a:chOff x="0" y="0"/>
          <a:chExt cx="0" cy="0"/>
        </a:xfrm>
      </p:grpSpPr>
      <p:sp>
        <p:nvSpPr>
          <p:cNvPr id="2000" name="Google Shape;2000;p140"/>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1" name="Google Shape;2001;p140"/>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002" name="Google Shape;2002;p140"/>
          <p:cNvSpPr/>
          <p:nvPr/>
        </p:nvSpPr>
        <p:spPr>
          <a:xfrm>
            <a:off x="0"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3" name="Google Shape;2003;p140"/>
          <p:cNvSpPr txBox="1"/>
          <p:nvPr>
            <p:ph type="title"/>
          </p:nvPr>
        </p:nvSpPr>
        <p:spPr>
          <a:xfrm>
            <a:off x="3371787" y="1741337"/>
            <a:ext cx="5448730" cy="23879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Kafka </a:t>
            </a:r>
            <a:r>
              <a:rPr lang="en-US" sz="5200">
                <a:solidFill>
                  <a:schemeClr val="dk2"/>
                </a:solidFill>
              </a:rPr>
              <a:t>Streams</a:t>
            </a:r>
            <a:endParaRPr sz="5200">
              <a:solidFill>
                <a:schemeClr val="dk2"/>
              </a:solidFill>
              <a:latin typeface="Calibri"/>
              <a:ea typeface="Calibri"/>
              <a:cs typeface="Calibri"/>
              <a:sym typeface="Calibri"/>
            </a:endParaRPr>
          </a:p>
        </p:txBody>
      </p:sp>
      <p:grpSp>
        <p:nvGrpSpPr>
          <p:cNvPr id="2004" name="Google Shape;2004;p140"/>
          <p:cNvGrpSpPr/>
          <p:nvPr/>
        </p:nvGrpSpPr>
        <p:grpSpPr>
          <a:xfrm flipH="1">
            <a:off x="-18230" y="-43336"/>
            <a:ext cx="5163047" cy="2657478"/>
            <a:chOff x="6867015" y="-1"/>
            <a:chExt cx="5324985" cy="3251912"/>
          </a:xfrm>
        </p:grpSpPr>
        <p:sp>
          <p:nvSpPr>
            <p:cNvPr id="2005" name="Google Shape;2005;p140"/>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6" name="Google Shape;2006;p140"/>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7" name="Google Shape;2007;p140"/>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8" name="Google Shape;2008;p140"/>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009" name="Google Shape;2009;p140"/>
          <p:cNvGrpSpPr/>
          <p:nvPr/>
        </p:nvGrpSpPr>
        <p:grpSpPr>
          <a:xfrm rot="10800000">
            <a:off x="9058275" y="4146310"/>
            <a:ext cx="3142400" cy="2716805"/>
            <a:chOff x="-305" y="-4155"/>
            <a:chExt cx="2514948" cy="2174333"/>
          </a:xfrm>
        </p:grpSpPr>
        <p:sp>
          <p:nvSpPr>
            <p:cNvPr id="2010" name="Google Shape;2010;p140"/>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Google Shape;2011;p140"/>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2" name="Google Shape;2012;p140"/>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013" name="Google Shape;2013;p140"/>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6"/>
          <p:cNvSpPr/>
          <p:nvPr/>
        </p:nvSpPr>
        <p:spPr>
          <a:xfrm>
            <a:off x="199528" y="554152"/>
            <a:ext cx="5742189" cy="5742189"/>
          </a:xfrm>
          <a:prstGeom prst="ellipse">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6"/>
          <p:cNvSpPr txBox="1"/>
          <p:nvPr>
            <p:ph type="title"/>
          </p:nvPr>
        </p:nvSpPr>
        <p:spPr>
          <a:xfrm>
            <a:off x="1245072" y="1289765"/>
            <a:ext cx="3651101" cy="42709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5600"/>
              <a:buFont typeface="Calibri"/>
              <a:buNone/>
            </a:pPr>
            <a:r>
              <a:rPr lang="en-US" sz="5600">
                <a:solidFill>
                  <a:srgbClr val="FFFFFF"/>
                </a:solidFill>
              </a:rPr>
              <a:t>איך קפקה עובד ?</a:t>
            </a:r>
            <a:endParaRPr sz="5600">
              <a:solidFill>
                <a:srgbClr val="FFFFFF"/>
              </a:solidFill>
            </a:endParaRPr>
          </a:p>
        </p:txBody>
      </p:sp>
      <p:sp>
        <p:nvSpPr>
          <p:cNvPr id="237" name="Google Shape;237;p6"/>
          <p:cNvSpPr/>
          <p:nvPr/>
        </p:nvSpPr>
        <p:spPr>
          <a:xfrm>
            <a:off x="1123493" y="374394"/>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6"/>
          <p:cNvSpPr/>
          <p:nvPr/>
        </p:nvSpPr>
        <p:spPr>
          <a:xfrm>
            <a:off x="550109" y="1084507"/>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6"/>
          <p:cNvSpPr txBox="1"/>
          <p:nvPr>
            <p:ph idx="1" type="body"/>
          </p:nvPr>
        </p:nvSpPr>
        <p:spPr>
          <a:xfrm>
            <a:off x="6297233" y="518400"/>
            <a:ext cx="4771607" cy="5837949"/>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solidFill>
                  <a:schemeClr val="dk1"/>
                </a:solidFill>
              </a:rPr>
              <a:t>קפקה זאת מערכת מבוזרת המורכבת servers וclients שמדברים ביניהם באמצעות TCP.</a:t>
            </a:r>
            <a:endParaRPr sz="2000">
              <a:solidFill>
                <a:schemeClr val="dk1"/>
              </a:solidFill>
            </a:endParaRPr>
          </a:p>
        </p:txBody>
      </p:sp>
      <p:sp>
        <p:nvSpPr>
          <p:cNvPr id="240" name="Google Shape;240;p6"/>
          <p:cNvSpPr/>
          <p:nvPr/>
        </p:nvSpPr>
        <p:spPr>
          <a:xfrm>
            <a:off x="5436547" y="5751820"/>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41" name="Google Shape;241;p6"/>
          <p:cNvCxnSpPr/>
          <p:nvPr/>
        </p:nvCxnSpPr>
        <p:spPr>
          <a:xfrm>
            <a:off x="11586162" y="3610394"/>
            <a:ext cx="0" cy="3238728"/>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7" name="Shape 2017"/>
        <p:cNvGrpSpPr/>
        <p:nvPr/>
      </p:nvGrpSpPr>
      <p:grpSpPr>
        <a:xfrm>
          <a:off x="0" y="0"/>
          <a:ext cx="0" cy="0"/>
          <a:chOff x="0" y="0"/>
          <a:chExt cx="0" cy="0"/>
        </a:xfrm>
      </p:grpSpPr>
      <p:sp>
        <p:nvSpPr>
          <p:cNvPr id="2018" name="Google Shape;2018;p14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9" name="Google Shape;2019;p141"/>
          <p:cNvSpPr/>
          <p:nvPr/>
        </p:nvSpPr>
        <p:spPr>
          <a:xfrm>
            <a:off x="0" y="0"/>
            <a:ext cx="5779911" cy="6858000"/>
          </a:xfrm>
          <a:prstGeom prst="rect">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20" name="Google Shape;2020;p141"/>
          <p:cNvSpPr txBox="1"/>
          <p:nvPr>
            <p:ph type="title"/>
          </p:nvPr>
        </p:nvSpPr>
        <p:spPr>
          <a:xfrm>
            <a:off x="1188069" y="381935"/>
            <a:ext cx="4008583" cy="59744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8000"/>
              <a:buFont typeface="Calibri"/>
              <a:buNone/>
            </a:pPr>
            <a:r>
              <a:rPr lang="en-US" sz="8000">
                <a:solidFill>
                  <a:srgbClr val="FFFFFF"/>
                </a:solidFill>
              </a:rPr>
              <a:t>What is Kafka Streams ? </a:t>
            </a:r>
            <a:endParaRPr/>
          </a:p>
        </p:txBody>
      </p:sp>
      <p:grpSp>
        <p:nvGrpSpPr>
          <p:cNvPr id="2021" name="Google Shape;2021;p141"/>
          <p:cNvGrpSpPr/>
          <p:nvPr/>
        </p:nvGrpSpPr>
        <p:grpSpPr>
          <a:xfrm>
            <a:off x="613892" y="554152"/>
            <a:ext cx="574177" cy="1075866"/>
            <a:chOff x="613892" y="554152"/>
            <a:chExt cx="574177" cy="1075866"/>
          </a:xfrm>
        </p:grpSpPr>
        <p:sp>
          <p:nvSpPr>
            <p:cNvPr id="2022" name="Google Shape;2022;p141"/>
            <p:cNvSpPr/>
            <p:nvPr/>
          </p:nvSpPr>
          <p:spPr>
            <a:xfrm>
              <a:off x="633061" y="554152"/>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3" name="Google Shape;2023;p141"/>
            <p:cNvSpPr/>
            <p:nvPr/>
          </p:nvSpPr>
          <p:spPr>
            <a:xfrm>
              <a:off x="1075643" y="837005"/>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4" name="Google Shape;2024;p141"/>
            <p:cNvSpPr/>
            <p:nvPr/>
          </p:nvSpPr>
          <p:spPr>
            <a:xfrm>
              <a:off x="613892" y="1472473"/>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25" name="Google Shape;2025;p141"/>
          <p:cNvSpPr txBox="1"/>
          <p:nvPr>
            <p:ph idx="1" type="body"/>
          </p:nvPr>
        </p:nvSpPr>
        <p:spPr>
          <a:xfrm>
            <a:off x="6297233" y="518400"/>
            <a:ext cx="4771607" cy="5837949"/>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solidFill>
                  <a:schemeClr val="dk1"/>
                </a:solidFill>
              </a:rPr>
              <a:t>Kafka streams היא ספרייה לבניית אפליקציות וmicroservices שהמידע שמגיע ויוצא נשמר בטופיקים.</a:t>
            </a:r>
            <a:endParaRPr sz="2400">
              <a:solidFill>
                <a:schemeClr val="dk1"/>
              </a:solidFill>
            </a:endParaRPr>
          </a:p>
          <a:p>
            <a:pPr indent="-76200" lvl="0" marL="228600" rtl="1" algn="r">
              <a:lnSpc>
                <a:spcPct val="90000"/>
              </a:lnSpc>
              <a:spcBef>
                <a:spcPts val="1000"/>
              </a:spcBef>
              <a:spcAft>
                <a:spcPts val="0"/>
              </a:spcAft>
              <a:buClr>
                <a:schemeClr val="dk1"/>
              </a:buClr>
              <a:buSzPts val="2400"/>
              <a:buNone/>
            </a:pPr>
            <a:r>
              <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t>פשוט כמו לכתוב אפליקצית java/scala ועם היתרונות של kafka streams שנדבר עליהם.</a:t>
            </a:r>
            <a:endParaRPr sz="2400"/>
          </a:p>
        </p:txBody>
      </p:sp>
      <p:cxnSp>
        <p:nvCxnSpPr>
          <p:cNvPr id="2026" name="Google Shape;2026;p141"/>
          <p:cNvCxnSpPr/>
          <p:nvPr/>
        </p:nvCxnSpPr>
        <p:spPr>
          <a:xfrm>
            <a:off x="11586162" y="3610394"/>
            <a:ext cx="0" cy="3238728"/>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0" name="Shape 2030"/>
        <p:cNvGrpSpPr/>
        <p:nvPr/>
      </p:nvGrpSpPr>
      <p:grpSpPr>
        <a:xfrm>
          <a:off x="0" y="0"/>
          <a:ext cx="0" cy="0"/>
          <a:chOff x="0" y="0"/>
          <a:chExt cx="0" cy="0"/>
        </a:xfrm>
      </p:grpSpPr>
      <p:sp>
        <p:nvSpPr>
          <p:cNvPr id="2031" name="Google Shape;2031;p142"/>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2" name="Google Shape;2032;p142"/>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Google Shape;2033;p1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Kafka Streams</a:t>
            </a:r>
            <a:endParaRPr/>
          </a:p>
        </p:txBody>
      </p:sp>
      <p:sp>
        <p:nvSpPr>
          <p:cNvPr id="2034" name="Google Shape;2034;p142"/>
          <p:cNvSpPr/>
          <p:nvPr/>
        </p:nvSpPr>
        <p:spPr>
          <a:xfrm flipH="1" rot="-5400000">
            <a:off x="555710" y="21832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35" name="Google Shape;2035;p142"/>
          <p:cNvSpPr txBox="1"/>
          <p:nvPr>
            <p:ph idx="1" type="body"/>
          </p:nvPr>
        </p:nvSpPr>
        <p:spPr>
          <a:xfrm>
            <a:off x="838200" y="2407852"/>
            <a:ext cx="10819051"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אין לספרייה תלות חיצונית במערכות חוץ מבקפקה.</a:t>
            </a:r>
            <a:endParaRPr sz="2400"/>
          </a:p>
          <a:p>
            <a:pPr indent="-228600" lvl="0" marL="228600" rtl="1" algn="r">
              <a:lnSpc>
                <a:spcPct val="90000"/>
              </a:lnSpc>
              <a:spcBef>
                <a:spcPts val="1000"/>
              </a:spcBef>
              <a:spcAft>
                <a:spcPts val="0"/>
              </a:spcAft>
              <a:buClr>
                <a:schemeClr val="dk1"/>
              </a:buClr>
              <a:buSzPts val="2400"/>
              <a:buChar char="•"/>
            </a:pPr>
            <a:r>
              <a:rPr lang="en-US" sz="2400"/>
              <a:t>היא משתמשת במודל הpartitioning של קפקה בשביל לעשות horizontal scale.</a:t>
            </a:r>
            <a:endParaRPr sz="2400"/>
          </a:p>
          <a:p>
            <a:pPr indent="-228600" lvl="0" marL="228600" rtl="1" algn="r">
              <a:lnSpc>
                <a:spcPct val="90000"/>
              </a:lnSpc>
              <a:spcBef>
                <a:spcPts val="1000"/>
              </a:spcBef>
              <a:spcAft>
                <a:spcPts val="0"/>
              </a:spcAft>
              <a:buClr>
                <a:schemeClr val="dk1"/>
              </a:buClr>
              <a:buSzPts val="2400"/>
              <a:buChar char="•"/>
            </a:pPr>
            <a:r>
              <a:rPr lang="en-US" sz="2400"/>
              <a:t>תומך בfault-tolerant local state שמאפשר פעולות סטטיות מהירות ויעילות כמו windowed joins וaggregations.</a:t>
            </a:r>
            <a:endParaRPr sz="2400"/>
          </a:p>
          <a:p>
            <a:pPr indent="-228600" lvl="0" marL="228600" rtl="1" algn="r">
              <a:lnSpc>
                <a:spcPct val="90000"/>
              </a:lnSpc>
              <a:spcBef>
                <a:spcPts val="1000"/>
              </a:spcBef>
              <a:spcAft>
                <a:spcPts val="0"/>
              </a:spcAft>
              <a:buClr>
                <a:schemeClr val="dk1"/>
              </a:buClr>
              <a:buSzPts val="2400"/>
              <a:buChar char="•"/>
            </a:pPr>
            <a:r>
              <a:rPr lang="en-US" sz="2400"/>
              <a:t>תומך בexactly-once processing semantics כם שיש כשל באפליקציה או בbrokers של קפקה באמצע העיבוד.</a:t>
            </a:r>
            <a:endParaRPr sz="2400"/>
          </a:p>
          <a:p>
            <a:pPr indent="0" lvl="0" marL="0" rtl="1" algn="r">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9" name="Shape 2039"/>
        <p:cNvGrpSpPr/>
        <p:nvPr/>
      </p:nvGrpSpPr>
      <p:grpSpPr>
        <a:xfrm>
          <a:off x="0" y="0"/>
          <a:ext cx="0" cy="0"/>
          <a:chOff x="0" y="0"/>
          <a:chExt cx="0" cy="0"/>
        </a:xfrm>
      </p:grpSpPr>
      <p:sp>
        <p:nvSpPr>
          <p:cNvPr id="2040" name="Google Shape;2040;p143"/>
          <p:cNvSpPr/>
          <p:nvPr/>
        </p:nvSpPr>
        <p:spPr>
          <a:xfrm>
            <a:off x="3048" y="4293"/>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1" name="Google Shape;2041;p143"/>
          <p:cNvSpPr/>
          <p:nvPr/>
        </p:nvSpPr>
        <p:spPr>
          <a:xfrm>
            <a:off x="0" y="-4"/>
            <a:ext cx="4167268" cy="685800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2" name="Google Shape;2042;p143"/>
          <p:cNvSpPr txBox="1"/>
          <p:nvPr>
            <p:ph type="title"/>
          </p:nvPr>
        </p:nvSpPr>
        <p:spPr>
          <a:xfrm>
            <a:off x="686834" y="591344"/>
            <a:ext cx="3200400" cy="558561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Kafka Streams</a:t>
            </a:r>
            <a:endParaRPr>
              <a:solidFill>
                <a:srgbClr val="FFFFFF"/>
              </a:solidFill>
            </a:endParaRPr>
          </a:p>
        </p:txBody>
      </p:sp>
      <p:sp>
        <p:nvSpPr>
          <p:cNvPr id="2043" name="Google Shape;2043;p143"/>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44" name="Google Shape;2044;p143"/>
          <p:cNvSpPr txBox="1"/>
          <p:nvPr>
            <p:ph idx="1" type="body"/>
          </p:nvPr>
        </p:nvSpPr>
        <p:spPr>
          <a:xfrm>
            <a:off x="4447308" y="591344"/>
            <a:ext cx="7439216" cy="5585619"/>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Stream הוא האבסטרקציה החשובה ביותר בkafka streams.</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מייצג מערך נתונים בלתי מוגבל, המתעדכן ברציפות.</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Stream הוא רצף מסודר, ניתן לשחזור וfault tolerant של רשומות נתונים שאינן ניתנות לשינוי, כאשר רשומות נתונים מוגדרות כkey value.</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8" name="Shape 2048"/>
        <p:cNvGrpSpPr/>
        <p:nvPr/>
      </p:nvGrpSpPr>
      <p:grpSpPr>
        <a:xfrm>
          <a:off x="0" y="0"/>
          <a:ext cx="0" cy="0"/>
          <a:chOff x="0" y="0"/>
          <a:chExt cx="0" cy="0"/>
        </a:xfrm>
      </p:grpSpPr>
      <p:sp>
        <p:nvSpPr>
          <p:cNvPr id="2049" name="Google Shape;2049;p144"/>
          <p:cNvSpPr/>
          <p:nvPr/>
        </p:nvSpPr>
        <p:spPr>
          <a:xfrm>
            <a:off x="0" y="0"/>
            <a:ext cx="1219200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Google Shape;2050;p144"/>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51" name="Google Shape;2051;p144"/>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52" name="Google Shape;2052;p144"/>
          <p:cNvSpPr txBox="1"/>
          <p:nvPr>
            <p:ph type="title"/>
          </p:nvPr>
        </p:nvSpPr>
        <p:spPr>
          <a:xfrm>
            <a:off x="621792" y="1161288"/>
            <a:ext cx="3602736" cy="4526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Kafka Streams</a:t>
            </a:r>
            <a:endParaRPr sz="4000"/>
          </a:p>
        </p:txBody>
      </p:sp>
      <p:sp>
        <p:nvSpPr>
          <p:cNvPr id="2053" name="Google Shape;2053;p144"/>
          <p:cNvSpPr/>
          <p:nvPr/>
        </p:nvSpPr>
        <p:spPr>
          <a:xfrm>
            <a:off x="0" y="3102049"/>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54" name="Google Shape;2054;p144"/>
          <p:cNvSpPr txBox="1"/>
          <p:nvPr>
            <p:ph idx="1" type="body"/>
          </p:nvPr>
        </p:nvSpPr>
        <p:spPr>
          <a:xfrm>
            <a:off x="4911812" y="932688"/>
            <a:ext cx="7146994" cy="499262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Stream processing application זאת כל תוכנית שעושה שימוש בספרייה kafka streams.</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מגדיר את החישוב שלו באמצעות אחד או יותר processor topologies.</a:t>
            </a:r>
            <a:endParaRPr b="1" sz="2200"/>
          </a:p>
          <a:p>
            <a:pPr indent="-88900" lvl="0" marL="228600" rtl="1" algn="r">
              <a:lnSpc>
                <a:spcPct val="90000"/>
              </a:lnSpc>
              <a:spcBef>
                <a:spcPts val="1000"/>
              </a:spcBef>
              <a:spcAft>
                <a:spcPts val="0"/>
              </a:spcAft>
              <a:buClr>
                <a:schemeClr val="dk1"/>
              </a:buClr>
              <a:buSzPts val="2200"/>
              <a:buNone/>
            </a:pPr>
            <a:r>
              <a:t/>
            </a:r>
            <a:endParaRPr b="1" sz="2200"/>
          </a:p>
          <a:p>
            <a:pPr indent="-228600" lvl="0" marL="228600" rtl="1" algn="r">
              <a:lnSpc>
                <a:spcPct val="90000"/>
              </a:lnSpc>
              <a:spcBef>
                <a:spcPts val="1000"/>
              </a:spcBef>
              <a:spcAft>
                <a:spcPts val="0"/>
              </a:spcAft>
              <a:buClr>
                <a:schemeClr val="dk1"/>
              </a:buClr>
              <a:buSzPts val="2200"/>
              <a:buChar char="•"/>
            </a:pPr>
            <a:r>
              <a:rPr lang="en-US" sz="2200"/>
              <a:t>Processor topology הוא גרף של processors (צמתים) שמחוברים על ידי streams (קשתות).</a:t>
            </a:r>
            <a:endParaRPr b="1" sz="22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8" name="Shape 2058"/>
        <p:cNvGrpSpPr/>
        <p:nvPr/>
      </p:nvGrpSpPr>
      <p:grpSpPr>
        <a:xfrm>
          <a:off x="0" y="0"/>
          <a:ext cx="0" cy="0"/>
          <a:chOff x="0" y="0"/>
          <a:chExt cx="0" cy="0"/>
        </a:xfrm>
      </p:grpSpPr>
      <p:sp>
        <p:nvSpPr>
          <p:cNvPr id="2059" name="Google Shape;2059;p1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0" name="Google Shape;2060;p145"/>
          <p:cNvSpPr txBox="1"/>
          <p:nvPr>
            <p:ph type="title"/>
          </p:nvPr>
        </p:nvSpPr>
        <p:spPr>
          <a:xfrm>
            <a:off x="841248" y="426720"/>
            <a:ext cx="10506456" cy="19191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Processor</a:t>
            </a:r>
            <a:endParaRPr sz="6000"/>
          </a:p>
        </p:txBody>
      </p:sp>
      <p:sp>
        <p:nvSpPr>
          <p:cNvPr id="2061" name="Google Shape;2061;p145"/>
          <p:cNvSpPr/>
          <p:nvPr/>
        </p:nvSpPr>
        <p:spPr>
          <a:xfrm>
            <a:off x="865953" y="2899927"/>
            <a:ext cx="10451592"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62" name="Google Shape;2062;p145"/>
          <p:cNvSpPr/>
          <p:nvPr/>
        </p:nvSpPr>
        <p:spPr>
          <a:xfrm flipH="1" rot="10800000">
            <a:off x="841248" y="2776031"/>
            <a:ext cx="1873457"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63" name="Google Shape;2063;p145"/>
          <p:cNvSpPr txBox="1"/>
          <p:nvPr>
            <p:ph idx="1" type="body"/>
          </p:nvPr>
        </p:nvSpPr>
        <p:spPr>
          <a:xfrm>
            <a:off x="841248" y="3337269"/>
            <a:ext cx="10974796" cy="2905686"/>
          </a:xfrm>
          <a:prstGeom prst="rect">
            <a:avLst/>
          </a:prstGeom>
          <a:noFill/>
          <a:ln>
            <a:noFill/>
          </a:ln>
        </p:spPr>
        <p:txBody>
          <a:bodyPr anchorCtr="0" anchor="t" bIns="45700" lIns="91425" spcFirstLastPara="1" rIns="91425" wrap="square" tIns="45700">
            <a:normAutofit/>
          </a:bodyPr>
          <a:lstStyle/>
          <a:p>
            <a:pPr indent="0" lvl="0" marL="0" rtl="1" algn="r">
              <a:lnSpc>
                <a:spcPct val="90000"/>
              </a:lnSpc>
              <a:spcBef>
                <a:spcPts val="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מייצג שלב עיבוד לשינוי נתונים על ידי קבלת רשומת קלט אחד בכל פעם, ביצויע פעולה עליה, ומייצר אחת או יותר רשומות פלט לdownstream processors.</a:t>
            </a:r>
            <a:endParaRPr sz="22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1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Processors</a:t>
            </a:r>
            <a:endParaRPr/>
          </a:p>
        </p:txBody>
      </p:sp>
      <p:sp>
        <p:nvSpPr>
          <p:cNvPr id="2069" name="Google Shape;2069;p146"/>
          <p:cNvSpPr txBox="1"/>
          <p:nvPr>
            <p:ph idx="1" type="body"/>
          </p:nvPr>
        </p:nvSpPr>
        <p:spPr>
          <a:xfrm>
            <a:off x="838200" y="2387858"/>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יש שני סוגים של פרוססורים מיוחדים בטופולוגיה:</a:t>
            </a:r>
            <a:endParaRPr/>
          </a:p>
          <a:p>
            <a:pPr indent="-228600" lvl="1" marL="685800" rtl="1" algn="r">
              <a:lnSpc>
                <a:spcPct val="90000"/>
              </a:lnSpc>
              <a:spcBef>
                <a:spcPts val="500"/>
              </a:spcBef>
              <a:spcAft>
                <a:spcPts val="0"/>
              </a:spcAft>
              <a:buClr>
                <a:schemeClr val="dk1"/>
              </a:buClr>
              <a:buSzPts val="2400"/>
              <a:buChar char="•"/>
            </a:pPr>
            <a:r>
              <a:rPr b="1" lang="en-US"/>
              <a:t>Source Processor  - </a:t>
            </a:r>
            <a:r>
              <a:rPr lang="en-US"/>
              <a:t>קורא מאחד או יותר טופיקים ומעביר את הפלט לפרוססורים הבאים.</a:t>
            </a:r>
            <a:endParaRPr/>
          </a:p>
          <a:p>
            <a:pPr indent="-228600" lvl="1" marL="685800" rtl="1" algn="r">
              <a:lnSpc>
                <a:spcPct val="90000"/>
              </a:lnSpc>
              <a:spcBef>
                <a:spcPts val="500"/>
              </a:spcBef>
              <a:spcAft>
                <a:spcPts val="0"/>
              </a:spcAft>
              <a:buClr>
                <a:schemeClr val="dk1"/>
              </a:buClr>
              <a:buSzPts val="2400"/>
              <a:buChar char="•"/>
            </a:pPr>
            <a:r>
              <a:rPr b="1" lang="en-US"/>
              <a:t> Sink Processor - </a:t>
            </a:r>
            <a:r>
              <a:rPr lang="en-US"/>
              <a:t>שולח את כל הרשומות שהתקבלו אל טופיק בקפקה.</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3" name="Shape 2073"/>
        <p:cNvGrpSpPr/>
        <p:nvPr/>
      </p:nvGrpSpPr>
      <p:grpSpPr>
        <a:xfrm>
          <a:off x="0" y="0"/>
          <a:ext cx="0" cy="0"/>
          <a:chOff x="0" y="0"/>
          <a:chExt cx="0" cy="0"/>
        </a:xfrm>
      </p:grpSpPr>
      <p:sp>
        <p:nvSpPr>
          <p:cNvPr id="2074" name="Google Shape;2074;p1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5" name="Google Shape;2075;p147"/>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76" name="Google Shape;2076;p147"/>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77" name="Google Shape;2077;p147"/>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What is the Kafka Streams API ?</a:t>
            </a:r>
            <a:endParaRPr sz="4000"/>
          </a:p>
        </p:txBody>
      </p:sp>
      <p:sp>
        <p:nvSpPr>
          <p:cNvPr id="2078" name="Google Shape;2078;p147"/>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79" name="Google Shape;2079;p147"/>
          <p:cNvSpPr txBox="1"/>
          <p:nvPr>
            <p:ph idx="1" type="body"/>
          </p:nvPr>
        </p:nvSpPr>
        <p:spPr>
          <a:xfrm>
            <a:off x="1115568" y="2481943"/>
            <a:ext cx="10943614"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Kafka Streams DSL</a:t>
            </a:r>
            <a:endParaRPr/>
          </a:p>
          <a:p>
            <a:pPr indent="-228600" lvl="1" marL="685800" rtl="1" algn="r">
              <a:lnSpc>
                <a:spcPct val="90000"/>
              </a:lnSpc>
              <a:spcBef>
                <a:spcPts val="500"/>
              </a:spcBef>
              <a:spcAft>
                <a:spcPts val="0"/>
              </a:spcAft>
              <a:buClr>
                <a:schemeClr val="dk1"/>
              </a:buClr>
              <a:buSzPts val="2400"/>
              <a:buChar char="•"/>
            </a:pPr>
            <a:r>
              <a:rPr lang="en-US"/>
              <a:t>תומך בעיבוד נפרד על כל רשומה עם latency של אלפיות השניה (ללא micro batching).</a:t>
            </a:r>
            <a:endParaRPr/>
          </a:p>
          <a:p>
            <a:pPr indent="-228600" lvl="1" marL="685800" rtl="1" algn="r">
              <a:lnSpc>
                <a:spcPct val="90000"/>
              </a:lnSpc>
              <a:spcBef>
                <a:spcPts val="500"/>
              </a:spcBef>
              <a:spcAft>
                <a:spcPts val="0"/>
              </a:spcAft>
              <a:buClr>
                <a:schemeClr val="dk1"/>
              </a:buClr>
              <a:buSzPts val="2400"/>
              <a:buChar char="•"/>
            </a:pPr>
            <a:r>
              <a:rPr lang="en-US"/>
              <a:t>תומך בstateless operations (filter, map)</a:t>
            </a:r>
            <a:endParaRPr/>
          </a:p>
          <a:p>
            <a:pPr indent="-228600" lvl="1" marL="685800" rtl="1" algn="r">
              <a:lnSpc>
                <a:spcPct val="90000"/>
              </a:lnSpc>
              <a:spcBef>
                <a:spcPts val="500"/>
              </a:spcBef>
              <a:spcAft>
                <a:spcPts val="0"/>
              </a:spcAft>
              <a:buClr>
                <a:schemeClr val="dk1"/>
              </a:buClr>
              <a:buSzPts val="2400"/>
              <a:buChar char="•"/>
            </a:pPr>
            <a:r>
              <a:rPr lang="en-US"/>
              <a:t>תומך בstateful operations (joins, aggregations).</a:t>
            </a:r>
            <a:endParaRPr/>
          </a:p>
          <a:p>
            <a:pPr indent="-228600" lvl="1" marL="685800" rtl="1" algn="r">
              <a:lnSpc>
                <a:spcPct val="90000"/>
              </a:lnSpc>
              <a:spcBef>
                <a:spcPts val="500"/>
              </a:spcBef>
              <a:spcAft>
                <a:spcPts val="0"/>
              </a:spcAft>
              <a:buClr>
                <a:schemeClr val="dk1"/>
              </a:buClr>
              <a:buSzPts val="2400"/>
              <a:buChar char="•"/>
            </a:pPr>
            <a:r>
              <a:rPr lang="en-US"/>
              <a:t>Windowing operations</a:t>
            </a:r>
            <a:endParaRPr/>
          </a:p>
          <a:p>
            <a:pPr indent="-228600" lvl="0" marL="228600" rtl="1" algn="r">
              <a:lnSpc>
                <a:spcPct val="90000"/>
              </a:lnSpc>
              <a:spcBef>
                <a:spcPts val="1000"/>
              </a:spcBef>
              <a:spcAft>
                <a:spcPts val="0"/>
              </a:spcAft>
              <a:buClr>
                <a:schemeClr val="dk1"/>
              </a:buClr>
              <a:buSzPts val="2400"/>
              <a:buChar char="•"/>
            </a:pPr>
            <a:r>
              <a:rPr lang="en-US" sz="2400"/>
              <a:t>Processor API</a:t>
            </a:r>
            <a:endParaRPr/>
          </a:p>
          <a:p>
            <a:pPr indent="-228600" lvl="1" marL="685800" rtl="1" algn="r">
              <a:lnSpc>
                <a:spcPct val="90000"/>
              </a:lnSpc>
              <a:spcBef>
                <a:spcPts val="500"/>
              </a:spcBef>
              <a:spcAft>
                <a:spcPts val="0"/>
              </a:spcAft>
              <a:buClr>
                <a:schemeClr val="dk1"/>
              </a:buClr>
              <a:buSzPts val="2400"/>
              <a:buChar char="•"/>
            </a:pPr>
            <a:r>
              <a:rPr lang="en-US"/>
              <a:t>lower level API, מאפשר למפתחים לעצב ולחבר custom processor וגם לתקשר עם הstate store.</a:t>
            </a:r>
            <a:endParaRPr sz="2400"/>
          </a:p>
          <a:p>
            <a:pPr indent="-76200" lvl="1" marL="685800" rtl="1" algn="r">
              <a:lnSpc>
                <a:spcPct val="90000"/>
              </a:lnSpc>
              <a:spcBef>
                <a:spcPts val="500"/>
              </a:spcBef>
              <a:spcAft>
                <a:spcPts val="0"/>
              </a:spcAft>
              <a:buClr>
                <a:schemeClr val="dk1"/>
              </a:buClr>
              <a:buSzPts val="2400"/>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3" name="Shape 2083"/>
        <p:cNvGrpSpPr/>
        <p:nvPr/>
      </p:nvGrpSpPr>
      <p:grpSpPr>
        <a:xfrm>
          <a:off x="0" y="0"/>
          <a:ext cx="0" cy="0"/>
          <a:chOff x="0" y="0"/>
          <a:chExt cx="0" cy="0"/>
        </a:xfrm>
      </p:grpSpPr>
      <p:sp>
        <p:nvSpPr>
          <p:cNvPr id="2084" name="Google Shape;2084;p14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5" name="Google Shape;2085;p1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Creating source streams from kafka</a:t>
            </a:r>
            <a:endParaRPr sz="5400"/>
          </a:p>
        </p:txBody>
      </p:sp>
      <p:sp>
        <p:nvSpPr>
          <p:cNvPr id="2086" name="Google Shape;2086;p148"/>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7" name="Google Shape;2087;p148"/>
          <p:cNvSpPr txBox="1"/>
          <p:nvPr>
            <p:ph idx="1" type="body"/>
          </p:nvPr>
        </p:nvSpPr>
        <p:spPr>
          <a:xfrm>
            <a:off x="836676" y="2532888"/>
            <a:ext cx="10515600" cy="425196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עכשיו שעברנו על המונחים הבסיסיים בואו נתחיל להכיר את מבני הנתונים הבסיסיים.</a:t>
            </a:r>
            <a:endParaRPr/>
          </a:p>
          <a:p>
            <a:pPr indent="-228600" lvl="0" marL="228600" rtl="1" algn="r">
              <a:lnSpc>
                <a:spcPct val="90000"/>
              </a:lnSpc>
              <a:spcBef>
                <a:spcPts val="1000"/>
              </a:spcBef>
              <a:spcAft>
                <a:spcPts val="0"/>
              </a:spcAft>
              <a:buClr>
                <a:schemeClr val="dk1"/>
              </a:buClr>
              <a:buSzPts val="2200"/>
              <a:buChar char="•"/>
            </a:pPr>
            <a:r>
              <a:rPr lang="en-US" sz="2200"/>
              <a:t>3 מבני הנתונים הבסיסיים הם:</a:t>
            </a:r>
            <a:endParaRPr/>
          </a:p>
          <a:p>
            <a:pPr indent="-228600" lvl="1" marL="685800" rtl="1" algn="r">
              <a:lnSpc>
                <a:spcPct val="90000"/>
              </a:lnSpc>
              <a:spcBef>
                <a:spcPts val="500"/>
              </a:spcBef>
              <a:spcAft>
                <a:spcPts val="0"/>
              </a:spcAft>
              <a:buClr>
                <a:schemeClr val="dk1"/>
              </a:buClr>
              <a:buSzPts val="2200"/>
              <a:buChar char="•"/>
            </a:pPr>
            <a:r>
              <a:rPr lang="en-US" sz="2200"/>
              <a:t>Stream</a:t>
            </a:r>
            <a:endParaRPr/>
          </a:p>
          <a:p>
            <a:pPr indent="-228600" lvl="1" marL="685800" rtl="1" algn="r">
              <a:lnSpc>
                <a:spcPct val="90000"/>
              </a:lnSpc>
              <a:spcBef>
                <a:spcPts val="500"/>
              </a:spcBef>
              <a:spcAft>
                <a:spcPts val="0"/>
              </a:spcAft>
              <a:buClr>
                <a:schemeClr val="dk1"/>
              </a:buClr>
              <a:buSzPts val="2200"/>
              <a:buChar char="•"/>
            </a:pPr>
            <a:r>
              <a:rPr lang="en-US" sz="2200"/>
              <a:t>Table</a:t>
            </a:r>
            <a:endParaRPr/>
          </a:p>
          <a:p>
            <a:pPr indent="-228600" lvl="1" marL="685800" rtl="1" algn="r">
              <a:lnSpc>
                <a:spcPct val="90000"/>
              </a:lnSpc>
              <a:spcBef>
                <a:spcPts val="500"/>
              </a:spcBef>
              <a:spcAft>
                <a:spcPts val="0"/>
              </a:spcAft>
              <a:buClr>
                <a:schemeClr val="dk1"/>
              </a:buClr>
              <a:buSzPts val="2200"/>
              <a:buChar char="•"/>
            </a:pPr>
            <a:r>
              <a:rPr lang="en-US" sz="2200"/>
              <a:t>globalTable</a:t>
            </a:r>
            <a:endParaRPr sz="22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1" name="Shape 2091"/>
        <p:cNvGrpSpPr/>
        <p:nvPr/>
      </p:nvGrpSpPr>
      <p:grpSpPr>
        <a:xfrm>
          <a:off x="0" y="0"/>
          <a:ext cx="0" cy="0"/>
          <a:chOff x="0" y="0"/>
          <a:chExt cx="0" cy="0"/>
        </a:xfrm>
      </p:grpSpPr>
      <p:sp>
        <p:nvSpPr>
          <p:cNvPr id="2092" name="Google Shape;2092;p14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3" name="Google Shape;2093;p149"/>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94" name="Google Shape;2094;p149"/>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95" name="Google Shape;2095;p149"/>
          <p:cNvSpPr txBox="1"/>
          <p:nvPr>
            <p:ph type="title"/>
          </p:nvPr>
        </p:nvSpPr>
        <p:spPr>
          <a:xfrm>
            <a:off x="371094" y="1161288"/>
            <a:ext cx="3438144" cy="12390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KStream</a:t>
            </a:r>
            <a:endParaRPr sz="2800"/>
          </a:p>
        </p:txBody>
      </p:sp>
      <p:sp>
        <p:nvSpPr>
          <p:cNvPr id="2096" name="Google Shape;2096;p149"/>
          <p:cNvSpPr/>
          <p:nvPr/>
        </p:nvSpPr>
        <p:spPr>
          <a:xfrm>
            <a:off x="0" y="1426546"/>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97" name="Google Shape;2097;p149"/>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98" name="Google Shape;2098;p149"/>
          <p:cNvSpPr txBox="1"/>
          <p:nvPr>
            <p:ph idx="1" type="body"/>
          </p:nvPr>
        </p:nvSpPr>
        <p:spPr>
          <a:xfrm>
            <a:off x="371094" y="2718054"/>
            <a:ext cx="3902202" cy="200025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700"/>
              <a:buChar char="•"/>
            </a:pPr>
            <a:r>
              <a:rPr lang="en-US" sz="1700"/>
              <a:t>מייצג מידע רציף ואין סופי מתוך טופיק מסויים.</a:t>
            </a:r>
            <a:endParaRPr/>
          </a:p>
          <a:p>
            <a:pPr indent="-228600" lvl="0" marL="228600" rtl="1" algn="r">
              <a:lnSpc>
                <a:spcPct val="90000"/>
              </a:lnSpc>
              <a:spcBef>
                <a:spcPts val="1000"/>
              </a:spcBef>
              <a:spcAft>
                <a:spcPts val="0"/>
              </a:spcAft>
              <a:buClr>
                <a:schemeClr val="dk1"/>
              </a:buClr>
              <a:buSzPts val="1700"/>
              <a:buChar char="•"/>
            </a:pPr>
            <a:r>
              <a:rPr lang="en-US" sz="1700"/>
              <a:t>מייצג partitioned record stream.</a:t>
            </a:r>
            <a:endParaRPr/>
          </a:p>
          <a:p>
            <a:pPr indent="-228600" lvl="0" marL="228600" rtl="1" algn="r">
              <a:lnSpc>
                <a:spcPct val="90000"/>
              </a:lnSpc>
              <a:spcBef>
                <a:spcPts val="1000"/>
              </a:spcBef>
              <a:spcAft>
                <a:spcPts val="0"/>
              </a:spcAft>
              <a:buClr>
                <a:schemeClr val="dk1"/>
              </a:buClr>
              <a:buSzPts val="1700"/>
              <a:buChar char="•"/>
            </a:pPr>
            <a:r>
              <a:rPr lang="en-US" sz="1700"/>
              <a:t>כל מופע של Kstream בכל instance של הקוד שלנו יכיל רק מידע מתת קבוצה של הpartitions של הinput topic.</a:t>
            </a:r>
            <a:endParaRPr sz="1700"/>
          </a:p>
        </p:txBody>
      </p:sp>
      <p:pic>
        <p:nvPicPr>
          <p:cNvPr descr="Text&#10;&#10;Description automatically generated" id="2099" name="Google Shape;2099;p149"/>
          <p:cNvPicPr preferRelativeResize="0"/>
          <p:nvPr/>
        </p:nvPicPr>
        <p:blipFill rotWithShape="1">
          <a:blip r:embed="rId3">
            <a:alphaModFix/>
          </a:blip>
          <a:srcRect b="0" l="0" r="0" t="0"/>
          <a:stretch/>
        </p:blipFill>
        <p:spPr>
          <a:xfrm>
            <a:off x="4901184" y="1143114"/>
            <a:ext cx="6922008" cy="467235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3" name="Shape 2103"/>
        <p:cNvGrpSpPr/>
        <p:nvPr/>
      </p:nvGrpSpPr>
      <p:grpSpPr>
        <a:xfrm>
          <a:off x="0" y="0"/>
          <a:ext cx="0" cy="0"/>
          <a:chOff x="0" y="0"/>
          <a:chExt cx="0" cy="0"/>
        </a:xfrm>
      </p:grpSpPr>
      <p:sp>
        <p:nvSpPr>
          <p:cNvPr id="2104" name="Google Shape;2104;p15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5" name="Google Shape;2105;p150"/>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KTable</a:t>
            </a:r>
            <a:endParaRPr sz="5400"/>
          </a:p>
        </p:txBody>
      </p:sp>
      <p:sp>
        <p:nvSpPr>
          <p:cNvPr id="2106" name="Google Shape;2106;p150"/>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7" name="Google Shape;2107;p150"/>
          <p:cNvSpPr txBox="1"/>
          <p:nvPr>
            <p:ph idx="1" type="body"/>
          </p:nvPr>
        </p:nvSpPr>
        <p:spPr>
          <a:xfrm>
            <a:off x="5126418" y="1015386"/>
            <a:ext cx="6852222" cy="5525621"/>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הinput topic מפורש כchangelog stream.</a:t>
            </a:r>
            <a:endParaRPr/>
          </a:p>
          <a:p>
            <a:pPr indent="-228600" lvl="0" marL="228600" rtl="1" algn="r">
              <a:lnSpc>
                <a:spcPct val="90000"/>
              </a:lnSpc>
              <a:spcBef>
                <a:spcPts val="1000"/>
              </a:spcBef>
              <a:spcAft>
                <a:spcPts val="0"/>
              </a:spcAft>
              <a:buClr>
                <a:schemeClr val="dk1"/>
              </a:buClr>
              <a:buSzPts val="2200"/>
              <a:buChar char="•"/>
            </a:pPr>
            <a:r>
              <a:rPr lang="en-US" sz="2200"/>
              <a:t>רשומות עם key וvalue מפורשות כupsert (אם הkey קיים זה update ואם לא זה insert).</a:t>
            </a:r>
            <a:endParaRPr/>
          </a:p>
          <a:p>
            <a:pPr indent="-228600" lvl="0" marL="228600" rtl="1" algn="r">
              <a:lnSpc>
                <a:spcPct val="90000"/>
              </a:lnSpc>
              <a:spcBef>
                <a:spcPts val="1000"/>
              </a:spcBef>
              <a:spcAft>
                <a:spcPts val="0"/>
              </a:spcAft>
              <a:buClr>
                <a:schemeClr val="dk1"/>
              </a:buClr>
              <a:buSzPts val="2200"/>
              <a:buChar char="•"/>
            </a:pPr>
            <a:r>
              <a:rPr lang="en-US" sz="2200"/>
              <a:t>רשומות עם key וvalue שהוא null מפורשות כdelete.</a:t>
            </a:r>
            <a:endParaRPr/>
          </a:p>
          <a:p>
            <a:pPr indent="-228600" lvl="0" marL="228600" rtl="1" algn="r">
              <a:lnSpc>
                <a:spcPct val="90000"/>
              </a:lnSpc>
              <a:spcBef>
                <a:spcPts val="1000"/>
              </a:spcBef>
              <a:spcAft>
                <a:spcPts val="0"/>
              </a:spcAft>
              <a:buClr>
                <a:schemeClr val="dk1"/>
              </a:buClr>
              <a:buSzPts val="2200"/>
              <a:buChar char="•"/>
            </a:pPr>
            <a:r>
              <a:rPr lang="en-US" sz="2200"/>
              <a:t>כל מופע של KTable בכל instance של הקוד שלנו יכיל </a:t>
            </a:r>
            <a:r>
              <a:rPr lang="en-US" sz="2200">
                <a:solidFill>
                  <a:srgbClr val="FF0000"/>
                </a:solidFill>
              </a:rPr>
              <a:t>רק</a:t>
            </a:r>
            <a:r>
              <a:rPr lang="en-US" sz="2200"/>
              <a:t> </a:t>
            </a:r>
            <a:r>
              <a:rPr lang="en-US" sz="2200">
                <a:solidFill>
                  <a:srgbClr val="FF0000"/>
                </a:solidFill>
              </a:rPr>
              <a:t>מידע מתת קבוצה </a:t>
            </a:r>
            <a:r>
              <a:rPr lang="en-US" sz="2200"/>
              <a:t>של הpartitions של הinput topic.</a:t>
            </a:r>
            <a:endParaRPr sz="2200"/>
          </a:p>
          <a:p>
            <a:pPr indent="-228600" lvl="0" marL="228600" rtl="1" algn="r">
              <a:lnSpc>
                <a:spcPct val="90000"/>
              </a:lnSpc>
              <a:spcBef>
                <a:spcPts val="1000"/>
              </a:spcBef>
              <a:spcAft>
                <a:spcPts val="0"/>
              </a:spcAft>
              <a:buClr>
                <a:schemeClr val="dk1"/>
              </a:buClr>
              <a:buSzPts val="2200"/>
              <a:buChar char="•"/>
            </a:pPr>
            <a:r>
              <a:rPr lang="en-US" sz="2200"/>
              <a:t>אתם צריכים לתת שם לטבלה שלכם (יותר מדוייק לinternal state store שמגבה את הטבלה).</a:t>
            </a:r>
            <a:endParaRPr/>
          </a:p>
          <a:p>
            <a:pPr indent="-228600" lvl="0" marL="228600" rtl="1" algn="r">
              <a:lnSpc>
                <a:spcPct val="90000"/>
              </a:lnSpc>
              <a:spcBef>
                <a:spcPts val="1000"/>
              </a:spcBef>
              <a:spcAft>
                <a:spcPts val="0"/>
              </a:spcAft>
              <a:buClr>
                <a:schemeClr val="dk1"/>
              </a:buClr>
              <a:buSzPts val="2200"/>
              <a:buChar char="•"/>
            </a:pPr>
            <a:r>
              <a:rPr lang="en-US" sz="2200"/>
              <a:t>זאת בשביל שתוכלו מאוחר להשתמש בinteractive queries על הטבלה שלכם.</a:t>
            </a:r>
            <a:endParaRPr/>
          </a:p>
          <a:p>
            <a:pPr indent="-228600" lvl="0" marL="228600" rtl="1" algn="r">
              <a:lnSpc>
                <a:spcPct val="90000"/>
              </a:lnSpc>
              <a:spcBef>
                <a:spcPts val="1000"/>
              </a:spcBef>
              <a:spcAft>
                <a:spcPts val="0"/>
              </a:spcAft>
              <a:buClr>
                <a:schemeClr val="dk1"/>
              </a:buClr>
              <a:buSzPts val="2200"/>
              <a:buChar char="•"/>
            </a:pPr>
            <a:r>
              <a:rPr lang="en-US" sz="2200"/>
              <a:t>אם לא תתנו שם, לא תוכלו לתשאל את הטבלה מאוחר יותר והשם של הstate store יג'ונרט לבד.</a:t>
            </a:r>
            <a:endParaRPr sz="2200"/>
          </a:p>
          <a:p>
            <a:pPr indent="-88900" lvl="0" marL="228600" rtl="1" algn="r">
              <a:lnSpc>
                <a:spcPct val="90000"/>
              </a:lnSpc>
              <a:spcBef>
                <a:spcPts val="1000"/>
              </a:spcBef>
              <a:spcAft>
                <a:spcPts val="0"/>
              </a:spcAft>
              <a:buClr>
                <a:schemeClr val="dk1"/>
              </a:buClr>
              <a:buSzPts val="2200"/>
              <a:buNone/>
            </a:pPr>
            <a:r>
              <a:t/>
            </a:r>
            <a:endParaRPr sz="2200"/>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7"/>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8" name="Google Shape;248;p7"/>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9" name="Google Shape;249;p7"/>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1" algn="r">
              <a:lnSpc>
                <a:spcPct val="90000"/>
              </a:lnSpc>
              <a:spcBef>
                <a:spcPts val="0"/>
              </a:spcBef>
              <a:spcAft>
                <a:spcPts val="0"/>
              </a:spcAft>
              <a:buClr>
                <a:schemeClr val="dk1"/>
              </a:buClr>
              <a:buSzPts val="4000"/>
              <a:buFont typeface="Calibri"/>
              <a:buNone/>
            </a:pPr>
            <a:r>
              <a:rPr lang="en-US" sz="4000"/>
              <a:t>איך קפקה עובד ?</a:t>
            </a:r>
            <a:endParaRPr sz="4000"/>
          </a:p>
        </p:txBody>
      </p:sp>
      <p:sp>
        <p:nvSpPr>
          <p:cNvPr id="250" name="Google Shape;250;p7"/>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1" name="Google Shape;251;p7"/>
          <p:cNvSpPr txBox="1"/>
          <p:nvPr>
            <p:ph idx="1" type="body"/>
          </p:nvPr>
        </p:nvSpPr>
        <p:spPr>
          <a:xfrm>
            <a:off x="394029" y="2481943"/>
            <a:ext cx="11429136"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b="1" lang="en-US" sz="2200"/>
              <a:t>שרתים (servers) : </a:t>
            </a:r>
            <a:r>
              <a:rPr lang="en-US" sz="2200"/>
              <a:t>קפקה מנהל </a:t>
            </a:r>
            <a:r>
              <a:rPr lang="en-US" sz="2200"/>
              <a:t>cluster</a:t>
            </a:r>
            <a:r>
              <a:rPr lang="en-US" sz="2200"/>
              <a:t> של שרת אחד או יותר שיכולים להיות מפוזרים על גבי מספר datacenters או אזורי ענן. </a:t>
            </a:r>
            <a:endParaRPr/>
          </a:p>
          <a:p>
            <a:pPr indent="-228600" lvl="0" marL="228600" rtl="1" algn="r">
              <a:lnSpc>
                <a:spcPct val="90000"/>
              </a:lnSpc>
              <a:spcBef>
                <a:spcPts val="1000"/>
              </a:spcBef>
              <a:spcAft>
                <a:spcPts val="0"/>
              </a:spcAft>
              <a:buClr>
                <a:schemeClr val="dk1"/>
              </a:buClr>
              <a:buSzPts val="2200"/>
              <a:buChar char="•"/>
            </a:pPr>
            <a:r>
              <a:rPr lang="en-US" sz="2200"/>
              <a:t>חלק מהשרתים האלה יוצרים את שכבת האחסון, הנקראת ברוקרים (</a:t>
            </a:r>
            <a:r>
              <a:rPr b="1" lang="en-US" sz="2200"/>
              <a:t>brokers</a:t>
            </a:r>
            <a:r>
              <a:rPr lang="en-US" sz="2200"/>
              <a:t>).</a:t>
            </a:r>
            <a:endParaRPr/>
          </a:p>
          <a:p>
            <a:pPr indent="-228600" lvl="0" marL="228600" rtl="1" algn="r">
              <a:lnSpc>
                <a:spcPct val="90000"/>
              </a:lnSpc>
              <a:spcBef>
                <a:spcPts val="1000"/>
              </a:spcBef>
              <a:spcAft>
                <a:spcPts val="0"/>
              </a:spcAft>
              <a:buClr>
                <a:schemeClr val="dk1"/>
              </a:buClr>
              <a:buSzPts val="2200"/>
              <a:buChar char="•"/>
            </a:pPr>
            <a:r>
              <a:rPr lang="en-US" sz="2200"/>
              <a:t>חלק אחר מהשרתים מריצים </a:t>
            </a:r>
            <a:r>
              <a:rPr b="1" lang="en-US" sz="2200"/>
              <a:t>kafka connect</a:t>
            </a:r>
            <a:r>
              <a:rPr lang="en-US" sz="2200"/>
              <a:t> בשביל לייבא ולייצא נתונים באופן רציף מ\אל מקורות חיצוניים.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b="1" lang="en-US" sz="2200"/>
              <a:t>לקוחות (clients) : </a:t>
            </a:r>
            <a:r>
              <a:rPr lang="en-US" sz="2200"/>
              <a:t>הם מאפשרים לכם לכתוב applications </a:t>
            </a:r>
            <a:r>
              <a:rPr lang="en-US" sz="2200"/>
              <a:t>וmicroservices</a:t>
            </a:r>
            <a:r>
              <a:rPr lang="en-US" sz="2200"/>
              <a:t> שקוראים, כותבים ומעבדים זרמי נתונים במקביל, בscale גבוה שיודע לעמוד בתקלות גם במקרה של תקלות רשת או תקלות במכונה.</a:t>
            </a:r>
            <a:endParaRPr sz="22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1" name="Shape 2111"/>
        <p:cNvGrpSpPr/>
        <p:nvPr/>
      </p:nvGrpSpPr>
      <p:grpSpPr>
        <a:xfrm>
          <a:off x="0" y="0"/>
          <a:ext cx="0" cy="0"/>
          <a:chOff x="0" y="0"/>
          <a:chExt cx="0" cy="0"/>
        </a:xfrm>
      </p:grpSpPr>
      <p:sp>
        <p:nvSpPr>
          <p:cNvPr id="2112" name="Google Shape;2112;p151"/>
          <p:cNvSpPr txBox="1"/>
          <p:nvPr>
            <p:ph type="title"/>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solidFill>
                  <a:schemeClr val="dk1"/>
                </a:solidFill>
                <a:latin typeface="Calibri"/>
                <a:ea typeface="Calibri"/>
                <a:cs typeface="Calibri"/>
                <a:sym typeface="Calibri"/>
              </a:rPr>
              <a:t>KTable</a:t>
            </a:r>
            <a:endParaRPr/>
          </a:p>
        </p:txBody>
      </p:sp>
      <p:sp>
        <p:nvSpPr>
          <p:cNvPr id="2113" name="Google Shape;2113;p151"/>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114" name="Google Shape;2114;p151"/>
          <p:cNvPicPr preferRelativeResize="0"/>
          <p:nvPr>
            <p:ph idx="1" type="body"/>
          </p:nvPr>
        </p:nvPicPr>
        <p:blipFill rotWithShape="1">
          <a:blip r:embed="rId3">
            <a:alphaModFix/>
          </a:blip>
          <a:srcRect b="0" l="0" r="0" t="0"/>
          <a:stretch/>
        </p:blipFill>
        <p:spPr>
          <a:xfrm>
            <a:off x="2021921" y="1863801"/>
            <a:ext cx="8148157" cy="444074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1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GlobalKTable</a:t>
            </a:r>
            <a:endParaRPr/>
          </a:p>
        </p:txBody>
      </p:sp>
      <p:sp>
        <p:nvSpPr>
          <p:cNvPr id="2120" name="Google Shape;2120;p1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1" algn="r">
              <a:lnSpc>
                <a:spcPct val="90000"/>
              </a:lnSpc>
              <a:spcBef>
                <a:spcPts val="0"/>
              </a:spcBef>
              <a:spcAft>
                <a:spcPts val="0"/>
              </a:spcAft>
              <a:buClr>
                <a:schemeClr val="dk1"/>
              </a:buClr>
              <a:buSzPct val="100000"/>
              <a:buChar char="•"/>
            </a:pPr>
            <a:r>
              <a:rPr lang="en-US" sz="2800"/>
              <a:t>הinput topic מפורש כchangelog stream.</a:t>
            </a:r>
            <a:endParaRPr/>
          </a:p>
          <a:p>
            <a:pPr indent="-228600" lvl="0" marL="228600" rtl="1" algn="r">
              <a:lnSpc>
                <a:spcPct val="90000"/>
              </a:lnSpc>
              <a:spcBef>
                <a:spcPts val="1000"/>
              </a:spcBef>
              <a:spcAft>
                <a:spcPts val="0"/>
              </a:spcAft>
              <a:buClr>
                <a:schemeClr val="dk1"/>
              </a:buClr>
              <a:buSzPct val="100000"/>
              <a:buChar char="•"/>
            </a:pPr>
            <a:r>
              <a:rPr lang="en-US" sz="2800"/>
              <a:t>רשומות עם key וvalue מפורשות כupsert (אם הkey קיים זה update ואם לא זה insert).</a:t>
            </a:r>
            <a:endParaRPr/>
          </a:p>
          <a:p>
            <a:pPr indent="-228600" lvl="0" marL="228600" rtl="1" algn="r">
              <a:lnSpc>
                <a:spcPct val="90000"/>
              </a:lnSpc>
              <a:spcBef>
                <a:spcPts val="1000"/>
              </a:spcBef>
              <a:spcAft>
                <a:spcPts val="0"/>
              </a:spcAft>
              <a:buClr>
                <a:schemeClr val="dk1"/>
              </a:buClr>
              <a:buSzPct val="100000"/>
              <a:buChar char="•"/>
            </a:pPr>
            <a:r>
              <a:rPr lang="en-US" sz="2800"/>
              <a:t>רשומות עם key וvalue שהוא null מפורשות כdelete.</a:t>
            </a:r>
            <a:endParaRPr/>
          </a:p>
          <a:p>
            <a:pPr indent="-228600" lvl="0" marL="228600" rtl="1" algn="r">
              <a:lnSpc>
                <a:spcPct val="90000"/>
              </a:lnSpc>
              <a:spcBef>
                <a:spcPts val="1000"/>
              </a:spcBef>
              <a:spcAft>
                <a:spcPts val="0"/>
              </a:spcAft>
              <a:buClr>
                <a:schemeClr val="dk1"/>
              </a:buClr>
              <a:buSzPct val="100000"/>
              <a:buChar char="•"/>
            </a:pPr>
            <a:r>
              <a:rPr lang="en-US" sz="2800"/>
              <a:t>כל מופע של GlobalKTable בכל instance של הקוד שלנו יכיל </a:t>
            </a:r>
            <a:r>
              <a:rPr lang="en-US" sz="2800">
                <a:solidFill>
                  <a:srgbClr val="FF0000"/>
                </a:solidFill>
              </a:rPr>
              <a:t>את כל</a:t>
            </a:r>
            <a:r>
              <a:rPr lang="en-US" sz="2800"/>
              <a:t> </a:t>
            </a:r>
            <a:r>
              <a:rPr lang="en-US" sz="2800">
                <a:solidFill>
                  <a:srgbClr val="FF0000"/>
                </a:solidFill>
              </a:rPr>
              <a:t>המידע </a:t>
            </a:r>
            <a:r>
              <a:rPr lang="en-US" sz="2800"/>
              <a:t>של הpartitions של הinput topic.</a:t>
            </a:r>
            <a:endParaRPr/>
          </a:p>
          <a:p>
            <a:pPr indent="-228600" lvl="0" marL="228600" rtl="1" algn="r">
              <a:lnSpc>
                <a:spcPct val="90000"/>
              </a:lnSpc>
              <a:spcBef>
                <a:spcPts val="1000"/>
              </a:spcBef>
              <a:spcAft>
                <a:spcPts val="0"/>
              </a:spcAft>
              <a:buClr>
                <a:schemeClr val="dk1"/>
              </a:buClr>
              <a:buSzPct val="100000"/>
              <a:buChar char="•"/>
            </a:pPr>
            <a:r>
              <a:rPr lang="en-US" sz="2800"/>
              <a:t>אתם צריכים לתת שם לטבלה שלכם (יותר מדוייק לinternal state store שמגבה את הטבלה).</a:t>
            </a:r>
            <a:endParaRPr/>
          </a:p>
          <a:p>
            <a:pPr indent="-228600" lvl="0" marL="228600" rtl="1" algn="r">
              <a:lnSpc>
                <a:spcPct val="90000"/>
              </a:lnSpc>
              <a:spcBef>
                <a:spcPts val="1000"/>
              </a:spcBef>
              <a:spcAft>
                <a:spcPts val="0"/>
              </a:spcAft>
              <a:buClr>
                <a:schemeClr val="dk1"/>
              </a:buClr>
              <a:buSzPct val="100000"/>
              <a:buChar char="•"/>
            </a:pPr>
            <a:r>
              <a:rPr lang="en-US" sz="2800"/>
              <a:t>זאת בשביל שתוכלו מאוחר להשתמש בinteractive queries על הטבלה שלכם.</a:t>
            </a:r>
            <a:endParaRPr/>
          </a:p>
          <a:p>
            <a:pPr indent="-228600" lvl="0" marL="228600" rtl="1" algn="r">
              <a:lnSpc>
                <a:spcPct val="90000"/>
              </a:lnSpc>
              <a:spcBef>
                <a:spcPts val="1000"/>
              </a:spcBef>
              <a:spcAft>
                <a:spcPts val="0"/>
              </a:spcAft>
              <a:buClr>
                <a:schemeClr val="dk1"/>
              </a:buClr>
              <a:buSzPct val="100000"/>
              <a:buChar char="•"/>
            </a:pPr>
            <a:r>
              <a:rPr lang="en-US" sz="2800"/>
              <a:t>אם לא תתנו שם, לא תוכלו לתשאל את הטבלה מאוחר יותר והשם של הstate store יג'ונרט לבד.</a:t>
            </a:r>
            <a:endParaRPr sz="2800"/>
          </a:p>
          <a:p>
            <a:pPr indent="-64135" lvl="0" marL="228600" rtl="1" algn="r">
              <a:lnSpc>
                <a:spcPct val="90000"/>
              </a:lnSpc>
              <a:spcBef>
                <a:spcPts val="1000"/>
              </a:spcBef>
              <a:spcAft>
                <a:spcPts val="0"/>
              </a:spcAft>
              <a:buClr>
                <a:schemeClr val="dk1"/>
              </a:buClr>
              <a:buSzPct val="100000"/>
              <a:buNone/>
            </a:pPr>
            <a:r>
              <a:t/>
            </a:r>
            <a:endParaRPr sz="2800"/>
          </a:p>
          <a:p>
            <a:pPr indent="-64135" lvl="0" marL="228600" rtl="1" algn="r">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124" name="Shape 2124"/>
        <p:cNvGrpSpPr/>
        <p:nvPr/>
      </p:nvGrpSpPr>
      <p:grpSpPr>
        <a:xfrm>
          <a:off x="0" y="0"/>
          <a:ext cx="0" cy="0"/>
          <a:chOff x="0" y="0"/>
          <a:chExt cx="0" cy="0"/>
        </a:xfrm>
      </p:grpSpPr>
      <p:sp>
        <p:nvSpPr>
          <p:cNvPr id="2125" name="Google Shape;2125;p153"/>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26" name="Google Shape;2126;p15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27" name="Google Shape;2127;p153"/>
          <p:cNvSpPr txBox="1"/>
          <p:nvPr>
            <p:ph type="title"/>
          </p:nvPr>
        </p:nvSpPr>
        <p:spPr>
          <a:xfrm>
            <a:off x="3045368" y="2043663"/>
            <a:ext cx="6105194" cy="203105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000"/>
              <a:buFont typeface="Calibri"/>
              <a:buNone/>
            </a:pPr>
            <a:r>
              <a:rPr lang="en-US" sz="6000">
                <a:solidFill>
                  <a:srgbClr val="FFFFFF"/>
                </a:solidFill>
                <a:latin typeface="Calibri"/>
                <a:ea typeface="Calibri"/>
                <a:cs typeface="Calibri"/>
                <a:sym typeface="Calibri"/>
              </a:rPr>
              <a:t>Lets code</a:t>
            </a:r>
            <a:br>
              <a:rPr lang="en-US" sz="6000">
                <a:solidFill>
                  <a:srgbClr val="FFFFFF"/>
                </a:solidFill>
              </a:rPr>
            </a:br>
            <a:r>
              <a:rPr lang="en-US" sz="2800">
                <a:solidFill>
                  <a:srgbClr val="FFFFFF"/>
                </a:solidFill>
              </a:rPr>
              <a:t>The examples are from kafka streams git hub repo</a:t>
            </a:r>
            <a:endParaRPr sz="2800">
              <a:solidFill>
                <a:srgbClr val="FFFFFF"/>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1" name="Shape 2131"/>
        <p:cNvGrpSpPr/>
        <p:nvPr/>
      </p:nvGrpSpPr>
      <p:grpSpPr>
        <a:xfrm>
          <a:off x="0" y="0"/>
          <a:ext cx="0" cy="0"/>
          <a:chOff x="0" y="0"/>
          <a:chExt cx="0" cy="0"/>
        </a:xfrm>
      </p:grpSpPr>
      <p:pic>
        <p:nvPicPr>
          <p:cNvPr descr="Text&#10;&#10;Description automatically generated" id="2132" name="Google Shape;2132;p154"/>
          <p:cNvPicPr preferRelativeResize="0"/>
          <p:nvPr/>
        </p:nvPicPr>
        <p:blipFill rotWithShape="1">
          <a:blip r:embed="rId3">
            <a:alphaModFix/>
          </a:blip>
          <a:srcRect b="0" l="0" r="0" t="0"/>
          <a:stretch/>
        </p:blipFill>
        <p:spPr>
          <a:xfrm>
            <a:off x="0" y="-68"/>
            <a:ext cx="5882908" cy="4617090"/>
          </a:xfrm>
          <a:prstGeom prst="rect">
            <a:avLst/>
          </a:prstGeom>
          <a:noFill/>
          <a:ln>
            <a:noFill/>
          </a:ln>
        </p:spPr>
      </p:pic>
      <p:pic>
        <p:nvPicPr>
          <p:cNvPr descr="Text&#10;&#10;Description automatically generated" id="2133" name="Google Shape;2133;p154"/>
          <p:cNvPicPr preferRelativeResize="0"/>
          <p:nvPr/>
        </p:nvPicPr>
        <p:blipFill rotWithShape="1">
          <a:blip r:embed="rId4">
            <a:alphaModFix/>
          </a:blip>
          <a:srcRect b="0" l="0" r="0" t="0"/>
          <a:stretch/>
        </p:blipFill>
        <p:spPr>
          <a:xfrm>
            <a:off x="-14837" y="4617022"/>
            <a:ext cx="5882908" cy="2240610"/>
          </a:xfrm>
          <a:prstGeom prst="rect">
            <a:avLst/>
          </a:prstGeom>
          <a:noFill/>
          <a:ln>
            <a:noFill/>
          </a:ln>
        </p:spPr>
      </p:pic>
      <p:pic>
        <p:nvPicPr>
          <p:cNvPr descr="Text&#10;&#10;Description automatically generated" id="2134" name="Google Shape;2134;p154"/>
          <p:cNvPicPr preferRelativeResize="0"/>
          <p:nvPr/>
        </p:nvPicPr>
        <p:blipFill rotWithShape="1">
          <a:blip r:embed="rId5">
            <a:alphaModFix/>
          </a:blip>
          <a:srcRect b="0" l="0" r="0" t="0"/>
          <a:stretch/>
        </p:blipFill>
        <p:spPr>
          <a:xfrm>
            <a:off x="5897745" y="690"/>
            <a:ext cx="6303695" cy="4152531"/>
          </a:xfrm>
          <a:prstGeom prst="rect">
            <a:avLst/>
          </a:prstGeom>
          <a:noFill/>
          <a:ln>
            <a:noFill/>
          </a:ln>
        </p:spPr>
      </p:pic>
      <p:sp>
        <p:nvSpPr>
          <p:cNvPr id="2135" name="Google Shape;2135;p154"/>
          <p:cNvSpPr/>
          <p:nvPr/>
        </p:nvSpPr>
        <p:spPr>
          <a:xfrm>
            <a:off x="6574665" y="1674254"/>
            <a:ext cx="5119352" cy="1964028"/>
          </a:xfrm>
          <a:prstGeom prst="rect">
            <a:avLst/>
          </a:prstGeom>
          <a:solidFill>
            <a:srgbClr val="33333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9" name="Shape 2139"/>
        <p:cNvGrpSpPr/>
        <p:nvPr/>
      </p:nvGrpSpPr>
      <p:grpSpPr>
        <a:xfrm>
          <a:off x="0" y="0"/>
          <a:ext cx="0" cy="0"/>
          <a:chOff x="0" y="0"/>
          <a:chExt cx="0" cy="0"/>
        </a:xfrm>
      </p:grpSpPr>
      <p:sp>
        <p:nvSpPr>
          <p:cNvPr id="2140" name="Google Shape;2140;p155"/>
          <p:cNvSpPr txBox="1"/>
          <p:nvPr>
            <p:ph type="title"/>
          </p:nvPr>
        </p:nvSpPr>
        <p:spPr>
          <a:xfrm>
            <a:off x="838200" y="12910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Libraries and Maven artifacts</a:t>
            </a:r>
            <a:endParaRPr/>
          </a:p>
        </p:txBody>
      </p:sp>
      <p:pic>
        <p:nvPicPr>
          <p:cNvPr descr="Graphical user interface, text, application&#10;&#10;Description automatically generated" id="2141" name="Google Shape;2141;p155"/>
          <p:cNvPicPr preferRelativeResize="0"/>
          <p:nvPr>
            <p:ph idx="1" type="body"/>
          </p:nvPr>
        </p:nvPicPr>
        <p:blipFill rotWithShape="1">
          <a:blip r:embed="rId3">
            <a:alphaModFix/>
          </a:blip>
          <a:srcRect b="0" l="0" r="0" t="0"/>
          <a:stretch/>
        </p:blipFill>
        <p:spPr>
          <a:xfrm>
            <a:off x="3944109" y="1279757"/>
            <a:ext cx="8005889" cy="1329623"/>
          </a:xfrm>
          <a:prstGeom prst="rect">
            <a:avLst/>
          </a:prstGeom>
          <a:noFill/>
          <a:ln>
            <a:noFill/>
          </a:ln>
        </p:spPr>
      </p:pic>
      <p:graphicFrame>
        <p:nvGraphicFramePr>
          <p:cNvPr id="2142" name="Google Shape;2142;p155"/>
          <p:cNvGraphicFramePr/>
          <p:nvPr/>
        </p:nvGraphicFramePr>
        <p:xfrm>
          <a:off x="600159" y="2663629"/>
          <a:ext cx="3000000" cy="3000000"/>
        </p:xfrm>
        <a:graphic>
          <a:graphicData uri="http://schemas.openxmlformats.org/drawingml/2006/table">
            <a:tbl>
              <a:tblPr bandRow="1" firstRow="1">
                <a:noFill/>
                <a:tableStyleId>{CAB3D0ED-186C-4047-912E-D4EEF5F33A33}</a:tableStyleId>
              </a:tblPr>
              <a:tblGrid>
                <a:gridCol w="1559400"/>
                <a:gridCol w="1744850"/>
                <a:gridCol w="1019925"/>
                <a:gridCol w="2982725"/>
              </a:tblGrid>
              <a:tr h="288200">
                <a:tc>
                  <a:txBody>
                    <a:bodyPr/>
                    <a:lstStyle/>
                    <a:p>
                      <a:pPr indent="0" lvl="0" marL="0" marR="0" rtl="0" algn="l">
                        <a:spcBef>
                          <a:spcPts val="0"/>
                        </a:spcBef>
                        <a:spcAft>
                          <a:spcPts val="0"/>
                        </a:spcAft>
                        <a:buNone/>
                      </a:pPr>
                      <a:r>
                        <a:rPr lang="en-US" sz="1400" u="none" cap="none" strike="noStrike"/>
                        <a:t>Group ID</a:t>
                      </a:r>
                      <a:endParaRPr/>
                    </a:p>
                  </a:txBody>
                  <a:tcPr marT="76200" marB="76200" marR="152400" marL="152400" anchor="ctr"/>
                </a:tc>
                <a:tc>
                  <a:txBody>
                    <a:bodyPr/>
                    <a:lstStyle/>
                    <a:p>
                      <a:pPr indent="0" lvl="0" marL="0" marR="0" rtl="0" algn="l">
                        <a:spcBef>
                          <a:spcPts val="0"/>
                        </a:spcBef>
                        <a:spcAft>
                          <a:spcPts val="0"/>
                        </a:spcAft>
                        <a:buNone/>
                      </a:pPr>
                      <a:r>
                        <a:rPr lang="en-US" sz="1400" u="none" cap="none" strike="noStrike"/>
                        <a:t>Artifact ID</a:t>
                      </a:r>
                      <a:endParaRPr/>
                    </a:p>
                  </a:txBody>
                  <a:tcPr marT="76200" marB="76200" marR="152400" marL="152400" anchor="ctr"/>
                </a:tc>
                <a:tc>
                  <a:txBody>
                    <a:bodyPr/>
                    <a:lstStyle/>
                    <a:p>
                      <a:pPr indent="0" lvl="0" marL="0" marR="0" rtl="0" algn="l">
                        <a:spcBef>
                          <a:spcPts val="0"/>
                        </a:spcBef>
                        <a:spcAft>
                          <a:spcPts val="0"/>
                        </a:spcAft>
                        <a:buNone/>
                      </a:pPr>
                      <a:r>
                        <a:rPr lang="en-US" sz="1400" u="none" cap="none" strike="noStrike"/>
                        <a:t>Version</a:t>
                      </a:r>
                      <a:endParaRPr/>
                    </a:p>
                  </a:txBody>
                  <a:tcPr marT="76200" marB="76200" marR="152400" marL="152400" anchor="ctr"/>
                </a:tc>
                <a:tc>
                  <a:txBody>
                    <a:bodyPr/>
                    <a:lstStyle/>
                    <a:p>
                      <a:pPr indent="0" lvl="0" marL="0" marR="0" rtl="0" algn="l">
                        <a:spcBef>
                          <a:spcPts val="0"/>
                        </a:spcBef>
                        <a:spcAft>
                          <a:spcPts val="0"/>
                        </a:spcAft>
                        <a:buNone/>
                      </a:pPr>
                      <a:r>
                        <a:rPr lang="en-US" sz="1400" u="none" cap="none" strike="noStrike"/>
                        <a:t>Description</a:t>
                      </a:r>
                      <a:endParaRPr/>
                    </a:p>
                  </a:txBody>
                  <a:tcPr marT="76200" marB="76200" marR="152400" marL="152400" anchor="ctr"/>
                </a:tc>
              </a:tr>
              <a:tr h="455750">
                <a:tc>
                  <a:txBody>
                    <a:bodyPr/>
                    <a:lstStyle/>
                    <a:p>
                      <a:pPr indent="0" lvl="0" marL="0" marR="0" rtl="0" algn="l">
                        <a:spcBef>
                          <a:spcPts val="0"/>
                        </a:spcBef>
                        <a:spcAft>
                          <a:spcPts val="0"/>
                        </a:spcAft>
                        <a:buNone/>
                      </a:pPr>
                      <a:r>
                        <a:rPr lang="en-US" sz="1400" u="none" cap="none" strike="noStrike"/>
                        <a:t>org.apache.kafka</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kafka-streams</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6.0.1-ccs</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(Required) Base library for Kafka Streams.</a:t>
                      </a:r>
                      <a:endParaRPr/>
                    </a:p>
                  </a:txBody>
                  <a:tcPr marT="76200" marB="76200" marR="152400" marL="152400"/>
                </a:tc>
              </a:tr>
              <a:tr h="623300">
                <a:tc>
                  <a:txBody>
                    <a:bodyPr/>
                    <a:lstStyle/>
                    <a:p>
                      <a:pPr indent="0" lvl="0" marL="0" marR="0" rtl="0" algn="l">
                        <a:spcBef>
                          <a:spcPts val="0"/>
                        </a:spcBef>
                        <a:spcAft>
                          <a:spcPts val="0"/>
                        </a:spcAft>
                        <a:buNone/>
                      </a:pPr>
                      <a:r>
                        <a:rPr lang="en-US" sz="1400" u="none" cap="none" strike="noStrike"/>
                        <a:t>org.apache.kafka</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kafka-streams-scala_2.11 or kafka-streams-scala_2.12</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6.0.1-ccs</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Scala API for Kafka Streams. Optional.</a:t>
                      </a:r>
                      <a:endParaRPr/>
                    </a:p>
                  </a:txBody>
                  <a:tcPr marT="76200" marB="76200" marR="152400" marL="152400"/>
                </a:tc>
              </a:tr>
              <a:tr h="951700">
                <a:tc>
                  <a:txBody>
                    <a:bodyPr/>
                    <a:lstStyle/>
                    <a:p>
                      <a:pPr indent="0" lvl="0" marL="0" marR="0" rtl="0" algn="l">
                        <a:spcBef>
                          <a:spcPts val="0"/>
                        </a:spcBef>
                        <a:spcAft>
                          <a:spcPts val="0"/>
                        </a:spcAft>
                        <a:buNone/>
                      </a:pPr>
                      <a:r>
                        <a:rPr lang="en-US" sz="1400" u="none" cap="none" strike="noStrike"/>
                        <a:t>org.apache.kafka</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kafka-clients</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6.0.1-ccs</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(Required) Apache Kafka® client library. Contains built-in serializers/deserializers.</a:t>
                      </a:r>
                      <a:endParaRPr/>
                    </a:p>
                  </a:txBody>
                  <a:tcPr marT="76200" marB="76200" marR="152400" marL="152400"/>
                </a:tc>
              </a:tr>
              <a:tr h="623300">
                <a:tc>
                  <a:txBody>
                    <a:bodyPr/>
                    <a:lstStyle/>
                    <a:p>
                      <a:pPr indent="0" lvl="0" marL="0" marR="0" rtl="0" algn="l">
                        <a:spcBef>
                          <a:spcPts val="0"/>
                        </a:spcBef>
                        <a:spcAft>
                          <a:spcPts val="0"/>
                        </a:spcAft>
                        <a:buNone/>
                      </a:pPr>
                      <a:r>
                        <a:rPr lang="en-US" sz="1400" u="none" cap="none" strike="noStrike"/>
                        <a:t>org.apache.avro</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avro</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1.8.2</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Apache Avro library. Optional (only needed when using Avro).</a:t>
                      </a:r>
                      <a:endParaRPr/>
                    </a:p>
                  </a:txBody>
                  <a:tcPr marT="76200" marB="76200" marR="152400" marL="152400"/>
                </a:tc>
              </a:tr>
              <a:tr h="790850">
                <a:tc>
                  <a:txBody>
                    <a:bodyPr/>
                    <a:lstStyle/>
                    <a:p>
                      <a:pPr indent="0" lvl="0" marL="0" marR="0" rtl="0" algn="l">
                        <a:spcBef>
                          <a:spcPts val="0"/>
                        </a:spcBef>
                        <a:spcAft>
                          <a:spcPts val="0"/>
                        </a:spcAft>
                        <a:buNone/>
                      </a:pPr>
                      <a:r>
                        <a:rPr lang="en-US" sz="1400" u="none" cap="none" strike="noStrike"/>
                        <a:t>io.confluent</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kafka-streams-avro-serde</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6.0.1</a:t>
                      </a:r>
                      <a:endParaRPr/>
                    </a:p>
                  </a:txBody>
                  <a:tcPr marT="76200" marB="76200" marR="152400" marL="152400"/>
                </a:tc>
                <a:tc>
                  <a:txBody>
                    <a:bodyPr/>
                    <a:lstStyle/>
                    <a:p>
                      <a:pPr indent="0" lvl="0" marL="0" marR="0" rtl="0" algn="l">
                        <a:spcBef>
                          <a:spcPts val="0"/>
                        </a:spcBef>
                        <a:spcAft>
                          <a:spcPts val="0"/>
                        </a:spcAft>
                        <a:buNone/>
                      </a:pPr>
                      <a:r>
                        <a:rPr lang="en-US" sz="1400" u="none" cap="none" strike="noStrike"/>
                        <a:t>Confluent’s Avro Serializer/Deserializer. Optional (only needed when using Avro).</a:t>
                      </a:r>
                      <a:endParaRPr/>
                    </a:p>
                  </a:txBody>
                  <a:tcPr marT="76200" marB="76200" marR="152400" marL="152400"/>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146" name="Shape 2146"/>
        <p:cNvGrpSpPr/>
        <p:nvPr/>
      </p:nvGrpSpPr>
      <p:grpSpPr>
        <a:xfrm>
          <a:off x="0" y="0"/>
          <a:ext cx="0" cy="0"/>
          <a:chOff x="0" y="0"/>
          <a:chExt cx="0" cy="0"/>
        </a:xfrm>
      </p:grpSpPr>
      <p:sp>
        <p:nvSpPr>
          <p:cNvPr id="2147" name="Google Shape;2147;p156"/>
          <p:cNvSpPr/>
          <p:nvPr/>
        </p:nvSpPr>
        <p:spPr>
          <a:xfrm>
            <a:off x="462059" y="450222"/>
            <a:ext cx="3902420" cy="4235636"/>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48" name="Google Shape;2148;p156"/>
          <p:cNvSpPr txBox="1"/>
          <p:nvPr>
            <p:ph type="title"/>
          </p:nvPr>
        </p:nvSpPr>
        <p:spPr>
          <a:xfrm>
            <a:off x="734664" y="930530"/>
            <a:ext cx="3361677" cy="327501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5000"/>
              <a:buFont typeface="Calibri"/>
              <a:buNone/>
            </a:pPr>
            <a:r>
              <a:rPr lang="en-US" sz="5000">
                <a:solidFill>
                  <a:srgbClr val="FFFFFF"/>
                </a:solidFill>
              </a:rPr>
              <a:t>Libraries and Maven artifacts</a:t>
            </a:r>
            <a:endParaRPr/>
          </a:p>
        </p:txBody>
      </p:sp>
      <p:sp>
        <p:nvSpPr>
          <p:cNvPr id="2149" name="Google Shape;2149;p156"/>
          <p:cNvSpPr/>
          <p:nvPr/>
        </p:nvSpPr>
        <p:spPr>
          <a:xfrm>
            <a:off x="462058" y="4843002"/>
            <a:ext cx="2391411" cy="1564776"/>
          </a:xfrm>
          <a:prstGeom prst="rect">
            <a:avLst/>
          </a:prstGeom>
          <a:solidFill>
            <a:schemeClr val="accent5">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50" name="Google Shape;2150;p156"/>
          <p:cNvSpPr/>
          <p:nvPr/>
        </p:nvSpPr>
        <p:spPr>
          <a:xfrm>
            <a:off x="3013417" y="4843002"/>
            <a:ext cx="1351062" cy="1568472"/>
          </a:xfrm>
          <a:prstGeom prst="rect">
            <a:avLst/>
          </a:prstGeom>
          <a:solidFill>
            <a:srgbClr val="786B5C"/>
          </a:solidFill>
          <a:ln cap="flat" cmpd="sng" w="25400">
            <a:solidFill>
              <a:srgbClr val="786B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B1B1B"/>
              </a:solidFill>
              <a:latin typeface="Calibri"/>
              <a:ea typeface="Calibri"/>
              <a:cs typeface="Calibri"/>
              <a:sym typeface="Calibri"/>
            </a:endParaRPr>
          </a:p>
        </p:txBody>
      </p:sp>
      <p:pic>
        <p:nvPicPr>
          <p:cNvPr descr="Text&#10;&#10;Description automatically generated" id="2151" name="Google Shape;2151;p156"/>
          <p:cNvPicPr preferRelativeResize="0"/>
          <p:nvPr>
            <p:ph idx="1" type="body"/>
          </p:nvPr>
        </p:nvPicPr>
        <p:blipFill rotWithShape="1">
          <a:blip r:embed="rId3">
            <a:alphaModFix/>
          </a:blip>
          <a:srcRect b="-681" l="-467" r="-373" t="-4306"/>
          <a:stretch/>
        </p:blipFill>
        <p:spPr>
          <a:xfrm>
            <a:off x="4449967" y="140026"/>
            <a:ext cx="7264650" cy="639129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155" name="Shape 2155"/>
        <p:cNvGrpSpPr/>
        <p:nvPr/>
      </p:nvGrpSpPr>
      <p:grpSpPr>
        <a:xfrm>
          <a:off x="0" y="0"/>
          <a:ext cx="0" cy="0"/>
          <a:chOff x="0" y="0"/>
          <a:chExt cx="0" cy="0"/>
        </a:xfrm>
      </p:grpSpPr>
      <p:sp>
        <p:nvSpPr>
          <p:cNvPr id="2156" name="Google Shape;2156;p1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7" name="Google Shape;2157;p157"/>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58" name="Google Shape;2158;p157"/>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Configuring a Streams App</a:t>
            </a:r>
            <a:endParaRPr sz="3200"/>
          </a:p>
        </p:txBody>
      </p:sp>
      <p:sp>
        <p:nvSpPr>
          <p:cNvPr id="2159" name="Google Shape;2159;p15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60" name="Google Shape;2160;p15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61" name="Google Shape;2161;p157"/>
          <p:cNvSpPr txBox="1"/>
          <p:nvPr>
            <p:ph idx="1" type="body"/>
          </p:nvPr>
        </p:nvSpPr>
        <p:spPr>
          <a:xfrm>
            <a:off x="5054457" y="586822"/>
            <a:ext cx="6697201" cy="1935884"/>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Apache Kafka® and Kafka Streams configuration options must be configured before using Streams.</a:t>
            </a:r>
            <a:endParaRPr sz="2400"/>
          </a:p>
          <a:p>
            <a:pPr indent="-228600" lvl="0" marL="228600" rtl="0" algn="l">
              <a:lnSpc>
                <a:spcPct val="90000"/>
              </a:lnSpc>
              <a:spcBef>
                <a:spcPts val="1000"/>
              </a:spcBef>
              <a:spcAft>
                <a:spcPts val="0"/>
              </a:spcAft>
              <a:buClr>
                <a:schemeClr val="dk1"/>
              </a:buClr>
              <a:buSzPts val="2400"/>
              <a:buChar char="•"/>
            </a:pPr>
            <a:r>
              <a:rPr lang="en-US" sz="2400"/>
              <a:t>You can configure Kafka Streams by specifying parameters in a </a:t>
            </a:r>
            <a:r>
              <a:rPr lang="en-US" sz="2400">
                <a:latin typeface="Consolas"/>
                <a:ea typeface="Consolas"/>
                <a:cs typeface="Consolas"/>
                <a:sym typeface="Consolas"/>
              </a:rPr>
              <a:t>java.util.Properties</a:t>
            </a:r>
            <a:r>
              <a:rPr lang="en-US" sz="2400"/>
              <a:t> instance.</a:t>
            </a:r>
            <a:endParaRPr sz="2400"/>
          </a:p>
          <a:p>
            <a:pPr indent="-114300" lvl="0" marL="228600" rtl="0" algn="l">
              <a:lnSpc>
                <a:spcPct val="90000"/>
              </a:lnSpc>
              <a:spcBef>
                <a:spcPts val="1000"/>
              </a:spcBef>
              <a:spcAft>
                <a:spcPts val="0"/>
              </a:spcAft>
              <a:buClr>
                <a:schemeClr val="dk1"/>
              </a:buClr>
              <a:buSzPts val="1800"/>
              <a:buNone/>
            </a:pPr>
            <a:r>
              <a:t/>
            </a:r>
            <a:endParaRPr sz="1800"/>
          </a:p>
        </p:txBody>
      </p:sp>
      <p:pic>
        <p:nvPicPr>
          <p:cNvPr descr="Text&#10;&#10;Description automatically generated" id="2162" name="Google Shape;2162;p157"/>
          <p:cNvPicPr preferRelativeResize="0"/>
          <p:nvPr/>
        </p:nvPicPr>
        <p:blipFill rotWithShape="1">
          <a:blip r:embed="rId3">
            <a:alphaModFix/>
          </a:blip>
          <a:srcRect b="0" l="0" r="0" t="0"/>
          <a:stretch/>
        </p:blipFill>
        <p:spPr>
          <a:xfrm>
            <a:off x="557784" y="2982692"/>
            <a:ext cx="11164824" cy="298659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6" name="Shape 2166"/>
        <p:cNvGrpSpPr/>
        <p:nvPr/>
      </p:nvGrpSpPr>
      <p:grpSpPr>
        <a:xfrm>
          <a:off x="0" y="0"/>
          <a:ext cx="0" cy="0"/>
          <a:chOff x="0" y="0"/>
          <a:chExt cx="0" cy="0"/>
        </a:xfrm>
      </p:grpSpPr>
      <p:sp>
        <p:nvSpPr>
          <p:cNvPr id="2167" name="Google Shape;2167;p1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Configuring a Streaming App</a:t>
            </a:r>
            <a:endParaRPr/>
          </a:p>
        </p:txBody>
      </p:sp>
      <p:sp>
        <p:nvSpPr>
          <p:cNvPr id="2168" name="Google Shape;2168;p1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All the config option could be found on:</a:t>
            </a:r>
            <a:br>
              <a:rPr lang="en-US"/>
            </a:br>
            <a:r>
              <a:rPr lang="en-US" u="sng">
                <a:solidFill>
                  <a:schemeClr val="hlink"/>
                </a:solidFill>
                <a:hlinkClick r:id="rId3"/>
              </a:rPr>
              <a:t>https://docs.confluent.io/platform/current/streams/developer-guide/config-streams.html</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172" name="Shape 2172"/>
        <p:cNvGrpSpPr/>
        <p:nvPr/>
      </p:nvGrpSpPr>
      <p:grpSpPr>
        <a:xfrm>
          <a:off x="0" y="0"/>
          <a:ext cx="0" cy="0"/>
          <a:chOff x="0" y="0"/>
          <a:chExt cx="0" cy="0"/>
        </a:xfrm>
      </p:grpSpPr>
      <p:sp>
        <p:nvSpPr>
          <p:cNvPr id="2173" name="Google Shape;2173;p159"/>
          <p:cNvSpPr/>
          <p:nvPr/>
        </p:nvSpPr>
        <p:spPr>
          <a:xfrm>
            <a:off x="327546" y="321732"/>
            <a:ext cx="7058307" cy="1964266"/>
          </a:xfrm>
          <a:prstGeom prst="rect">
            <a:avLst/>
          </a:prstGeom>
          <a:solidFill>
            <a:srgbClr val="5F3E34">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74" name="Google Shape;2174;p159"/>
          <p:cNvSpPr txBox="1"/>
          <p:nvPr>
            <p:ph type="title"/>
          </p:nvPr>
        </p:nvSpPr>
        <p:spPr>
          <a:xfrm>
            <a:off x="524256" y="491260"/>
            <a:ext cx="6594189" cy="16252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Kafka Streams in your app code</a:t>
            </a:r>
            <a:endParaRPr>
              <a:solidFill>
                <a:srgbClr val="FFFFFF"/>
              </a:solidFill>
            </a:endParaRPr>
          </a:p>
        </p:txBody>
      </p:sp>
      <p:pic>
        <p:nvPicPr>
          <p:cNvPr descr="Text&#10;&#10;Description automatically generated" id="2175" name="Google Shape;2175;p159"/>
          <p:cNvPicPr preferRelativeResize="0"/>
          <p:nvPr/>
        </p:nvPicPr>
        <p:blipFill rotWithShape="1">
          <a:blip r:embed="rId3">
            <a:alphaModFix/>
          </a:blip>
          <a:srcRect b="-2" l="0" r="98" t="0"/>
          <a:stretch/>
        </p:blipFill>
        <p:spPr>
          <a:xfrm>
            <a:off x="327547" y="2454903"/>
            <a:ext cx="7058306" cy="4080254"/>
          </a:xfrm>
          <a:prstGeom prst="rect">
            <a:avLst/>
          </a:prstGeom>
          <a:noFill/>
          <a:ln>
            <a:noFill/>
          </a:ln>
        </p:spPr>
      </p:pic>
      <p:sp>
        <p:nvSpPr>
          <p:cNvPr id="2176" name="Google Shape;2176;p159"/>
          <p:cNvSpPr/>
          <p:nvPr/>
        </p:nvSpPr>
        <p:spPr>
          <a:xfrm>
            <a:off x="7556975" y="321732"/>
            <a:ext cx="431329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77" name="Google Shape;2177;p159"/>
          <p:cNvSpPr txBox="1"/>
          <p:nvPr>
            <p:ph idx="1" type="body"/>
          </p:nvPr>
        </p:nvSpPr>
        <p:spPr>
          <a:xfrm>
            <a:off x="7557284" y="324310"/>
            <a:ext cx="4308119" cy="620777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rgbClr val="FFFFFF"/>
              </a:buClr>
              <a:buSzPts val="1800"/>
              <a:buChar char="•"/>
            </a:pPr>
            <a:r>
              <a:rPr lang="en-US" sz="1800">
                <a:solidFill>
                  <a:srgbClr val="FFFFFF"/>
                </a:solidFill>
              </a:rPr>
              <a:t>אתם יכולים לקרוא לkafka streams מכל מקום בקוד שלכם אבל בדרך כלל זה קורה בmain.</a:t>
            </a:r>
            <a:endParaRPr sz="1800">
              <a:solidFill>
                <a:srgbClr val="FFFFFF"/>
              </a:solidFill>
            </a:endParaRPr>
          </a:p>
          <a:p>
            <a:pPr indent="-114300" lvl="0" marL="228600" rtl="1" algn="r">
              <a:lnSpc>
                <a:spcPct val="90000"/>
              </a:lnSpc>
              <a:spcBef>
                <a:spcPts val="1000"/>
              </a:spcBef>
              <a:spcAft>
                <a:spcPts val="0"/>
              </a:spcAft>
              <a:buClr>
                <a:schemeClr val="dk1"/>
              </a:buClr>
              <a:buSzPts val="1800"/>
              <a:buNone/>
            </a:pPr>
            <a:r>
              <a:t/>
            </a:r>
            <a:endParaRPr sz="1800">
              <a:solidFill>
                <a:srgbClr val="FFFFFF"/>
              </a:solidFill>
            </a:endParaRPr>
          </a:p>
          <a:p>
            <a:pPr indent="-228600" lvl="0" marL="228600" rtl="1" algn="r">
              <a:lnSpc>
                <a:spcPct val="90000"/>
              </a:lnSpc>
              <a:spcBef>
                <a:spcPts val="1000"/>
              </a:spcBef>
              <a:spcAft>
                <a:spcPts val="0"/>
              </a:spcAft>
              <a:buClr>
                <a:srgbClr val="FFFFFF"/>
              </a:buClr>
              <a:buSzPts val="1800"/>
              <a:buChar char="•"/>
            </a:pPr>
            <a:r>
              <a:rPr lang="en-US" sz="1800">
                <a:solidFill>
                  <a:srgbClr val="FFFFFF"/>
                </a:solidFill>
              </a:rPr>
              <a:t>דבר ראשון שצריך זה ליצור אובייקט של KafkaStreams.</a:t>
            </a:r>
            <a:endParaRPr/>
          </a:p>
          <a:p>
            <a:pPr indent="0" lvl="0" marL="0" rtl="1" algn="r">
              <a:lnSpc>
                <a:spcPct val="90000"/>
              </a:lnSpc>
              <a:spcBef>
                <a:spcPts val="1000"/>
              </a:spcBef>
              <a:spcAft>
                <a:spcPts val="0"/>
              </a:spcAft>
              <a:buClr>
                <a:schemeClr val="dk1"/>
              </a:buClr>
              <a:buSzPts val="1800"/>
              <a:buNone/>
            </a:pPr>
            <a:r>
              <a:t/>
            </a:r>
            <a:endParaRPr sz="1800">
              <a:solidFill>
                <a:srgbClr val="FFFFFF"/>
              </a:solidFill>
            </a:endParaRPr>
          </a:p>
        </p:txBody>
      </p:sp>
      <p:sp>
        <p:nvSpPr>
          <p:cNvPr id="2178" name="Google Shape;2178;p159"/>
          <p:cNvSpPr/>
          <p:nvPr/>
        </p:nvSpPr>
        <p:spPr>
          <a:xfrm>
            <a:off x="809368" y="6246340"/>
            <a:ext cx="4244546" cy="21624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182" name="Shape 2182"/>
        <p:cNvGrpSpPr/>
        <p:nvPr/>
      </p:nvGrpSpPr>
      <p:grpSpPr>
        <a:xfrm>
          <a:off x="0" y="0"/>
          <a:ext cx="0" cy="0"/>
          <a:chOff x="0" y="0"/>
          <a:chExt cx="0" cy="0"/>
        </a:xfrm>
      </p:grpSpPr>
      <p:sp>
        <p:nvSpPr>
          <p:cNvPr id="2183" name="Google Shape;2183;p1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4" name="Google Shape;2184;p160"/>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5" name="Google Shape;2185;p160"/>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6" name="Google Shape;2186;p160"/>
          <p:cNvSpPr txBox="1"/>
          <p:nvPr>
            <p:ph type="title"/>
          </p:nvPr>
        </p:nvSpPr>
        <p:spPr>
          <a:xfrm>
            <a:off x="1289305" y="583542"/>
            <a:ext cx="9471956" cy="11371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Kafka Streams in your app code</a:t>
            </a:r>
            <a:endParaRPr sz="5400"/>
          </a:p>
        </p:txBody>
      </p:sp>
      <p:pic>
        <p:nvPicPr>
          <p:cNvPr descr="Graphical user interface, application&#10;&#10;Description automatically generated" id="2187" name="Google Shape;2187;p160"/>
          <p:cNvPicPr preferRelativeResize="0"/>
          <p:nvPr/>
        </p:nvPicPr>
        <p:blipFill rotWithShape="1">
          <a:blip r:embed="rId3">
            <a:alphaModFix/>
          </a:blip>
          <a:srcRect b="0" l="0" r="0" t="0"/>
          <a:stretch/>
        </p:blipFill>
        <p:spPr>
          <a:xfrm>
            <a:off x="1289305" y="4714108"/>
            <a:ext cx="7745969" cy="1202570"/>
          </a:xfrm>
          <a:prstGeom prst="rect">
            <a:avLst/>
          </a:prstGeom>
          <a:noFill/>
          <a:ln>
            <a:noFill/>
          </a:ln>
        </p:spPr>
      </p:pic>
      <p:sp>
        <p:nvSpPr>
          <p:cNvPr id="2188" name="Google Shape;2188;p160"/>
          <p:cNvSpPr txBox="1"/>
          <p:nvPr>
            <p:ph idx="1" type="body"/>
          </p:nvPr>
        </p:nvSpPr>
        <p:spPr>
          <a:xfrm>
            <a:off x="1289304" y="2630395"/>
            <a:ext cx="7745969" cy="1408222"/>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בשביל באמת להתחיל את הstreaming צריך לקרוא לstart.</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55" name="Shape 255"/>
        <p:cNvGrpSpPr/>
        <p:nvPr/>
      </p:nvGrpSpPr>
      <p:grpSpPr>
        <a:xfrm>
          <a:off x="0" y="0"/>
          <a:ext cx="0" cy="0"/>
          <a:chOff x="0" y="0"/>
          <a:chExt cx="0" cy="0"/>
        </a:xfrm>
      </p:grpSpPr>
      <p:sp>
        <p:nvSpPr>
          <p:cNvPr id="256" name="Google Shape;256;p8"/>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8"/>
          <p:cNvSpPr txBox="1"/>
          <p:nvPr>
            <p:ph type="title"/>
          </p:nvPr>
        </p:nvSpPr>
        <p:spPr>
          <a:xfrm>
            <a:off x="808638" y="386930"/>
            <a:ext cx="9236700" cy="11889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Messaging</a:t>
            </a:r>
            <a:endParaRPr sz="5400"/>
          </a:p>
        </p:txBody>
      </p:sp>
      <p:grpSp>
        <p:nvGrpSpPr>
          <p:cNvPr id="258" name="Google Shape;258;p8"/>
          <p:cNvGrpSpPr/>
          <p:nvPr/>
        </p:nvGrpSpPr>
        <p:grpSpPr>
          <a:xfrm>
            <a:off x="-2" y="1998368"/>
            <a:ext cx="11695083" cy="782176"/>
            <a:chOff x="-2" y="1998368"/>
            <a:chExt cx="11695083" cy="782176"/>
          </a:xfrm>
        </p:grpSpPr>
        <p:sp>
          <p:nvSpPr>
            <p:cNvPr id="259" name="Google Shape;259;p8"/>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8"/>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 name="Google Shape;261;p8"/>
          <p:cNvSpPr/>
          <p:nvPr/>
        </p:nvSpPr>
        <p:spPr>
          <a:xfrm>
            <a:off x="0" y="2203079"/>
            <a:ext cx="11383362" cy="414784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8"/>
          <p:cNvSpPr txBox="1"/>
          <p:nvPr>
            <p:ph idx="1" type="body"/>
          </p:nvPr>
        </p:nvSpPr>
        <p:spPr>
          <a:xfrm>
            <a:off x="793660" y="2599509"/>
            <a:ext cx="10143668" cy="367772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Kafka עובד טוב כתחליף </a:t>
            </a:r>
            <a:r>
              <a:rPr lang="en-US" sz="2400"/>
              <a:t>לmessage</a:t>
            </a:r>
            <a:r>
              <a:rPr lang="en-US" sz="2400"/>
              <a:t> broker מסורתיים יותר.</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בהשוואה לרוב מערכות המסרים לקפקה יש תפוקה טובה יותר, חלוקה מובנית (partitioning), שכפול ועמידות לתקלות.</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כל </a:t>
            </a:r>
            <a:r>
              <a:rPr lang="en-US" sz="2400"/>
              <a:t>אלה</a:t>
            </a:r>
            <a:r>
              <a:rPr lang="en-US" sz="2400"/>
              <a:t> הופכים את קפקה </a:t>
            </a:r>
            <a:r>
              <a:rPr lang="en-US" sz="2400"/>
              <a:t>לפתרון</a:t>
            </a:r>
            <a:r>
              <a:rPr lang="en-US" sz="2400"/>
              <a:t> טוב יותר ליישומי עיבוד הודעות בקנה מידה גדול.</a:t>
            </a:r>
            <a:endParaRPr sz="2400"/>
          </a:p>
          <a:p>
            <a:pPr indent="-76200" lvl="0" marL="228600" rtl="1" algn="r">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2" name="Shape 2192"/>
        <p:cNvGrpSpPr/>
        <p:nvPr/>
      </p:nvGrpSpPr>
      <p:grpSpPr>
        <a:xfrm>
          <a:off x="0" y="0"/>
          <a:ext cx="0" cy="0"/>
          <a:chOff x="0" y="0"/>
          <a:chExt cx="0" cy="0"/>
        </a:xfrm>
      </p:grpSpPr>
      <p:sp>
        <p:nvSpPr>
          <p:cNvPr id="2193" name="Google Shape;2193;p1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Kafka Streams in your app</a:t>
            </a:r>
            <a:endParaRPr/>
          </a:p>
        </p:txBody>
      </p:sp>
      <p:sp>
        <p:nvSpPr>
          <p:cNvPr id="2194" name="Google Shape;2194;p161"/>
          <p:cNvSpPr txBox="1"/>
          <p:nvPr>
            <p:ph idx="1" type="body"/>
          </p:nvPr>
        </p:nvSpPr>
        <p:spPr>
          <a:xfrm>
            <a:off x="838200" y="2506303"/>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אם יש instance אחר של האפליקציה במקום אחר, kafka streams מקצה מחדש בשקיפות משימות מהמופעים הקיימים למופע החדש.</a:t>
            </a:r>
            <a:endParaRPr sz="2400"/>
          </a:p>
          <a:p>
            <a:pPr indent="-228600" lvl="0" marL="228600" rtl="1" algn="r">
              <a:lnSpc>
                <a:spcPct val="90000"/>
              </a:lnSpc>
              <a:spcBef>
                <a:spcPts val="1000"/>
              </a:spcBef>
              <a:spcAft>
                <a:spcPts val="0"/>
              </a:spcAft>
              <a:buClr>
                <a:schemeClr val="dk1"/>
              </a:buClr>
              <a:buSzPts val="2400"/>
              <a:buChar char="•"/>
            </a:pPr>
            <a:r>
              <a:rPr lang="en-US" sz="2400"/>
              <a:t>בשביל לתפוס שגיאות לא מצופות אתם יכולים להגדיר java.lang.Thread.UncaughtExceptionHandler לפני אתם מתחילים את האפליקציה.</a:t>
            </a:r>
            <a:endParaRPr/>
          </a:p>
        </p:txBody>
      </p:sp>
      <p:pic>
        <p:nvPicPr>
          <p:cNvPr descr="Graphical user interface, text, application&#10;&#10;Description automatically generated" id="2195" name="Google Shape;2195;p161"/>
          <p:cNvPicPr preferRelativeResize="0"/>
          <p:nvPr/>
        </p:nvPicPr>
        <p:blipFill rotWithShape="1">
          <a:blip r:embed="rId3">
            <a:alphaModFix/>
          </a:blip>
          <a:srcRect b="0" l="0" r="0" t="0"/>
          <a:stretch/>
        </p:blipFill>
        <p:spPr>
          <a:xfrm>
            <a:off x="941374" y="4681972"/>
            <a:ext cx="10235076" cy="926427"/>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199" name="Shape 2199"/>
        <p:cNvGrpSpPr/>
        <p:nvPr/>
      </p:nvGrpSpPr>
      <p:grpSpPr>
        <a:xfrm>
          <a:off x="0" y="0"/>
          <a:ext cx="0" cy="0"/>
          <a:chOff x="0" y="0"/>
          <a:chExt cx="0" cy="0"/>
        </a:xfrm>
      </p:grpSpPr>
      <p:sp>
        <p:nvSpPr>
          <p:cNvPr id="2200" name="Google Shape;2200;p16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01" name="Google Shape;2201;p162"/>
          <p:cNvGrpSpPr/>
          <p:nvPr/>
        </p:nvGrpSpPr>
        <p:grpSpPr>
          <a:xfrm flipH="1">
            <a:off x="0" y="1"/>
            <a:ext cx="972709" cy="1935307"/>
            <a:chOff x="10918968" y="713127"/>
            <a:chExt cx="1273032" cy="2532832"/>
          </a:xfrm>
        </p:grpSpPr>
        <p:sp>
          <p:nvSpPr>
            <p:cNvPr id="2202" name="Google Shape;2202;p16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3" name="Google Shape;2203;p16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4" name="Google Shape;2204;p162"/>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Kafka Streams in your app</a:t>
            </a:r>
            <a:endParaRPr sz="3600"/>
          </a:p>
        </p:txBody>
      </p:sp>
      <p:pic>
        <p:nvPicPr>
          <p:cNvPr descr="Graphical user interface, application&#10;&#10;Description automatically generated" id="2205" name="Google Shape;2205;p162"/>
          <p:cNvPicPr preferRelativeResize="0"/>
          <p:nvPr/>
        </p:nvPicPr>
        <p:blipFill rotWithShape="1">
          <a:blip r:embed="rId3">
            <a:alphaModFix/>
          </a:blip>
          <a:srcRect b="0" l="0" r="0" t="0"/>
          <a:stretch/>
        </p:blipFill>
        <p:spPr>
          <a:xfrm>
            <a:off x="5074721" y="2138564"/>
            <a:ext cx="6253211" cy="1069826"/>
          </a:xfrm>
          <a:prstGeom prst="rect">
            <a:avLst/>
          </a:prstGeom>
          <a:noFill/>
          <a:ln>
            <a:noFill/>
          </a:ln>
        </p:spPr>
      </p:pic>
      <p:pic>
        <p:nvPicPr>
          <p:cNvPr descr="Graphical user interface, text, application&#10;&#10;Description automatically generated" id="2206" name="Google Shape;2206;p162"/>
          <p:cNvPicPr preferRelativeResize="0"/>
          <p:nvPr/>
        </p:nvPicPr>
        <p:blipFill rotWithShape="1">
          <a:blip r:embed="rId4">
            <a:alphaModFix/>
          </a:blip>
          <a:srcRect b="0" l="0" r="0" t="0"/>
          <a:stretch/>
        </p:blipFill>
        <p:spPr>
          <a:xfrm>
            <a:off x="5142335" y="4959310"/>
            <a:ext cx="6253212" cy="859816"/>
          </a:xfrm>
          <a:prstGeom prst="rect">
            <a:avLst/>
          </a:prstGeom>
          <a:noFill/>
          <a:ln>
            <a:noFill/>
          </a:ln>
        </p:spPr>
      </p:pic>
      <p:sp>
        <p:nvSpPr>
          <p:cNvPr id="2207" name="Google Shape;2207;p162"/>
          <p:cNvSpPr txBox="1"/>
          <p:nvPr>
            <p:ph idx="1" type="body"/>
          </p:nvPr>
        </p:nvSpPr>
        <p:spPr>
          <a:xfrm>
            <a:off x="127468" y="1839040"/>
            <a:ext cx="4928318" cy="4393982"/>
          </a:xfrm>
          <a:prstGeom prst="rect">
            <a:avLst/>
          </a:prstGeom>
          <a:noFill/>
          <a:ln>
            <a:noFill/>
          </a:ln>
        </p:spPr>
        <p:txBody>
          <a:bodyPr anchorCtr="0" anchor="t" bIns="45700" lIns="91425" spcFirstLastPara="1" rIns="91425" wrap="square" tIns="45700">
            <a:normAutofit/>
          </a:bodyPr>
          <a:lstStyle/>
          <a:p>
            <a:pPr indent="-101600" lvl="0" marL="228600" rtl="1" algn="r">
              <a:lnSpc>
                <a:spcPct val="90000"/>
              </a:lnSpc>
              <a:spcBef>
                <a:spcPts val="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בשביל לעצור Stream App תקראו ל </a:t>
            </a:r>
            <a:r>
              <a:rPr lang="en-US" sz="2000">
                <a:latin typeface="Consolas"/>
                <a:ea typeface="Consolas"/>
                <a:cs typeface="Consolas"/>
                <a:sym typeface="Consolas"/>
              </a:rPr>
              <a:t>KafkaStreams#close()</a:t>
            </a:r>
            <a:r>
              <a:rPr lang="en-US" sz="2000"/>
              <a:t> :</a:t>
            </a:r>
            <a:endParaRPr/>
          </a:p>
          <a:p>
            <a:pPr indent="-101600" lvl="0" marL="228600" rtl="1" algn="r">
              <a:lnSpc>
                <a:spcPct val="90000"/>
              </a:lnSpc>
              <a:spcBef>
                <a:spcPts val="1000"/>
              </a:spcBef>
              <a:spcAft>
                <a:spcPts val="0"/>
              </a:spcAft>
              <a:buClr>
                <a:schemeClr val="dk1"/>
              </a:buClr>
              <a:buSzPts val="2000"/>
              <a:buNone/>
            </a:pPr>
            <a:r>
              <a:t/>
            </a:r>
            <a:endParaRPr sz="2000"/>
          </a:p>
          <a:p>
            <a:pPr indent="-101600" lvl="0" marL="228600" rtl="1" algn="r">
              <a:lnSpc>
                <a:spcPct val="90000"/>
              </a:lnSpc>
              <a:spcBef>
                <a:spcPts val="1000"/>
              </a:spcBef>
              <a:spcAft>
                <a:spcPts val="0"/>
              </a:spcAft>
              <a:buClr>
                <a:schemeClr val="dk1"/>
              </a:buClr>
              <a:buSzPts val="2000"/>
              <a:buNone/>
            </a:pPr>
            <a:r>
              <a:t/>
            </a:r>
            <a:endParaRPr sz="2000"/>
          </a:p>
          <a:p>
            <a:pPr indent="-101600" lvl="0" marL="228600" rtl="1" algn="r">
              <a:lnSpc>
                <a:spcPct val="90000"/>
              </a:lnSpc>
              <a:spcBef>
                <a:spcPts val="1000"/>
              </a:spcBef>
              <a:spcAft>
                <a:spcPts val="0"/>
              </a:spcAft>
              <a:buClr>
                <a:schemeClr val="dk1"/>
              </a:buClr>
              <a:buSzPts val="2000"/>
              <a:buNone/>
            </a:pPr>
            <a:r>
              <a:t/>
            </a:r>
            <a:endParaRPr sz="2000"/>
          </a:p>
          <a:p>
            <a:pPr indent="-101600" lvl="0" marL="228600" rtl="1" algn="r">
              <a:lnSpc>
                <a:spcPct val="90000"/>
              </a:lnSpc>
              <a:spcBef>
                <a:spcPts val="1000"/>
              </a:spcBef>
              <a:spcAft>
                <a:spcPts val="0"/>
              </a:spcAft>
              <a:buClr>
                <a:schemeClr val="dk1"/>
              </a:buClr>
              <a:buSzPts val="2000"/>
              <a:buNone/>
            </a:pPr>
            <a:r>
              <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בשביל שהפליקציה שלכם תיסגר באופן "נקי" בקבלת sigTERM תוסיפו את השורה הבאה:</a:t>
            </a:r>
            <a:endParaRPr sz="2000"/>
          </a:p>
        </p:txBody>
      </p:sp>
      <p:grpSp>
        <p:nvGrpSpPr>
          <p:cNvPr id="2208" name="Google Shape;2208;p162"/>
          <p:cNvGrpSpPr/>
          <p:nvPr/>
        </p:nvGrpSpPr>
        <p:grpSpPr>
          <a:xfrm>
            <a:off x="11177940" y="4601497"/>
            <a:ext cx="1014060" cy="2017580"/>
            <a:chOff x="11177940" y="4601497"/>
            <a:chExt cx="1014060" cy="2017580"/>
          </a:xfrm>
        </p:grpSpPr>
        <p:sp>
          <p:nvSpPr>
            <p:cNvPr id="2209" name="Google Shape;2209;p162"/>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0" name="Google Shape;2210;p162"/>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214" name="Shape 2214"/>
        <p:cNvGrpSpPr/>
        <p:nvPr/>
      </p:nvGrpSpPr>
      <p:grpSpPr>
        <a:xfrm>
          <a:off x="0" y="0"/>
          <a:ext cx="0" cy="0"/>
          <a:chOff x="0" y="0"/>
          <a:chExt cx="0" cy="0"/>
        </a:xfrm>
      </p:grpSpPr>
      <p:sp>
        <p:nvSpPr>
          <p:cNvPr id="2215" name="Google Shape;2215;p163"/>
          <p:cNvSpPr/>
          <p:nvPr/>
        </p:nvSpPr>
        <p:spPr>
          <a:xfrm>
            <a:off x="0" y="-1"/>
            <a:ext cx="12191695" cy="68520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6" name="Google Shape;2216;p163"/>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7" name="Google Shape;2217;p163"/>
          <p:cNvSpPr txBox="1"/>
          <p:nvPr>
            <p:ph type="title"/>
          </p:nvPr>
        </p:nvSpPr>
        <p:spPr>
          <a:xfrm>
            <a:off x="6590662" y="4267832"/>
            <a:ext cx="4805996" cy="12971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latin typeface="Calibri"/>
                <a:ea typeface="Calibri"/>
                <a:cs typeface="Calibri"/>
                <a:sym typeface="Calibri"/>
              </a:rPr>
              <a:t>Exercise </a:t>
            </a:r>
            <a:endParaRPr/>
          </a:p>
        </p:txBody>
      </p:sp>
      <p:pic>
        <p:nvPicPr>
          <p:cNvPr descr="Gymnast - Floor Routine" id="2218" name="Google Shape;2218;p163"/>
          <p:cNvPicPr preferRelativeResize="0"/>
          <p:nvPr/>
        </p:nvPicPr>
        <p:blipFill rotWithShape="1">
          <a:blip r:embed="rId3">
            <a:alphaModFix/>
          </a:blip>
          <a:srcRect b="0" l="0" r="0" t="0"/>
          <a:stretch/>
        </p:blipFill>
        <p:spPr>
          <a:xfrm>
            <a:off x="340470" y="1815320"/>
            <a:ext cx="4141760" cy="4141760"/>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2219" name="Google Shape;2219;p163"/>
          <p:cNvGrpSpPr/>
          <p:nvPr/>
        </p:nvGrpSpPr>
        <p:grpSpPr>
          <a:xfrm>
            <a:off x="-4253" y="-5977"/>
            <a:ext cx="6238675" cy="6863979"/>
            <a:chOff x="305" y="-5977"/>
            <a:chExt cx="6238675" cy="6863979"/>
          </a:xfrm>
        </p:grpSpPr>
        <p:sp>
          <p:nvSpPr>
            <p:cNvPr id="2220" name="Google Shape;2220;p163"/>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1" name="Google Shape;2221;p163"/>
            <p:cNvSpPr/>
            <p:nvPr/>
          </p:nvSpPr>
          <p:spPr>
            <a:xfrm flipH="1">
              <a:off x="305" y="1"/>
              <a:ext cx="6165116"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2" name="Google Shape;2222;p163"/>
            <p:cNvSpPr/>
            <p:nvPr/>
          </p:nvSpPr>
          <p:spPr>
            <a:xfrm flipH="1">
              <a:off x="305" y="-5977"/>
              <a:ext cx="6238675"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6" name="Shape 2226"/>
        <p:cNvGrpSpPr/>
        <p:nvPr/>
      </p:nvGrpSpPr>
      <p:grpSpPr>
        <a:xfrm>
          <a:off x="0" y="0"/>
          <a:ext cx="0" cy="0"/>
          <a:chOff x="0" y="0"/>
          <a:chExt cx="0" cy="0"/>
        </a:xfrm>
      </p:grpSpPr>
      <p:sp>
        <p:nvSpPr>
          <p:cNvPr id="2227" name="Google Shape;2227;p1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exercise</a:t>
            </a:r>
            <a:endParaRPr/>
          </a:p>
        </p:txBody>
      </p:sp>
      <p:sp>
        <p:nvSpPr>
          <p:cNvPr id="2228" name="Google Shape;2228;p1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Take your topic from the very first exercise (with the random data) and just send all its content to another topic named first-stream-app.</a:t>
            </a:r>
            <a:endParaRPr/>
          </a:p>
          <a:p>
            <a:pPr indent="-228600" lvl="0" marL="228600" rtl="0" algn="l">
              <a:lnSpc>
                <a:spcPct val="90000"/>
              </a:lnSpc>
              <a:spcBef>
                <a:spcPts val="1000"/>
              </a:spcBef>
              <a:spcAft>
                <a:spcPts val="0"/>
              </a:spcAft>
              <a:buClr>
                <a:schemeClr val="dk1"/>
              </a:buClr>
              <a:buSzPts val="2800"/>
              <a:buChar char="•"/>
            </a:pPr>
            <a:r>
              <a:rPr lang="en-US"/>
              <a:t>Before sending the messages print them.</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2" name="Shape 2232"/>
        <p:cNvGrpSpPr/>
        <p:nvPr/>
      </p:nvGrpSpPr>
      <p:grpSpPr>
        <a:xfrm>
          <a:off x="0" y="0"/>
          <a:ext cx="0" cy="0"/>
          <a:chOff x="0" y="0"/>
          <a:chExt cx="0" cy="0"/>
        </a:xfrm>
      </p:grpSpPr>
      <p:sp>
        <p:nvSpPr>
          <p:cNvPr id="2233" name="Google Shape;2233;p16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4" name="Google Shape;2234;p165"/>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5" name="Google Shape;2235;p165"/>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6" name="Google Shape;2236;p165"/>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7" name="Google Shape;2237;p165"/>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lang="en-US" sz="5000"/>
              <a:t>Serialization and Deserialization</a:t>
            </a:r>
            <a:endParaRPr sz="5000"/>
          </a:p>
        </p:txBody>
      </p:sp>
      <p:grpSp>
        <p:nvGrpSpPr>
          <p:cNvPr id="2238" name="Google Shape;2238;p165"/>
          <p:cNvGrpSpPr/>
          <p:nvPr/>
        </p:nvGrpSpPr>
        <p:grpSpPr>
          <a:xfrm>
            <a:off x="1188720" y="73152"/>
            <a:ext cx="1178966" cy="232963"/>
            <a:chOff x="5422392" y="64008"/>
            <a:chExt cx="1178966" cy="232963"/>
          </a:xfrm>
        </p:grpSpPr>
        <p:sp>
          <p:nvSpPr>
            <p:cNvPr id="2239" name="Google Shape;2239;p165"/>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Google Shape;2240;p165"/>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Google Shape;2241;p165"/>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2" name="Google Shape;2242;p165"/>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3" name="Google Shape;2243;p165"/>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4" name="Google Shape;2244;p165"/>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5" name="Google Shape;2245;p165"/>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6" name="Google Shape;2246;p165"/>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7" name="Google Shape;2247;p165"/>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8" name="Google Shape;2248;p165"/>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9" name="Google Shape;2249;p165"/>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0" name="Google Shape;2250;p165"/>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Google Shape;2251;p165"/>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Google Shape;2252;p165"/>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Google Shape;2253;p165"/>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4" name="Google Shape;2254;p165"/>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5" name="Google Shape;2255;p165"/>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6" name="Google Shape;2256;p165"/>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7" name="Google Shape;2257;p165"/>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8" name="Google Shape;2258;p165"/>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59" name="Google Shape;2259;p165"/>
          <p:cNvSpPr txBox="1"/>
          <p:nvPr>
            <p:ph idx="1" type="body"/>
          </p:nvPr>
        </p:nvSpPr>
        <p:spPr>
          <a:xfrm>
            <a:off x="5595871" y="499833"/>
            <a:ext cx="6329966"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שימו לב שעד עכשיו השתמשנו בטיפוסים פרימיטיביים כkey וvalue.</a:t>
            </a:r>
            <a:endParaRPr/>
          </a:p>
          <a:p>
            <a:pPr indent="-228600" lvl="0" marL="228600" rtl="1" algn="r">
              <a:lnSpc>
                <a:spcPct val="90000"/>
              </a:lnSpc>
              <a:spcBef>
                <a:spcPts val="1000"/>
              </a:spcBef>
              <a:spcAft>
                <a:spcPts val="0"/>
              </a:spcAft>
              <a:buClr>
                <a:schemeClr val="dk1"/>
              </a:buClr>
              <a:buSzPts val="2200"/>
              <a:buChar char="•"/>
            </a:pPr>
            <a:r>
              <a:rPr lang="en-US" sz="2200"/>
              <a:t>בסופו של דבר הכל בקפקא מיוצג כמערך של בתים (byte[]).</a:t>
            </a:r>
            <a:endParaRPr/>
          </a:p>
          <a:p>
            <a:pPr indent="-228600" lvl="0" marL="228600" rtl="1" algn="r">
              <a:lnSpc>
                <a:spcPct val="90000"/>
              </a:lnSpc>
              <a:spcBef>
                <a:spcPts val="1000"/>
              </a:spcBef>
              <a:spcAft>
                <a:spcPts val="0"/>
              </a:spcAft>
              <a:buClr>
                <a:schemeClr val="dk1"/>
              </a:buClr>
              <a:buSzPts val="2200"/>
              <a:buChar char="•"/>
            </a:pPr>
            <a:r>
              <a:rPr lang="en-US" sz="2200"/>
              <a:t>בגלל זה מאוד הגיוני שהdefault key/value serdes הם byte[].</a:t>
            </a:r>
            <a:endParaRPr/>
          </a:p>
          <a:p>
            <a:pPr indent="-228600" lvl="0" marL="228600" rtl="1" algn="r">
              <a:lnSpc>
                <a:spcPct val="90000"/>
              </a:lnSpc>
              <a:spcBef>
                <a:spcPts val="1000"/>
              </a:spcBef>
              <a:spcAft>
                <a:spcPts val="0"/>
              </a:spcAft>
              <a:buClr>
                <a:schemeClr val="dk1"/>
              </a:buClr>
              <a:buSzPts val="2200"/>
              <a:buChar char="•"/>
            </a:pPr>
            <a:r>
              <a:rPr lang="en-US" sz="2200"/>
              <a:t>אחסון והעברת raw bytes הופך את kafka לגמיש משום שהוא לא כופה פורמט נתונים מסויים על הלקוחות שלו, וגם מהיר מכיוון שהוא </a:t>
            </a:r>
            <a:r>
              <a:rPr lang="en-US" sz="2200"/>
              <a:t>דורש</a:t>
            </a:r>
            <a:r>
              <a:rPr lang="en-US" sz="2200"/>
              <a:t> פחות CPU וmemory cycles על הbrokers.</a:t>
            </a:r>
            <a:endParaRPr/>
          </a:p>
          <a:p>
            <a:pPr indent="-228600" lvl="0" marL="228600" rtl="1" algn="r">
              <a:lnSpc>
                <a:spcPct val="90000"/>
              </a:lnSpc>
              <a:spcBef>
                <a:spcPts val="1000"/>
              </a:spcBef>
              <a:spcAft>
                <a:spcPts val="0"/>
              </a:spcAft>
              <a:buClr>
                <a:schemeClr val="dk1"/>
              </a:buClr>
              <a:buSzPts val="2200"/>
              <a:buChar char="•"/>
            </a:pPr>
            <a:r>
              <a:rPr lang="en-US" sz="2200"/>
              <a:t>העברת raw bytes נותן לקפקה להשתמש במונח שנקרא zero copy, שאומר שמידע לא צריך להיות מועתק ממקום למקום בשביל serialization/deserialiation משום שזה מטופל בצד הלקוח.</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3" name="Shape 2263"/>
        <p:cNvGrpSpPr/>
        <p:nvPr/>
      </p:nvGrpSpPr>
      <p:grpSpPr>
        <a:xfrm>
          <a:off x="0" y="0"/>
          <a:ext cx="0" cy="0"/>
          <a:chOff x="0" y="0"/>
          <a:chExt cx="0" cy="0"/>
        </a:xfrm>
      </p:grpSpPr>
      <p:sp>
        <p:nvSpPr>
          <p:cNvPr id="2264" name="Google Shape;2264;p16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5" name="Google Shape;2265;p16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6" name="Google Shape;2266;p166"/>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7" name="Google Shape;2267;p166"/>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8" name="Google Shape;2268;p166"/>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lang="en-US" sz="5000"/>
              <a:t>Serialization and Deserialization</a:t>
            </a:r>
            <a:endParaRPr sz="5000"/>
          </a:p>
        </p:txBody>
      </p:sp>
      <p:grpSp>
        <p:nvGrpSpPr>
          <p:cNvPr id="2269" name="Google Shape;2269;p166"/>
          <p:cNvGrpSpPr/>
          <p:nvPr/>
        </p:nvGrpSpPr>
        <p:grpSpPr>
          <a:xfrm>
            <a:off x="1188720" y="73152"/>
            <a:ext cx="1178966" cy="232963"/>
            <a:chOff x="5422392" y="64008"/>
            <a:chExt cx="1178966" cy="232963"/>
          </a:xfrm>
        </p:grpSpPr>
        <p:sp>
          <p:nvSpPr>
            <p:cNvPr id="2270" name="Google Shape;2270;p166"/>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Google Shape;2271;p166"/>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2" name="Google Shape;2272;p166"/>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3" name="Google Shape;2273;p166"/>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4" name="Google Shape;2274;p166"/>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5" name="Google Shape;2275;p166"/>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6" name="Google Shape;2276;p166"/>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7" name="Google Shape;2277;p166"/>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8" name="Google Shape;2278;p166"/>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9" name="Google Shape;2279;p166"/>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0" name="Google Shape;2280;p166"/>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1" name="Google Shape;2281;p166"/>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2" name="Google Shape;2282;p166"/>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3" name="Google Shape;2283;p166"/>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Google Shape;2284;p166"/>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Google Shape;2285;p166"/>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Google Shape;2286;p166"/>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7" name="Google Shape;2287;p166"/>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8" name="Google Shape;2288;p166"/>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9" name="Google Shape;2289;p166"/>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0" name="Google Shape;2290;p166"/>
          <p:cNvSpPr txBox="1"/>
          <p:nvPr>
            <p:ph idx="1" type="body"/>
          </p:nvPr>
        </p:nvSpPr>
        <p:spPr>
          <a:xfrm>
            <a:off x="5718220" y="499833"/>
            <a:ext cx="628489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זה אומר שאנחנו כמי שמשתמש בקפקה, צריכים להגיד מה אנחנו עושים עם הraw bytes  האלה.</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בעצם אנחנו צריכים לטפל בserialization  והdeserialization כדי להפוך את הraw bytes לאובייקטים שלנו ובחזרה (לא משנה מה הraw bytes האלה מייצגים, אם זה json, avro, protobuf, etc..).</a:t>
            </a:r>
            <a:endParaRPr sz="22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1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t>Serialization and Deserialization</a:t>
            </a:r>
            <a:endParaRPr/>
          </a:p>
        </p:txBody>
      </p:sp>
      <p:sp>
        <p:nvSpPr>
          <p:cNvPr id="2296" name="Google Shape;2296;p1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בkafka streams, הserializer והdeserializer בדרך כלל מאוחדים לclass אחד שנקרא Serdes.</a:t>
            </a:r>
            <a:endParaRPr/>
          </a:p>
          <a:p>
            <a:pPr indent="-228600" lvl="0" marL="228600" rtl="1" algn="r">
              <a:lnSpc>
                <a:spcPct val="90000"/>
              </a:lnSpc>
              <a:spcBef>
                <a:spcPts val="1000"/>
              </a:spcBef>
              <a:spcAft>
                <a:spcPts val="0"/>
              </a:spcAft>
              <a:buClr>
                <a:schemeClr val="dk1"/>
              </a:buClr>
              <a:buSzPts val="2800"/>
              <a:buChar char="•"/>
            </a:pPr>
            <a:r>
              <a:rPr lang="en-US"/>
              <a:t>הספרייה מכילה מספר Serdes:</a:t>
            </a:r>
            <a:endParaRPr/>
          </a:p>
        </p:txBody>
      </p:sp>
      <p:pic>
        <p:nvPicPr>
          <p:cNvPr id="2297" name="Google Shape;2297;p167"/>
          <p:cNvPicPr preferRelativeResize="0"/>
          <p:nvPr/>
        </p:nvPicPr>
        <p:blipFill rotWithShape="1">
          <a:blip r:embed="rId3">
            <a:alphaModFix/>
          </a:blip>
          <a:srcRect b="0" l="0" r="0" t="0"/>
          <a:stretch/>
        </p:blipFill>
        <p:spPr>
          <a:xfrm>
            <a:off x="1361414" y="3067688"/>
            <a:ext cx="4734586" cy="336279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1" name="Shape 2301"/>
        <p:cNvGrpSpPr/>
        <p:nvPr/>
      </p:nvGrpSpPr>
      <p:grpSpPr>
        <a:xfrm>
          <a:off x="0" y="0"/>
          <a:ext cx="0" cy="0"/>
          <a:chOff x="0" y="0"/>
          <a:chExt cx="0" cy="0"/>
        </a:xfrm>
      </p:grpSpPr>
      <p:sp>
        <p:nvSpPr>
          <p:cNvPr id="2302" name="Google Shape;2302;p16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Google Shape;2303;p168"/>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Google Shape;2304;p168"/>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5" name="Google Shape;2305;p168"/>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6" name="Google Shape;2306;p168"/>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lang="en-US" sz="5000"/>
              <a:t>Serialization and Deserialization</a:t>
            </a:r>
            <a:endParaRPr sz="5000"/>
          </a:p>
        </p:txBody>
      </p:sp>
      <p:grpSp>
        <p:nvGrpSpPr>
          <p:cNvPr id="2307" name="Google Shape;2307;p168"/>
          <p:cNvGrpSpPr/>
          <p:nvPr/>
        </p:nvGrpSpPr>
        <p:grpSpPr>
          <a:xfrm>
            <a:off x="1188720" y="73152"/>
            <a:ext cx="1178966" cy="232963"/>
            <a:chOff x="5422392" y="64008"/>
            <a:chExt cx="1178966" cy="232963"/>
          </a:xfrm>
        </p:grpSpPr>
        <p:sp>
          <p:nvSpPr>
            <p:cNvPr id="2308" name="Google Shape;2308;p168"/>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9" name="Google Shape;2309;p168"/>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0" name="Google Shape;2310;p168"/>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1" name="Google Shape;2311;p168"/>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Google Shape;2312;p168"/>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Google Shape;2313;p168"/>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Google Shape;2314;p168"/>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5" name="Google Shape;2315;p168"/>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6" name="Google Shape;2316;p168"/>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7" name="Google Shape;2317;p168"/>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8" name="Google Shape;2318;p168"/>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9" name="Google Shape;2319;p168"/>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0" name="Google Shape;2320;p168"/>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Google Shape;2321;p168"/>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2" name="Google Shape;2322;p168"/>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Google Shape;2323;p168"/>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4" name="Google Shape;2324;p168"/>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Google Shape;2325;p168"/>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6" name="Google Shape;2326;p168"/>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7" name="Google Shape;2327;p168"/>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8" name="Google Shape;2328;p168"/>
          <p:cNvSpPr txBox="1"/>
          <p:nvPr>
            <p:ph idx="1" type="body"/>
          </p:nvPr>
        </p:nvSpPr>
        <p:spPr>
          <a:xfrm>
            <a:off x="6096001" y="499833"/>
            <a:ext cx="5842714"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שימו לב שkafka streams לא מגיע עם Serdes classes עבור פורמטים נפוצים כמו json, avrom protobuf.</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אנחנו יכולים וצריכים לממש Serdes משלנו כשאנחנו למשל עובדים עם מידע שמייצג json object (כמו המידע מהדוגמא הראשונה).</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אם למשל היינו עובדים עם Serdes.String() היינו יכולים לעבוד איתו אבל זה לא היה כזה נוח לגשת לשדות מסויימים בתוך הjson object  שלנו.</a:t>
            </a:r>
            <a:endParaRPr sz="22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332" name="Shape 2332"/>
        <p:cNvGrpSpPr/>
        <p:nvPr/>
      </p:nvGrpSpPr>
      <p:grpSpPr>
        <a:xfrm>
          <a:off x="0" y="0"/>
          <a:ext cx="0" cy="0"/>
          <a:chOff x="0" y="0"/>
          <a:chExt cx="0" cy="0"/>
        </a:xfrm>
      </p:grpSpPr>
      <p:sp>
        <p:nvSpPr>
          <p:cNvPr id="2333" name="Google Shape;2333;p16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4" name="Google Shape;2334;p169"/>
          <p:cNvSpPr/>
          <p:nvPr/>
        </p:nvSpPr>
        <p:spPr>
          <a:xfrm>
            <a:off x="-1" y="1"/>
            <a:ext cx="65987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5" name="Google Shape;2335;p169"/>
          <p:cNvSpPr txBox="1"/>
          <p:nvPr>
            <p:ph type="title"/>
          </p:nvPr>
        </p:nvSpPr>
        <p:spPr>
          <a:xfrm>
            <a:off x="1166648" y="679927"/>
            <a:ext cx="5064470" cy="22706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Building a Custom Serdes</a:t>
            </a:r>
            <a:endParaRPr/>
          </a:p>
        </p:txBody>
      </p:sp>
      <p:sp>
        <p:nvSpPr>
          <p:cNvPr id="2336" name="Google Shape;2336;p16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37" name="Google Shape;2337;p169"/>
          <p:cNvGrpSpPr/>
          <p:nvPr/>
        </p:nvGrpSpPr>
        <p:grpSpPr>
          <a:xfrm>
            <a:off x="1188720" y="73152"/>
            <a:ext cx="1178966" cy="232963"/>
            <a:chOff x="7763256" y="73152"/>
            <a:chExt cx="1178966" cy="232963"/>
          </a:xfrm>
        </p:grpSpPr>
        <p:sp>
          <p:nvSpPr>
            <p:cNvPr id="2338" name="Google Shape;2338;p169"/>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9" name="Google Shape;2339;p169"/>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0" name="Google Shape;2340;p169"/>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1" name="Google Shape;2341;p169"/>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2" name="Google Shape;2342;p169"/>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3" name="Google Shape;2343;p169"/>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4" name="Google Shape;2344;p169"/>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5" name="Google Shape;2345;p169"/>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6" name="Google Shape;2346;p169"/>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7" name="Google Shape;2347;p169"/>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8" name="Google Shape;2348;p169"/>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9" name="Google Shape;2349;p169"/>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0" name="Google Shape;2350;p169"/>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1" name="Google Shape;2351;p169"/>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Google Shape;2352;p169"/>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Google Shape;2353;p169"/>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Google Shape;2354;p169"/>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5" name="Google Shape;2355;p169"/>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6" name="Google Shape;2356;p169"/>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7" name="Google Shape;2357;p169"/>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Text&#10;&#10;Description automatically generated" id="2358" name="Google Shape;2358;p169"/>
          <p:cNvPicPr preferRelativeResize="0"/>
          <p:nvPr/>
        </p:nvPicPr>
        <p:blipFill rotWithShape="1">
          <a:blip r:embed="rId3">
            <a:alphaModFix/>
          </a:blip>
          <a:srcRect b="0" l="0" r="0" t="0"/>
          <a:stretch/>
        </p:blipFill>
        <p:spPr>
          <a:xfrm>
            <a:off x="6931152" y="317569"/>
            <a:ext cx="4937760" cy="2665715"/>
          </a:xfrm>
          <a:prstGeom prst="rect">
            <a:avLst/>
          </a:prstGeom>
          <a:noFill/>
          <a:ln>
            <a:noFill/>
          </a:ln>
        </p:spPr>
      </p:pic>
      <p:sp>
        <p:nvSpPr>
          <p:cNvPr id="2359" name="Google Shape;2359;p16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0" name="Google Shape;2360;p169"/>
          <p:cNvSpPr txBox="1"/>
          <p:nvPr>
            <p:ph idx="1" type="body"/>
          </p:nvPr>
        </p:nvSpPr>
        <p:spPr>
          <a:xfrm>
            <a:off x="721218" y="3540334"/>
            <a:ext cx="11301210" cy="302600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100"/>
              <a:buChar char="•"/>
            </a:pPr>
            <a:r>
              <a:rPr lang="en-US" sz="2100"/>
              <a:t>אם לדוגמא אנחנו עובדים עם json יש הרבה ספריות java כדי להמיר bytes לjson object.</a:t>
            </a:r>
            <a:endParaRPr/>
          </a:p>
          <a:p>
            <a:pPr indent="-228600" lvl="0" marL="228600" rtl="1" algn="r">
              <a:lnSpc>
                <a:spcPct val="90000"/>
              </a:lnSpc>
              <a:spcBef>
                <a:spcPts val="1000"/>
              </a:spcBef>
              <a:spcAft>
                <a:spcPts val="0"/>
              </a:spcAft>
              <a:buClr>
                <a:schemeClr val="dk1"/>
              </a:buClr>
              <a:buSzPts val="2100"/>
              <a:buChar char="•"/>
            </a:pPr>
            <a:r>
              <a:rPr lang="en-US" sz="2100"/>
              <a:t>בדוגמא הזו נעבוד עם Gson (של google).</a:t>
            </a:r>
            <a:endParaRPr/>
          </a:p>
          <a:p>
            <a:pPr indent="-228600" lvl="0" marL="228600" rtl="1" algn="r">
              <a:lnSpc>
                <a:spcPct val="90000"/>
              </a:lnSpc>
              <a:spcBef>
                <a:spcPts val="1000"/>
              </a:spcBef>
              <a:spcAft>
                <a:spcPts val="0"/>
              </a:spcAft>
              <a:buClr>
                <a:schemeClr val="dk1"/>
              </a:buClr>
              <a:buSzPts val="2100"/>
              <a:buChar char="•"/>
            </a:pPr>
            <a:r>
              <a:rPr lang="en-US" sz="2100"/>
              <a:t>אחת התכונות השימושיות של Gson (וגם ספריות אחרות כמו Jackson) היא שהיא נותנת להמיר json objects לjava objects.</a:t>
            </a:r>
            <a:endParaRPr/>
          </a:p>
          <a:p>
            <a:pPr indent="-228600" lvl="0" marL="228600" rtl="1" algn="r">
              <a:lnSpc>
                <a:spcPct val="90000"/>
              </a:lnSpc>
              <a:spcBef>
                <a:spcPts val="1000"/>
              </a:spcBef>
              <a:spcAft>
                <a:spcPts val="0"/>
              </a:spcAft>
              <a:buClr>
                <a:schemeClr val="dk1"/>
              </a:buClr>
              <a:buSzPts val="2100"/>
              <a:buChar char="•"/>
            </a:pPr>
            <a:r>
              <a:rPr lang="en-US" sz="2100"/>
              <a:t>בשביל לעשות זאת אנחנו צריכים להגדיר data class שמכיל את השדות שאנחנו רוצים להכיל מהsource object.</a:t>
            </a:r>
            <a:endParaRPr sz="2100"/>
          </a:p>
          <a:p>
            <a:pPr indent="-95250" lvl="0" marL="228600" rtl="1" algn="r">
              <a:lnSpc>
                <a:spcPct val="90000"/>
              </a:lnSpc>
              <a:spcBef>
                <a:spcPts val="1000"/>
              </a:spcBef>
              <a:spcAft>
                <a:spcPts val="0"/>
              </a:spcAft>
              <a:buClr>
                <a:schemeClr val="dk1"/>
              </a:buClr>
              <a:buSzPts val="2100"/>
              <a:buNone/>
            </a:pPr>
            <a:r>
              <a:t/>
            </a:r>
            <a:endParaRPr sz="21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364" name="Shape 2364"/>
        <p:cNvGrpSpPr/>
        <p:nvPr/>
      </p:nvGrpSpPr>
      <p:grpSpPr>
        <a:xfrm>
          <a:off x="0" y="0"/>
          <a:ext cx="0" cy="0"/>
          <a:chOff x="0" y="0"/>
          <a:chExt cx="0" cy="0"/>
        </a:xfrm>
      </p:grpSpPr>
      <p:sp>
        <p:nvSpPr>
          <p:cNvPr id="2365" name="Google Shape;2365;p17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Google Shape;2366;p170"/>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7" name="Google Shape;2367;p170"/>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8" name="Google Shape;2368;p170"/>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9" name="Google Shape;2369;p170"/>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Building a Custom Serdes</a:t>
            </a:r>
            <a:endParaRPr sz="5400"/>
          </a:p>
        </p:txBody>
      </p:sp>
      <p:grpSp>
        <p:nvGrpSpPr>
          <p:cNvPr id="2370" name="Google Shape;2370;p170"/>
          <p:cNvGrpSpPr/>
          <p:nvPr/>
        </p:nvGrpSpPr>
        <p:grpSpPr>
          <a:xfrm>
            <a:off x="1188720" y="73152"/>
            <a:ext cx="1178966" cy="232963"/>
            <a:chOff x="5422392" y="64008"/>
            <a:chExt cx="1178966" cy="232963"/>
          </a:xfrm>
        </p:grpSpPr>
        <p:sp>
          <p:nvSpPr>
            <p:cNvPr id="2371" name="Google Shape;2371;p170"/>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2" name="Google Shape;2372;p170"/>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3" name="Google Shape;2373;p170"/>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4" name="Google Shape;2374;p170"/>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5" name="Google Shape;2375;p170"/>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Google Shape;2376;p170"/>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Google Shape;2377;p170"/>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Google Shape;2378;p170"/>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9" name="Google Shape;2379;p170"/>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0" name="Google Shape;2380;p170"/>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1" name="Google Shape;2381;p170"/>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2" name="Google Shape;2382;p170"/>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3" name="Google Shape;2383;p170"/>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4" name="Google Shape;2384;p170"/>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5" name="Google Shape;2385;p170"/>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6" name="Google Shape;2386;p170"/>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7" name="Google Shape;2387;p170"/>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Google Shape;2388;p170"/>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Google Shape;2389;p170"/>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Google Shape;2390;p170"/>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1" name="Google Shape;2391;p170"/>
          <p:cNvSpPr txBox="1"/>
          <p:nvPr>
            <p:ph idx="1" type="body"/>
          </p:nvPr>
        </p:nvSpPr>
        <p:spPr>
          <a:xfrm>
            <a:off x="5859887" y="499833"/>
            <a:ext cx="5988675"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אם אנחנו לא רוצים שדות מסויימים, פשוט לא נגדיר אותם בclass וGson ידע לקחת רק את השדות שהגדרנו.</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עכשיו שהגדרנו את הclass, אנחנו יכולים לממש את הdeserializer בשביל להמיר raw byte array מהטופיק לTweet Java object (מה שיהפוך את העבודה שלנו לקלה יותר בהמשך).</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9"/>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9"/>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9" name="Google Shape;269;p9"/>
          <p:cNvGrpSpPr/>
          <p:nvPr/>
        </p:nvGrpSpPr>
        <p:grpSpPr>
          <a:xfrm>
            <a:off x="1303402" y="3985"/>
            <a:ext cx="9772765" cy="6858000"/>
            <a:chOff x="1303402" y="3985"/>
            <a:chExt cx="9772765" cy="6858000"/>
          </a:xfrm>
        </p:grpSpPr>
        <p:sp>
          <p:nvSpPr>
            <p:cNvPr id="270" name="Google Shape;270;p9"/>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9"/>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9"/>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9"/>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9"/>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9"/>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9"/>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7" name="Google Shape;277;p9"/>
          <p:cNvSpPr txBox="1"/>
          <p:nvPr>
            <p:ph type="title"/>
          </p:nvPr>
        </p:nvSpPr>
        <p:spPr>
          <a:xfrm>
            <a:off x="3215725" y="1764399"/>
            <a:ext cx="5760900" cy="259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Kafka Components</a:t>
            </a:r>
            <a:br>
              <a:rPr lang="en-US" sz="5200">
                <a:solidFill>
                  <a:schemeClr val="dk2"/>
                </a:solidFill>
              </a:rPr>
            </a:br>
            <a:br>
              <a:rPr lang="en-US" sz="5200">
                <a:solidFill>
                  <a:schemeClr val="dk2"/>
                </a:solidFill>
                <a:latin typeface="Calibri"/>
                <a:ea typeface="Calibri"/>
                <a:cs typeface="Calibri"/>
                <a:sym typeface="Calibri"/>
              </a:rPr>
            </a:br>
            <a:r>
              <a:rPr lang="en-US" sz="2800">
                <a:solidFill>
                  <a:schemeClr val="dk2"/>
                </a:solidFill>
              </a:rPr>
              <a:t>In High level</a:t>
            </a:r>
            <a:endParaRPr sz="28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395" name="Shape 2395"/>
        <p:cNvGrpSpPr/>
        <p:nvPr/>
      </p:nvGrpSpPr>
      <p:grpSpPr>
        <a:xfrm>
          <a:off x="0" y="0"/>
          <a:ext cx="0" cy="0"/>
          <a:chOff x="0" y="0"/>
          <a:chExt cx="0" cy="0"/>
        </a:xfrm>
      </p:grpSpPr>
      <p:sp>
        <p:nvSpPr>
          <p:cNvPr id="2396" name="Google Shape;2396;p17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7" name="Google Shape;2397;p171"/>
          <p:cNvSpPr txBox="1"/>
          <p:nvPr>
            <p:ph type="title"/>
          </p:nvPr>
        </p:nvSpPr>
        <p:spPr>
          <a:xfrm>
            <a:off x="429768" y="411480"/>
            <a:ext cx="11201400"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Implementing a Custom Deserializer</a:t>
            </a:r>
            <a:endParaRPr sz="3600"/>
          </a:p>
        </p:txBody>
      </p:sp>
      <p:sp>
        <p:nvSpPr>
          <p:cNvPr id="2398" name="Google Shape;2398;p171"/>
          <p:cNvSpPr/>
          <p:nvPr/>
        </p:nvSpPr>
        <p:spPr>
          <a:xfrm>
            <a:off x="0" y="598458"/>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Text&#10;&#10;Description automatically generated" id="2399" name="Google Shape;2399;p171"/>
          <p:cNvPicPr preferRelativeResize="0"/>
          <p:nvPr/>
        </p:nvPicPr>
        <p:blipFill rotWithShape="1">
          <a:blip r:embed="rId3">
            <a:alphaModFix/>
          </a:blip>
          <a:srcRect b="1808" l="0" r="-3" t="0"/>
          <a:stretch/>
        </p:blipFill>
        <p:spPr>
          <a:xfrm>
            <a:off x="64394" y="1642062"/>
            <a:ext cx="7479407" cy="4653216"/>
          </a:xfrm>
          <a:prstGeom prst="rect">
            <a:avLst/>
          </a:prstGeom>
          <a:noFill/>
          <a:ln>
            <a:noFill/>
          </a:ln>
        </p:spPr>
      </p:pic>
      <p:sp>
        <p:nvSpPr>
          <p:cNvPr id="2400" name="Google Shape;2400;p171"/>
          <p:cNvSpPr/>
          <p:nvPr/>
        </p:nvSpPr>
        <p:spPr>
          <a:xfrm>
            <a:off x="7543801" y="1721922"/>
            <a:ext cx="4218432" cy="4520560"/>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01" name="Google Shape;2401;p171"/>
          <p:cNvSpPr txBox="1"/>
          <p:nvPr>
            <p:ph idx="1" type="body"/>
          </p:nvPr>
        </p:nvSpPr>
        <p:spPr>
          <a:xfrm>
            <a:off x="7938752" y="2020824"/>
            <a:ext cx="3748825" cy="395935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800"/>
              <a:buChar char="•"/>
            </a:pPr>
            <a:r>
              <a:rPr lang="en-US" sz="1800"/>
              <a:t>הקוד למימוש הcustom deserializer הוא די פשוט.</a:t>
            </a:r>
            <a:endParaRPr sz="1800"/>
          </a:p>
          <a:p>
            <a:pPr indent="-114300" lvl="0" marL="228600" rtl="1" algn="r">
              <a:lnSpc>
                <a:spcPct val="90000"/>
              </a:lnSpc>
              <a:spcBef>
                <a:spcPts val="1000"/>
              </a:spcBef>
              <a:spcAft>
                <a:spcPts val="0"/>
              </a:spcAft>
              <a:buClr>
                <a:schemeClr val="dk1"/>
              </a:buClr>
              <a:buSzPts val="1800"/>
              <a:buNone/>
            </a:pPr>
            <a:r>
              <a:t/>
            </a:r>
            <a:endParaRPr sz="1800"/>
          </a:p>
          <a:p>
            <a:pPr indent="-228600" lvl="0" marL="228600" rtl="1" algn="r">
              <a:lnSpc>
                <a:spcPct val="90000"/>
              </a:lnSpc>
              <a:spcBef>
                <a:spcPts val="1000"/>
              </a:spcBef>
              <a:spcAft>
                <a:spcPts val="0"/>
              </a:spcAft>
              <a:buClr>
                <a:schemeClr val="dk1"/>
              </a:buClr>
              <a:buSzPts val="1800"/>
              <a:buChar char="•"/>
            </a:pPr>
            <a:r>
              <a:rPr lang="en-US" sz="1800"/>
              <a:t>אנחנו בגדול צריכים לממש את הDeserializer interface.</a:t>
            </a:r>
            <a:endParaRPr sz="1800"/>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405" name="Shape 2405"/>
        <p:cNvGrpSpPr/>
        <p:nvPr/>
      </p:nvGrpSpPr>
      <p:grpSpPr>
        <a:xfrm>
          <a:off x="0" y="0"/>
          <a:ext cx="0" cy="0"/>
          <a:chOff x="0" y="0"/>
          <a:chExt cx="0" cy="0"/>
        </a:xfrm>
      </p:grpSpPr>
      <p:sp>
        <p:nvSpPr>
          <p:cNvPr id="2406" name="Google Shape;2406;p17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Google Shape;2407;p172"/>
          <p:cNvSpPr/>
          <p:nvPr/>
        </p:nvSpPr>
        <p:spPr>
          <a:xfrm>
            <a:off x="551553" y="304802"/>
            <a:ext cx="11097349" cy="1573149"/>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08" name="Google Shape;2408;p172"/>
          <p:cNvSpPr txBox="1"/>
          <p:nvPr>
            <p:ph type="title"/>
          </p:nvPr>
        </p:nvSpPr>
        <p:spPr>
          <a:xfrm>
            <a:off x="901690" y="405575"/>
            <a:ext cx="6430414"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Implementing a Custom Serializer</a:t>
            </a:r>
            <a:endParaRPr/>
          </a:p>
        </p:txBody>
      </p:sp>
      <p:sp>
        <p:nvSpPr>
          <p:cNvPr id="2409" name="Google Shape;2409;p172"/>
          <p:cNvSpPr/>
          <p:nvPr/>
        </p:nvSpPr>
        <p:spPr>
          <a:xfrm>
            <a:off x="494784" y="764424"/>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10" name="Google Shape;2410;p172"/>
          <p:cNvSpPr/>
          <p:nvPr/>
        </p:nvSpPr>
        <p:spPr>
          <a:xfrm rot="5400000">
            <a:off x="7126032" y="1067264"/>
            <a:ext cx="1021458"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2411" name="Google Shape;2411;p172"/>
          <p:cNvPicPr preferRelativeResize="0"/>
          <p:nvPr>
            <p:ph idx="1" type="body"/>
          </p:nvPr>
        </p:nvPicPr>
        <p:blipFill rotWithShape="1">
          <a:blip r:embed="rId3">
            <a:alphaModFix/>
          </a:blip>
          <a:srcRect b="0" l="0" r="0" t="0"/>
          <a:stretch/>
        </p:blipFill>
        <p:spPr>
          <a:xfrm>
            <a:off x="549058" y="2307665"/>
            <a:ext cx="11097349" cy="377309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415" name="Shape 2415"/>
        <p:cNvGrpSpPr/>
        <p:nvPr/>
      </p:nvGrpSpPr>
      <p:grpSpPr>
        <a:xfrm>
          <a:off x="0" y="0"/>
          <a:ext cx="0" cy="0"/>
          <a:chOff x="0" y="0"/>
          <a:chExt cx="0" cy="0"/>
        </a:xfrm>
      </p:grpSpPr>
      <p:sp>
        <p:nvSpPr>
          <p:cNvPr id="2416" name="Google Shape;2416;p17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7" name="Google Shape;2417;p173"/>
          <p:cNvSpPr/>
          <p:nvPr/>
        </p:nvSpPr>
        <p:spPr>
          <a:xfrm>
            <a:off x="-1" y="0"/>
            <a:ext cx="6592824" cy="32339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8" name="Google Shape;2418;p173"/>
          <p:cNvSpPr txBox="1"/>
          <p:nvPr>
            <p:ph type="title"/>
          </p:nvPr>
        </p:nvSpPr>
        <p:spPr>
          <a:xfrm>
            <a:off x="1166648" y="655591"/>
            <a:ext cx="4929352" cy="2315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Building the Tweet Serdes</a:t>
            </a:r>
            <a:endParaRPr/>
          </a:p>
        </p:txBody>
      </p:sp>
      <p:sp>
        <p:nvSpPr>
          <p:cNvPr id="2419" name="Google Shape;2419;p173"/>
          <p:cNvSpPr/>
          <p:nvPr/>
        </p:nvSpPr>
        <p:spPr>
          <a:xfrm>
            <a:off x="0"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20" name="Google Shape;2420;p173"/>
          <p:cNvGrpSpPr/>
          <p:nvPr/>
        </p:nvGrpSpPr>
        <p:grpSpPr>
          <a:xfrm>
            <a:off x="1188720" y="73152"/>
            <a:ext cx="1178966" cy="232963"/>
            <a:chOff x="7763256" y="73152"/>
            <a:chExt cx="1178966" cy="232963"/>
          </a:xfrm>
        </p:grpSpPr>
        <p:sp>
          <p:nvSpPr>
            <p:cNvPr id="2421" name="Google Shape;2421;p173"/>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Google Shape;2422;p173"/>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Google Shape;2423;p173"/>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4" name="Google Shape;2424;p173"/>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5" name="Google Shape;2425;p173"/>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6" name="Google Shape;2426;p173"/>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7" name="Google Shape;2427;p173"/>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8" name="Google Shape;2428;p173"/>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9" name="Google Shape;2429;p173"/>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Google Shape;2430;p173"/>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Google Shape;2431;p173"/>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Google Shape;2432;p173"/>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3" name="Google Shape;2433;p173"/>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4" name="Google Shape;2434;p173"/>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5" name="Google Shape;2435;p173"/>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6" name="Google Shape;2436;p173"/>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7" name="Google Shape;2437;p173"/>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8" name="Google Shape;2438;p173"/>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Google Shape;2439;p173"/>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Google Shape;2440;p173"/>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1" name="Google Shape;2441;p173"/>
          <p:cNvSpPr/>
          <p:nvPr/>
        </p:nvSpPr>
        <p:spPr>
          <a:xfrm>
            <a:off x="0" y="3233984"/>
            <a:ext cx="606971"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10;&#10;Description automatically generated" id="2442" name="Google Shape;2442;p173"/>
          <p:cNvPicPr preferRelativeResize="0"/>
          <p:nvPr/>
        </p:nvPicPr>
        <p:blipFill rotWithShape="1">
          <a:blip r:embed="rId3">
            <a:alphaModFix/>
          </a:blip>
          <a:srcRect b="0" l="0" r="0" t="0"/>
          <a:stretch/>
        </p:blipFill>
        <p:spPr>
          <a:xfrm>
            <a:off x="885814" y="3445356"/>
            <a:ext cx="5491019" cy="3206250"/>
          </a:xfrm>
          <a:prstGeom prst="rect">
            <a:avLst/>
          </a:prstGeom>
          <a:noFill/>
          <a:ln>
            <a:noFill/>
          </a:ln>
        </p:spPr>
      </p:pic>
      <p:sp>
        <p:nvSpPr>
          <p:cNvPr id="2443" name="Google Shape;2443;p173"/>
          <p:cNvSpPr txBox="1"/>
          <p:nvPr>
            <p:ph idx="1" type="body"/>
          </p:nvPr>
        </p:nvSpPr>
        <p:spPr>
          <a:xfrm>
            <a:off x="6655676" y="521207"/>
            <a:ext cx="5411827" cy="5957789"/>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עד עכשיו, הdeserializer  והserializer היו די פשוטים.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כך יהיה גם הcustom Serdes class שלנו שכזכור כל המטרה שלו היא לאחד את הdeserializer והserializer בclass  אחד.</a:t>
            </a:r>
            <a:endParaRPr sz="22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7" name="Shape 2447"/>
        <p:cNvGrpSpPr/>
        <p:nvPr/>
      </p:nvGrpSpPr>
      <p:grpSpPr>
        <a:xfrm>
          <a:off x="0" y="0"/>
          <a:ext cx="0" cy="0"/>
          <a:chOff x="0" y="0"/>
          <a:chExt cx="0" cy="0"/>
        </a:xfrm>
      </p:grpSpPr>
      <p:sp>
        <p:nvSpPr>
          <p:cNvPr id="2448" name="Google Shape;2448;p1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Custom Serdes</a:t>
            </a:r>
            <a:endParaRPr/>
          </a:p>
        </p:txBody>
      </p:sp>
      <p:sp>
        <p:nvSpPr>
          <p:cNvPr id="2449" name="Google Shape;2449;p1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עכשיו אנחנו יכולים לעשות שינוי מ:</a:t>
            </a:r>
            <a:endParaRPr/>
          </a:p>
          <a:p>
            <a:pPr indent="-50800" lvl="0" marL="228600" rtl="1" algn="r">
              <a:lnSpc>
                <a:spcPct val="90000"/>
              </a:lnSpc>
              <a:spcBef>
                <a:spcPts val="1000"/>
              </a:spcBef>
              <a:spcAft>
                <a:spcPts val="0"/>
              </a:spcAft>
              <a:buClr>
                <a:schemeClr val="dk1"/>
              </a:buClr>
              <a:buSzPts val="2800"/>
              <a:buNone/>
            </a:pPr>
            <a:r>
              <a:t/>
            </a:r>
            <a:endParaRPr/>
          </a:p>
          <a:p>
            <a:pPr indent="0" lvl="0" marL="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ל:</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2450" name="Google Shape;2450;p174"/>
          <p:cNvPicPr preferRelativeResize="0"/>
          <p:nvPr/>
        </p:nvPicPr>
        <p:blipFill rotWithShape="1">
          <a:blip r:embed="rId3">
            <a:alphaModFix/>
          </a:blip>
          <a:srcRect b="0" l="0" r="0" t="0"/>
          <a:stretch/>
        </p:blipFill>
        <p:spPr>
          <a:xfrm>
            <a:off x="218397" y="2378292"/>
            <a:ext cx="11907052" cy="976853"/>
          </a:xfrm>
          <a:prstGeom prst="rect">
            <a:avLst/>
          </a:prstGeom>
          <a:noFill/>
          <a:ln>
            <a:noFill/>
          </a:ln>
        </p:spPr>
      </p:pic>
      <p:pic>
        <p:nvPicPr>
          <p:cNvPr id="2451" name="Google Shape;2451;p174"/>
          <p:cNvPicPr preferRelativeResize="0"/>
          <p:nvPr/>
        </p:nvPicPr>
        <p:blipFill rotWithShape="1">
          <a:blip r:embed="rId4">
            <a:alphaModFix/>
          </a:blip>
          <a:srcRect b="0" l="0" r="0" t="0"/>
          <a:stretch/>
        </p:blipFill>
        <p:spPr>
          <a:xfrm>
            <a:off x="218397" y="3991673"/>
            <a:ext cx="11907052" cy="2561089"/>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5" name="Shape 2455"/>
        <p:cNvGrpSpPr/>
        <p:nvPr/>
      </p:nvGrpSpPr>
      <p:grpSpPr>
        <a:xfrm>
          <a:off x="0" y="0"/>
          <a:ext cx="0" cy="0"/>
          <a:chOff x="0" y="0"/>
          <a:chExt cx="0" cy="0"/>
        </a:xfrm>
      </p:grpSpPr>
      <p:sp>
        <p:nvSpPr>
          <p:cNvPr id="2456" name="Google Shape;2456;p17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7" name="Google Shape;2457;p175"/>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8" name="Google Shape;2458;p175"/>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9" name="Google Shape;2459;p17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Transform a stream</a:t>
            </a:r>
            <a:endParaRPr sz="4000"/>
          </a:p>
        </p:txBody>
      </p:sp>
      <p:sp>
        <p:nvSpPr>
          <p:cNvPr id="2460" name="Google Shape;2460;p175"/>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61" name="Google Shape;2461;p175"/>
          <p:cNvSpPr txBox="1"/>
          <p:nvPr>
            <p:ph idx="1" type="body"/>
          </p:nvPr>
        </p:nvSpPr>
        <p:spPr>
          <a:xfrm>
            <a:off x="1115568" y="2481943"/>
            <a:ext cx="10168128"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הinterfaces, Kstream וKTable תומכים במגוון טרנספורמציות.</a:t>
            </a:r>
            <a:endParaRPr/>
          </a:p>
          <a:p>
            <a:pPr indent="-228600" lvl="0" marL="228600" rtl="1" algn="r">
              <a:lnSpc>
                <a:spcPct val="90000"/>
              </a:lnSpc>
              <a:spcBef>
                <a:spcPts val="1000"/>
              </a:spcBef>
              <a:spcAft>
                <a:spcPts val="0"/>
              </a:spcAft>
              <a:buClr>
                <a:schemeClr val="dk1"/>
              </a:buClr>
              <a:buSzPts val="2200"/>
              <a:buChar char="•"/>
            </a:pPr>
            <a:r>
              <a:rPr lang="en-US" sz="2200"/>
              <a:t>טרנספורמציות על stream יכולות לייצר stream אחד או יותר (לדוגמא אחד במקרה של filter או mapויותר במקרה של split) או table (לדוגמא במקרה של aggregate).</a:t>
            </a:r>
            <a:endParaRPr/>
          </a:p>
          <a:p>
            <a:pPr indent="-228600" lvl="0" marL="228600" rtl="1" algn="r">
              <a:lnSpc>
                <a:spcPct val="90000"/>
              </a:lnSpc>
              <a:spcBef>
                <a:spcPts val="1000"/>
              </a:spcBef>
              <a:spcAft>
                <a:spcPts val="0"/>
              </a:spcAft>
              <a:buClr>
                <a:schemeClr val="dk1"/>
              </a:buClr>
              <a:buSzPts val="2200"/>
              <a:buChar char="•"/>
            </a:pPr>
            <a:r>
              <a:rPr lang="en-US" sz="2200"/>
              <a:t>טרנספורמציות על table יכולות לייצר רק table.</a:t>
            </a:r>
            <a:endParaRPr/>
          </a:p>
          <a:p>
            <a:pPr indent="-228600" lvl="0" marL="228600" rtl="1" algn="r">
              <a:lnSpc>
                <a:spcPct val="90000"/>
              </a:lnSpc>
              <a:spcBef>
                <a:spcPts val="1000"/>
              </a:spcBef>
              <a:spcAft>
                <a:spcPts val="0"/>
              </a:spcAft>
              <a:buClr>
                <a:schemeClr val="dk1"/>
              </a:buClr>
              <a:buSzPts val="2200"/>
              <a:buChar char="•"/>
            </a:pPr>
            <a:r>
              <a:rPr lang="en-US" sz="2200"/>
              <a:t>Kafka DSL מספק דרך להמיר את הtable לstream.</a:t>
            </a:r>
            <a:endParaRPr/>
          </a:p>
          <a:p>
            <a:pPr indent="-228600" lvl="0" marL="228600" rtl="1" algn="r">
              <a:lnSpc>
                <a:spcPct val="90000"/>
              </a:lnSpc>
              <a:spcBef>
                <a:spcPts val="1000"/>
              </a:spcBef>
              <a:spcAft>
                <a:spcPts val="0"/>
              </a:spcAft>
              <a:buClr>
                <a:schemeClr val="dk1"/>
              </a:buClr>
              <a:buSzPts val="2200"/>
              <a:buChar char="•"/>
            </a:pPr>
            <a:r>
              <a:rPr lang="en-US" sz="2200"/>
              <a:t>הטרנספורמציות מחולקות ל2 קטגוריות:</a:t>
            </a:r>
            <a:endParaRPr/>
          </a:p>
          <a:p>
            <a:pPr indent="-228600" lvl="1" marL="685800" rtl="1" algn="r">
              <a:lnSpc>
                <a:spcPct val="90000"/>
              </a:lnSpc>
              <a:spcBef>
                <a:spcPts val="500"/>
              </a:spcBef>
              <a:spcAft>
                <a:spcPts val="0"/>
              </a:spcAft>
              <a:buClr>
                <a:schemeClr val="dk1"/>
              </a:buClr>
              <a:buSzPts val="2200"/>
              <a:buChar char="•"/>
            </a:pPr>
            <a:r>
              <a:rPr lang="en-US" sz="2200"/>
              <a:t>Stateless transformations</a:t>
            </a:r>
            <a:endParaRPr sz="2200"/>
          </a:p>
          <a:p>
            <a:pPr indent="-228600" lvl="1" marL="685800" rtl="1" algn="r">
              <a:lnSpc>
                <a:spcPct val="90000"/>
              </a:lnSpc>
              <a:spcBef>
                <a:spcPts val="500"/>
              </a:spcBef>
              <a:spcAft>
                <a:spcPts val="0"/>
              </a:spcAft>
              <a:buClr>
                <a:schemeClr val="dk1"/>
              </a:buClr>
              <a:buSzPts val="2200"/>
              <a:buChar char="•"/>
            </a:pPr>
            <a:r>
              <a:rPr lang="en-US" sz="2200"/>
              <a:t>Stateful transformations</a:t>
            </a:r>
            <a:endParaRPr sz="2200"/>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5" name="Shape 2465"/>
        <p:cNvGrpSpPr/>
        <p:nvPr/>
      </p:nvGrpSpPr>
      <p:grpSpPr>
        <a:xfrm>
          <a:off x="0" y="0"/>
          <a:ext cx="0" cy="0"/>
          <a:chOff x="0" y="0"/>
          <a:chExt cx="0" cy="0"/>
        </a:xfrm>
      </p:grpSpPr>
      <p:sp>
        <p:nvSpPr>
          <p:cNvPr id="2466" name="Google Shape;2466;p17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7" name="Google Shape;2467;p1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Stateless Vs Stateful Processing</a:t>
            </a:r>
            <a:endParaRPr sz="5400"/>
          </a:p>
        </p:txBody>
      </p:sp>
      <p:sp>
        <p:nvSpPr>
          <p:cNvPr id="2468" name="Google Shape;2468;p176"/>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9" name="Google Shape;2469;p176"/>
          <p:cNvSpPr txBox="1"/>
          <p:nvPr>
            <p:ph idx="1" type="body"/>
          </p:nvPr>
        </p:nvSpPr>
        <p:spPr>
          <a:xfrm>
            <a:off x="836676" y="2307336"/>
            <a:ext cx="10515600" cy="425196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אחד הדברים החשובים שאתם צריכים להחליט שאתם רושמים kafka streams app הוא האם הapp שלכם דורש stateful processing.</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נסביר את ההבדלים ביניהם.</a:t>
            </a:r>
            <a:endParaRPr sz="2200"/>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3" name="Shape 2473"/>
        <p:cNvGrpSpPr/>
        <p:nvPr/>
      </p:nvGrpSpPr>
      <p:grpSpPr>
        <a:xfrm>
          <a:off x="0" y="0"/>
          <a:ext cx="0" cy="0"/>
          <a:chOff x="0" y="0"/>
          <a:chExt cx="0" cy="0"/>
        </a:xfrm>
      </p:grpSpPr>
      <p:sp>
        <p:nvSpPr>
          <p:cNvPr id="2474" name="Google Shape;2474;p177"/>
          <p:cNvSpPr/>
          <p:nvPr/>
        </p:nvSpPr>
        <p:spPr>
          <a:xfrm>
            <a:off x="0" y="0"/>
            <a:ext cx="12192000" cy="685800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475" name="Google Shape;2475;p177"/>
          <p:cNvGrpSpPr/>
          <p:nvPr/>
        </p:nvGrpSpPr>
        <p:grpSpPr>
          <a:xfrm>
            <a:off x="-1" y="-1"/>
            <a:ext cx="12191999" cy="4267200"/>
            <a:chOff x="7467600" y="0"/>
            <a:chExt cx="4724400" cy="6858000"/>
          </a:xfrm>
        </p:grpSpPr>
        <p:sp>
          <p:nvSpPr>
            <p:cNvPr id="2476" name="Google Shape;2476;p177"/>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77" name="Google Shape;2477;p177"/>
            <p:cNvSpPr/>
            <p:nvPr/>
          </p:nvSpPr>
          <p:spPr>
            <a:xfrm>
              <a:off x="7467600" y="0"/>
              <a:ext cx="4724400" cy="6858000"/>
            </a:xfrm>
            <a:prstGeom prst="rect">
              <a:avLst/>
            </a:prstGeom>
            <a:solidFill>
              <a:srgbClr val="E1EFD8">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478" name="Google Shape;2478;p177"/>
          <p:cNvSpPr/>
          <p:nvPr/>
        </p:nvSpPr>
        <p:spPr>
          <a:xfrm>
            <a:off x="0" y="0"/>
            <a:ext cx="12192000" cy="4267200"/>
          </a:xfrm>
          <a:custGeom>
            <a:rect b="b" l="l" r="r" t="t"/>
            <a:pathLst>
              <a:path extrusionOk="0" h="4267200" w="121920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79" name="Google Shape;2479;p177"/>
          <p:cNvSpPr/>
          <p:nvPr/>
        </p:nvSpPr>
        <p:spPr>
          <a:xfrm>
            <a:off x="457200" y="457201"/>
            <a:ext cx="11277600" cy="5943598"/>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80" name="Google Shape;2480;p177"/>
          <p:cNvSpPr txBox="1"/>
          <p:nvPr>
            <p:ph type="title"/>
          </p:nvPr>
        </p:nvSpPr>
        <p:spPr>
          <a:xfrm>
            <a:off x="1143000" y="990599"/>
            <a:ext cx="9906000" cy="685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Stateless vs Stateful Processing</a:t>
            </a:r>
            <a:endParaRPr sz="4000"/>
          </a:p>
        </p:txBody>
      </p:sp>
      <p:grpSp>
        <p:nvGrpSpPr>
          <p:cNvPr id="2481" name="Google Shape;2481;p177"/>
          <p:cNvGrpSpPr/>
          <p:nvPr/>
        </p:nvGrpSpPr>
        <p:grpSpPr>
          <a:xfrm>
            <a:off x="685852" y="2194960"/>
            <a:ext cx="10820294" cy="3618333"/>
            <a:chOff x="52" y="57732"/>
            <a:chExt cx="10820294" cy="3618333"/>
          </a:xfrm>
        </p:grpSpPr>
        <p:sp>
          <p:nvSpPr>
            <p:cNvPr id="2482" name="Google Shape;2482;p177"/>
            <p:cNvSpPr/>
            <p:nvPr/>
          </p:nvSpPr>
          <p:spPr>
            <a:xfrm>
              <a:off x="52" y="57732"/>
              <a:ext cx="5056212" cy="720000"/>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77"/>
            <p:cNvSpPr txBox="1"/>
            <p:nvPr/>
          </p:nvSpPr>
          <p:spPr>
            <a:xfrm>
              <a:off x="52" y="57732"/>
              <a:ext cx="5056212" cy="720000"/>
            </a:xfrm>
            <a:prstGeom prst="rect">
              <a:avLst/>
            </a:prstGeom>
            <a:noFill/>
            <a:ln>
              <a:noFill/>
            </a:ln>
          </p:spPr>
          <p:txBody>
            <a:bodyPr anchorCtr="0" anchor="ctr" bIns="101600" lIns="177800" spcFirstLastPara="1" rIns="177800" wrap="square" tIns="101600">
              <a:noAutofit/>
            </a:bodyPr>
            <a:lstStyle/>
            <a:p>
              <a:pPr indent="0" lvl="0" marL="0" marR="0" rtl="1" algn="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Stateless applications</a:t>
              </a:r>
              <a:endParaRPr/>
            </a:p>
          </p:txBody>
        </p:sp>
        <p:sp>
          <p:nvSpPr>
            <p:cNvPr id="2484" name="Google Shape;2484;p177"/>
            <p:cNvSpPr/>
            <p:nvPr/>
          </p:nvSpPr>
          <p:spPr>
            <a:xfrm>
              <a:off x="52" y="777732"/>
              <a:ext cx="5056212" cy="2898333"/>
            </a:xfrm>
            <a:prstGeom prst="rect">
              <a:avLst/>
            </a:prstGeom>
            <a:solidFill>
              <a:srgbClr val="F7D5CB">
                <a:alpha val="89803"/>
              </a:srgbClr>
            </a:solidFill>
            <a:ln cap="flat" cmpd="sng" w="12700">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77"/>
            <p:cNvSpPr txBox="1"/>
            <p:nvPr/>
          </p:nvSpPr>
          <p:spPr>
            <a:xfrm>
              <a:off x="52" y="777732"/>
              <a:ext cx="5056212" cy="2898333"/>
            </a:xfrm>
            <a:prstGeom prst="rect">
              <a:avLst/>
            </a:prstGeom>
            <a:noFill/>
            <a:ln>
              <a:noFill/>
            </a:ln>
          </p:spPr>
          <p:txBody>
            <a:bodyPr anchorCtr="0" anchor="t" bIns="200025" lIns="133350" spcFirstLastPara="1" rIns="177800" wrap="square" tIns="133350">
              <a:noAutofit/>
            </a:bodyPr>
            <a:lstStyle/>
            <a:p>
              <a:pPr indent="-228600" lvl="1" marL="228600" marR="0" rtl="1" algn="r">
                <a:lnSpc>
                  <a:spcPct val="90000"/>
                </a:lnSpc>
                <a:spcBef>
                  <a:spcPts val="0"/>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כל אירוע שמעובד, מעובד באופן בלתי תלוי מאירועים אחרים.</a:t>
              </a:r>
              <a:endParaRPr b="0" i="0" sz="2500" u="none" cap="none" strike="noStrike">
                <a:solidFill>
                  <a:schemeClr val="dk1"/>
                </a:solidFill>
                <a:latin typeface="Calibri"/>
                <a:ea typeface="Calibri"/>
                <a:cs typeface="Calibri"/>
                <a:sym typeface="Calibri"/>
              </a:endParaRPr>
            </a:p>
            <a:p>
              <a:pPr indent="-228600" lvl="1" marL="228600" marR="0" rtl="1" algn="r">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במילים אחרות האפליקציה שלכם לא דורשת זיכרון על אירועים קודמים.</a:t>
              </a:r>
              <a:endParaRPr b="0" i="0" sz="2500" u="none" cap="none" strike="noStrike">
                <a:solidFill>
                  <a:schemeClr val="dk1"/>
                </a:solidFill>
                <a:latin typeface="Calibri"/>
                <a:ea typeface="Calibri"/>
                <a:cs typeface="Calibri"/>
                <a:sym typeface="Calibri"/>
              </a:endParaRPr>
            </a:p>
          </p:txBody>
        </p:sp>
        <p:sp>
          <p:nvSpPr>
            <p:cNvPr id="2486" name="Google Shape;2486;p177"/>
            <p:cNvSpPr/>
            <p:nvPr/>
          </p:nvSpPr>
          <p:spPr>
            <a:xfrm>
              <a:off x="5764134" y="57732"/>
              <a:ext cx="5056212" cy="720000"/>
            </a:xfrm>
            <a:prstGeom prst="rect">
              <a:avLst/>
            </a:prstGeom>
            <a:solidFill>
              <a:srgbClr val="A4A4A4"/>
            </a:solidFill>
            <a:ln cap="flat" cmpd="sng" w="12700">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77"/>
            <p:cNvSpPr txBox="1"/>
            <p:nvPr/>
          </p:nvSpPr>
          <p:spPr>
            <a:xfrm>
              <a:off x="5764134" y="57732"/>
              <a:ext cx="5056212" cy="720000"/>
            </a:xfrm>
            <a:prstGeom prst="rect">
              <a:avLst/>
            </a:prstGeom>
            <a:noFill/>
            <a:ln>
              <a:noFill/>
            </a:ln>
          </p:spPr>
          <p:txBody>
            <a:bodyPr anchorCtr="0" anchor="ctr" bIns="101600" lIns="177800" spcFirstLastPara="1" rIns="177800" wrap="square" tIns="101600">
              <a:noAutofit/>
            </a:bodyPr>
            <a:lstStyle/>
            <a:p>
              <a:pPr indent="0" lvl="0" marL="0" marR="0" rtl="1" algn="r">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Stateful applications</a:t>
              </a:r>
              <a:endParaRPr/>
            </a:p>
          </p:txBody>
        </p:sp>
        <p:sp>
          <p:nvSpPr>
            <p:cNvPr id="2488" name="Google Shape;2488;p177"/>
            <p:cNvSpPr/>
            <p:nvPr/>
          </p:nvSpPr>
          <p:spPr>
            <a:xfrm>
              <a:off x="5764134" y="777732"/>
              <a:ext cx="5056212" cy="2898333"/>
            </a:xfrm>
            <a:prstGeom prst="rect">
              <a:avLst/>
            </a:prstGeom>
            <a:solidFill>
              <a:srgbClr val="DFDFDF">
                <a:alpha val="89803"/>
              </a:srgbClr>
            </a:solidFill>
            <a:ln cap="flat" cmpd="sng" w="12700">
              <a:solidFill>
                <a:srgbClr val="DFD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77"/>
            <p:cNvSpPr txBox="1"/>
            <p:nvPr/>
          </p:nvSpPr>
          <p:spPr>
            <a:xfrm>
              <a:off x="5764134" y="777732"/>
              <a:ext cx="5056212" cy="2898333"/>
            </a:xfrm>
            <a:prstGeom prst="rect">
              <a:avLst/>
            </a:prstGeom>
            <a:noFill/>
            <a:ln>
              <a:noFill/>
            </a:ln>
          </p:spPr>
          <p:txBody>
            <a:bodyPr anchorCtr="0" anchor="t" bIns="200025" lIns="133350" spcFirstLastPara="1" rIns="177800" wrap="square" tIns="133350">
              <a:noAutofit/>
            </a:bodyPr>
            <a:lstStyle/>
            <a:p>
              <a:pPr indent="-228600" lvl="1" marL="228600" marR="0" rtl="1" algn="r">
                <a:lnSpc>
                  <a:spcPct val="90000"/>
                </a:lnSpc>
                <a:spcBef>
                  <a:spcPts val="0"/>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דורשים לזכור מידע לגבי אירועים קודמים.</a:t>
              </a:r>
              <a:endParaRPr b="0" i="0" sz="2500" u="none" cap="none" strike="noStrike">
                <a:solidFill>
                  <a:schemeClr val="dk1"/>
                </a:solidFill>
                <a:latin typeface="Calibri"/>
                <a:ea typeface="Calibri"/>
                <a:cs typeface="Calibri"/>
                <a:sym typeface="Calibri"/>
              </a:endParaRPr>
            </a:p>
            <a:p>
              <a:pPr indent="-228600" lvl="1" marL="228600" marR="0" rtl="1" algn="r">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בדרך כלל בשביל aggregate, window, join .</a:t>
              </a:r>
              <a:endParaRPr b="0" i="0" sz="2500" u="none" cap="none" strike="noStrike">
                <a:solidFill>
                  <a:schemeClr val="dk1"/>
                </a:solidFill>
                <a:latin typeface="Calibri"/>
                <a:ea typeface="Calibri"/>
                <a:cs typeface="Calibri"/>
                <a:sym typeface="Calibri"/>
              </a:endParaRPr>
            </a:p>
            <a:p>
              <a:pPr indent="-228600" lvl="1" marL="228600" marR="0" rtl="1" algn="r">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יותר מסובכות under the hood בגלל שהן דורשות מעקב אחרי מידע נוסף, הstate.</a:t>
              </a:r>
              <a:endParaRPr b="0" i="0" sz="2500" u="none" cap="none" strike="noStrike">
                <a:solidFill>
                  <a:schemeClr val="dk1"/>
                </a:solidFill>
                <a:latin typeface="Calibri"/>
                <a:ea typeface="Calibri"/>
                <a:cs typeface="Calibri"/>
                <a:sym typeface="Calibri"/>
              </a:endParaRPr>
            </a:p>
          </p:txBody>
        </p:sp>
      </p:gr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1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Stateless Transformations</a:t>
            </a:r>
            <a:endParaRPr/>
          </a:p>
        </p:txBody>
      </p:sp>
      <p:sp>
        <p:nvSpPr>
          <p:cNvPr id="2495" name="Google Shape;2495;p17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חלק מהטרנספורמציות דורשות repartition וחלק לא.</a:t>
            </a:r>
            <a:endParaRPr/>
          </a:p>
          <a:p>
            <a:pPr indent="-228600" lvl="0" marL="228600" rtl="1" algn="r">
              <a:lnSpc>
                <a:spcPct val="90000"/>
              </a:lnSpc>
              <a:spcBef>
                <a:spcPts val="1000"/>
              </a:spcBef>
              <a:spcAft>
                <a:spcPts val="0"/>
              </a:spcAft>
              <a:buClr>
                <a:schemeClr val="dk1"/>
              </a:buClr>
              <a:buSzPts val="2800"/>
              <a:buChar char="•"/>
            </a:pPr>
            <a:r>
              <a:rPr lang="en-US"/>
              <a:t>אם אתם לא צריכים לשנות את הkey של ההודעה, תנסו להשתמש בvalue functions כדי להימנע מrepartition.</a:t>
            </a:r>
            <a:endParaRPr/>
          </a:p>
        </p:txBody>
      </p:sp>
      <p:pic>
        <p:nvPicPr>
          <p:cNvPr id="2496" name="Google Shape;2496;p178"/>
          <p:cNvPicPr preferRelativeResize="0"/>
          <p:nvPr/>
        </p:nvPicPr>
        <p:blipFill rotWithShape="1">
          <a:blip r:embed="rId3">
            <a:alphaModFix/>
          </a:blip>
          <a:srcRect b="0" l="0" r="0" t="0"/>
          <a:stretch/>
        </p:blipFill>
        <p:spPr>
          <a:xfrm>
            <a:off x="838200" y="3277301"/>
            <a:ext cx="10431331" cy="876422"/>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0" name="Shape 2500"/>
        <p:cNvGrpSpPr/>
        <p:nvPr/>
      </p:nvGrpSpPr>
      <p:grpSpPr>
        <a:xfrm>
          <a:off x="0" y="0"/>
          <a:ext cx="0" cy="0"/>
          <a:chOff x="0" y="0"/>
          <a:chExt cx="0" cy="0"/>
        </a:xfrm>
      </p:grpSpPr>
      <p:sp>
        <p:nvSpPr>
          <p:cNvPr id="2501" name="Google Shape;2501;p17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Google Shape;2502;p1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Stateless Transformations</a:t>
            </a:r>
            <a:endParaRPr sz="5400"/>
          </a:p>
        </p:txBody>
      </p:sp>
      <p:sp>
        <p:nvSpPr>
          <p:cNvPr id="2503" name="Google Shape;2503;p179"/>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4" name="Google Shape;2504;p179"/>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900"/>
              <a:buChar char="•"/>
            </a:pPr>
            <a:r>
              <a:rPr lang="en-US" sz="1900"/>
              <a:t>הצורה הפשוטה ביותר של טרנספורמציה. </a:t>
            </a:r>
            <a:endParaRPr/>
          </a:p>
          <a:p>
            <a:pPr indent="-228600" lvl="0" marL="228600" rtl="1" algn="r">
              <a:lnSpc>
                <a:spcPct val="90000"/>
              </a:lnSpc>
              <a:spcBef>
                <a:spcPts val="1000"/>
              </a:spcBef>
              <a:spcAft>
                <a:spcPts val="0"/>
              </a:spcAft>
              <a:buClr>
                <a:schemeClr val="dk1"/>
              </a:buClr>
              <a:buSzPts val="1900"/>
              <a:buChar char="•"/>
            </a:pPr>
            <a:r>
              <a:rPr lang="en-US" sz="1900"/>
              <a:t>לא דורשת ידע על מידע עבר.</a:t>
            </a:r>
            <a:endParaRPr/>
          </a:p>
          <a:p>
            <a:pPr indent="-228600" lvl="0" marL="228600" rtl="1" algn="r">
              <a:lnSpc>
                <a:spcPct val="90000"/>
              </a:lnSpc>
              <a:spcBef>
                <a:spcPts val="1000"/>
              </a:spcBef>
              <a:spcAft>
                <a:spcPts val="0"/>
              </a:spcAft>
              <a:buClr>
                <a:schemeClr val="dk1"/>
              </a:buClr>
              <a:buSzPts val="1900"/>
              <a:buChar char="•"/>
            </a:pPr>
            <a:r>
              <a:rPr lang="en-US" sz="1900"/>
              <a:t>כל אירוע נצרך, מעובד בצורה כלשהי ואז נשכך.</a:t>
            </a:r>
            <a:endParaRPr/>
          </a:p>
          <a:p>
            <a:pPr indent="-228600" lvl="0" marL="228600" rtl="1" algn="r">
              <a:lnSpc>
                <a:spcPct val="90000"/>
              </a:lnSpc>
              <a:spcBef>
                <a:spcPts val="1000"/>
              </a:spcBef>
              <a:spcAft>
                <a:spcPts val="0"/>
              </a:spcAft>
              <a:buClr>
                <a:schemeClr val="dk1"/>
              </a:buClr>
              <a:buSzPts val="1900"/>
              <a:buChar char="•"/>
            </a:pPr>
            <a:r>
              <a:rPr lang="en-US" sz="1900"/>
              <a:t>נראה כמה דוגמאות נפוצות לstateless transformations שפותרות שלנו בעיות.</a:t>
            </a:r>
            <a:endParaRPr/>
          </a:p>
          <a:p>
            <a:pPr indent="-228600" lvl="0" marL="228600" rtl="1" algn="r">
              <a:lnSpc>
                <a:spcPct val="90000"/>
              </a:lnSpc>
              <a:spcBef>
                <a:spcPts val="1000"/>
              </a:spcBef>
              <a:spcAft>
                <a:spcPts val="0"/>
              </a:spcAft>
              <a:buClr>
                <a:schemeClr val="dk1"/>
              </a:buClr>
              <a:buSzPts val="1900"/>
              <a:buChar char="•"/>
            </a:pPr>
            <a:r>
              <a:rPr lang="en-US" sz="1900"/>
              <a:t>נעבור על דוגמאות ל:</a:t>
            </a:r>
            <a:endParaRPr/>
          </a:p>
          <a:p>
            <a:pPr indent="-228600" lvl="1" marL="685800" rtl="1" algn="r">
              <a:lnSpc>
                <a:spcPct val="90000"/>
              </a:lnSpc>
              <a:spcBef>
                <a:spcPts val="500"/>
              </a:spcBef>
              <a:spcAft>
                <a:spcPts val="0"/>
              </a:spcAft>
              <a:buClr>
                <a:schemeClr val="dk1"/>
              </a:buClr>
              <a:buSzPts val="1900"/>
              <a:buChar char="•"/>
            </a:pPr>
            <a:r>
              <a:rPr lang="en-US" sz="1900"/>
              <a:t>Filtering records</a:t>
            </a:r>
            <a:endParaRPr/>
          </a:p>
          <a:p>
            <a:pPr indent="-228600" lvl="1" marL="685800" rtl="1" algn="r">
              <a:lnSpc>
                <a:spcPct val="90000"/>
              </a:lnSpc>
              <a:spcBef>
                <a:spcPts val="500"/>
              </a:spcBef>
              <a:spcAft>
                <a:spcPts val="0"/>
              </a:spcAft>
              <a:buClr>
                <a:schemeClr val="dk1"/>
              </a:buClr>
              <a:buSzPts val="1900"/>
              <a:buChar char="•"/>
            </a:pPr>
            <a:r>
              <a:rPr lang="en-US" sz="1900"/>
              <a:t>Adding and removing fields</a:t>
            </a:r>
            <a:endParaRPr/>
          </a:p>
          <a:p>
            <a:pPr indent="-228600" lvl="1" marL="685800" rtl="1" algn="r">
              <a:lnSpc>
                <a:spcPct val="90000"/>
              </a:lnSpc>
              <a:spcBef>
                <a:spcPts val="500"/>
              </a:spcBef>
              <a:spcAft>
                <a:spcPts val="0"/>
              </a:spcAft>
              <a:buClr>
                <a:schemeClr val="dk1"/>
              </a:buClr>
              <a:buSzPts val="1900"/>
              <a:buChar char="•"/>
            </a:pPr>
            <a:r>
              <a:rPr lang="en-US" sz="1900"/>
              <a:t>Rekeying records</a:t>
            </a:r>
            <a:endParaRPr/>
          </a:p>
          <a:p>
            <a:pPr indent="-228600" lvl="1" marL="685800" rtl="1" algn="r">
              <a:lnSpc>
                <a:spcPct val="90000"/>
              </a:lnSpc>
              <a:spcBef>
                <a:spcPts val="500"/>
              </a:spcBef>
              <a:spcAft>
                <a:spcPts val="0"/>
              </a:spcAft>
              <a:buClr>
                <a:schemeClr val="dk1"/>
              </a:buClr>
              <a:buSzPts val="1900"/>
              <a:buChar char="•"/>
            </a:pPr>
            <a:r>
              <a:rPr lang="en-US" sz="1900"/>
              <a:t>Branching streams</a:t>
            </a:r>
            <a:endParaRPr/>
          </a:p>
          <a:p>
            <a:pPr indent="-228600" lvl="1" marL="685800" rtl="1" algn="r">
              <a:lnSpc>
                <a:spcPct val="90000"/>
              </a:lnSpc>
              <a:spcBef>
                <a:spcPts val="500"/>
              </a:spcBef>
              <a:spcAft>
                <a:spcPts val="0"/>
              </a:spcAft>
              <a:buClr>
                <a:schemeClr val="dk1"/>
              </a:buClr>
              <a:buSzPts val="1900"/>
              <a:buChar char="•"/>
            </a:pPr>
            <a:r>
              <a:rPr lang="en-US" sz="1900"/>
              <a:t>Merging streams </a:t>
            </a:r>
            <a:endParaRPr/>
          </a:p>
          <a:p>
            <a:pPr indent="-228600" lvl="1" marL="685800" rtl="1" algn="r">
              <a:lnSpc>
                <a:spcPct val="90000"/>
              </a:lnSpc>
              <a:spcBef>
                <a:spcPts val="500"/>
              </a:spcBef>
              <a:spcAft>
                <a:spcPts val="0"/>
              </a:spcAft>
              <a:buClr>
                <a:schemeClr val="dk1"/>
              </a:buClr>
              <a:buSzPts val="1900"/>
              <a:buChar char="•"/>
            </a:pPr>
            <a:r>
              <a:rPr lang="en-US" sz="1900"/>
              <a:t>Transforming records into one or more outputs</a:t>
            </a:r>
            <a:endParaRPr/>
          </a:p>
          <a:p>
            <a:pPr indent="-228600" lvl="1" marL="685800" rtl="1" algn="r">
              <a:lnSpc>
                <a:spcPct val="90000"/>
              </a:lnSpc>
              <a:spcBef>
                <a:spcPts val="500"/>
              </a:spcBef>
              <a:spcAft>
                <a:spcPts val="0"/>
              </a:spcAft>
              <a:buClr>
                <a:schemeClr val="dk1"/>
              </a:buClr>
              <a:buSzPts val="1900"/>
              <a:buChar char="•"/>
            </a:pPr>
            <a:r>
              <a:rPr lang="en-US" sz="1900"/>
              <a:t>Enriching records, one at a time</a:t>
            </a:r>
            <a:endParaRPr sz="1900"/>
          </a:p>
          <a:p>
            <a:pPr indent="-107950" lvl="0" marL="228600" rtl="1" algn="r">
              <a:lnSpc>
                <a:spcPct val="90000"/>
              </a:lnSpc>
              <a:spcBef>
                <a:spcPts val="1000"/>
              </a:spcBef>
              <a:spcAft>
                <a:spcPts val="0"/>
              </a:spcAft>
              <a:buClr>
                <a:schemeClr val="dk1"/>
              </a:buClr>
              <a:buSzPts val="1900"/>
              <a:buNone/>
            </a:pPr>
            <a:r>
              <a:t/>
            </a:r>
            <a:endParaRPr sz="1900"/>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8" name="Shape 2508"/>
        <p:cNvGrpSpPr/>
        <p:nvPr/>
      </p:nvGrpSpPr>
      <p:grpSpPr>
        <a:xfrm>
          <a:off x="0" y="0"/>
          <a:ext cx="0" cy="0"/>
          <a:chOff x="0" y="0"/>
          <a:chExt cx="0" cy="0"/>
        </a:xfrm>
      </p:grpSpPr>
      <p:sp>
        <p:nvSpPr>
          <p:cNvPr id="2509" name="Google Shape;2509;p180"/>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Stateless Application</a:t>
            </a:r>
            <a:endParaRPr/>
          </a:p>
        </p:txBody>
      </p:sp>
      <p:pic>
        <p:nvPicPr>
          <p:cNvPr id="2510" name="Google Shape;2510;p180"/>
          <p:cNvPicPr preferRelativeResize="0"/>
          <p:nvPr>
            <p:ph idx="1" type="body"/>
          </p:nvPr>
        </p:nvPicPr>
        <p:blipFill rotWithShape="1">
          <a:blip r:embed="rId3">
            <a:alphaModFix/>
          </a:blip>
          <a:srcRect b="0" l="0" r="0" t="0"/>
          <a:stretch/>
        </p:blipFill>
        <p:spPr>
          <a:xfrm>
            <a:off x="3559127" y="196948"/>
            <a:ext cx="8194430" cy="65426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3"/>
          <p:cNvSpPr txBox="1"/>
          <p:nvPr>
            <p:ph type="title"/>
          </p:nvPr>
        </p:nvSpPr>
        <p:spPr>
          <a:xfrm>
            <a:off x="1188069" y="-197994"/>
            <a:ext cx="5366040" cy="23448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What is event streaming ? </a:t>
            </a:r>
            <a:endParaRPr/>
          </a:p>
        </p:txBody>
      </p:sp>
      <p:grpSp>
        <p:nvGrpSpPr>
          <p:cNvPr id="98" name="Google Shape;98;p3"/>
          <p:cNvGrpSpPr/>
          <p:nvPr/>
        </p:nvGrpSpPr>
        <p:grpSpPr>
          <a:xfrm>
            <a:off x="10994200" y="554152"/>
            <a:ext cx="574177" cy="1075866"/>
            <a:chOff x="10994200" y="554152"/>
            <a:chExt cx="574177" cy="1075866"/>
          </a:xfrm>
        </p:grpSpPr>
        <p:sp>
          <p:nvSpPr>
            <p:cNvPr id="99" name="Google Shape;99;p3"/>
            <p:cNvSpPr/>
            <p:nvPr/>
          </p:nvSpPr>
          <p:spPr>
            <a:xfrm>
              <a:off x="11013369" y="554152"/>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3"/>
            <p:cNvSpPr/>
            <p:nvPr/>
          </p:nvSpPr>
          <p:spPr>
            <a:xfrm>
              <a:off x="11455951" y="837005"/>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3"/>
            <p:cNvSpPr/>
            <p:nvPr/>
          </p:nvSpPr>
          <p:spPr>
            <a:xfrm>
              <a:off x="10994200" y="1472473"/>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02" name="Google Shape;102;p3"/>
          <p:cNvCxnSpPr/>
          <p:nvPr/>
        </p:nvCxnSpPr>
        <p:spPr>
          <a:xfrm>
            <a:off x="623622" y="3610394"/>
            <a:ext cx="0" cy="3238728"/>
          </a:xfrm>
          <a:prstGeom prst="straightConnector1">
            <a:avLst/>
          </a:prstGeom>
          <a:noFill/>
          <a:ln cap="sq" cmpd="sng" w="25400">
            <a:solidFill>
              <a:schemeClr val="accent1"/>
            </a:solidFill>
            <a:prstDash val="solid"/>
            <a:bevel/>
            <a:headEnd len="sm" w="sm" type="none"/>
            <a:tailEnd len="sm" w="sm" type="none"/>
          </a:ln>
        </p:spPr>
      </p:cxnSp>
      <p:sp>
        <p:nvSpPr>
          <p:cNvPr id="103" name="Google Shape;103;p3"/>
          <p:cNvSpPr txBox="1"/>
          <p:nvPr>
            <p:ph idx="1" type="body"/>
          </p:nvPr>
        </p:nvSpPr>
        <p:spPr>
          <a:xfrm>
            <a:off x="1188069" y="2198140"/>
            <a:ext cx="10267873" cy="4514809"/>
          </a:xfrm>
          <a:prstGeom prst="rect">
            <a:avLst/>
          </a:prstGeom>
          <a:noFill/>
          <a:ln>
            <a:noFill/>
          </a:ln>
        </p:spPr>
        <p:txBody>
          <a:bodyPr anchorCtr="0" anchor="t" bIns="45700" lIns="91425" spcFirstLastPara="1" rIns="91425" wrap="square" tIns="45700">
            <a:normAutofit/>
          </a:bodyPr>
          <a:lstStyle/>
          <a:p>
            <a:pPr indent="0" lvl="1" marL="457200" rtl="1" algn="r">
              <a:lnSpc>
                <a:spcPct val="90000"/>
              </a:lnSpc>
              <a:spcBef>
                <a:spcPts val="0"/>
              </a:spcBef>
              <a:spcAft>
                <a:spcPts val="0"/>
              </a:spcAft>
              <a:buClr>
                <a:schemeClr val="dk1"/>
              </a:buClr>
              <a:buSzPts val="1600"/>
              <a:buNone/>
            </a:pPr>
            <a:r>
              <a:t/>
            </a:r>
            <a:endParaRPr sz="1600">
              <a:solidFill>
                <a:schemeClr val="dk1"/>
              </a:solidFill>
            </a:endParaRPr>
          </a:p>
          <a:p>
            <a:pPr indent="-228600" lvl="0" marL="228600" rtl="1" algn="r">
              <a:lnSpc>
                <a:spcPct val="90000"/>
              </a:lnSpc>
              <a:spcBef>
                <a:spcPts val="1000"/>
              </a:spcBef>
              <a:spcAft>
                <a:spcPts val="0"/>
              </a:spcAft>
              <a:buClr>
                <a:schemeClr val="dk1"/>
              </a:buClr>
              <a:buSzPts val="2100"/>
              <a:buChar char="•"/>
            </a:pPr>
            <a:r>
              <a:rPr lang="en-US" sz="2100">
                <a:solidFill>
                  <a:schemeClr val="dk1"/>
                </a:solidFill>
              </a:rPr>
              <a:t>הפעולה של תפיסת מידע </a:t>
            </a:r>
            <a:r>
              <a:rPr b="1" lang="en-US" sz="2100">
                <a:solidFill>
                  <a:schemeClr val="dk1"/>
                </a:solidFill>
              </a:rPr>
              <a:t>בזמן אמת</a:t>
            </a:r>
            <a:r>
              <a:rPr lang="en-US" sz="2100">
                <a:solidFill>
                  <a:schemeClr val="dk1"/>
                </a:solidFill>
              </a:rPr>
              <a:t> ממקורות שונים כמו:</a:t>
            </a:r>
            <a:endParaRPr/>
          </a:p>
          <a:p>
            <a:pPr indent="-228600" lvl="1" marL="685800" rtl="1" algn="r">
              <a:lnSpc>
                <a:spcPct val="90000"/>
              </a:lnSpc>
              <a:spcBef>
                <a:spcPts val="500"/>
              </a:spcBef>
              <a:spcAft>
                <a:spcPts val="0"/>
              </a:spcAft>
              <a:buClr>
                <a:schemeClr val="dk1"/>
              </a:buClr>
              <a:buSzPts val="2100"/>
              <a:buChar char="•"/>
            </a:pPr>
            <a:r>
              <a:rPr lang="en-US" sz="2100">
                <a:solidFill>
                  <a:schemeClr val="dk1"/>
                </a:solidFill>
              </a:rPr>
              <a:t>Database</a:t>
            </a:r>
            <a:endParaRPr/>
          </a:p>
          <a:p>
            <a:pPr indent="-228600" lvl="1" marL="685800" rtl="1" algn="r">
              <a:lnSpc>
                <a:spcPct val="90000"/>
              </a:lnSpc>
              <a:spcBef>
                <a:spcPts val="500"/>
              </a:spcBef>
              <a:spcAft>
                <a:spcPts val="0"/>
              </a:spcAft>
              <a:buClr>
                <a:schemeClr val="dk1"/>
              </a:buClr>
              <a:buSzPts val="2100"/>
              <a:buChar char="•"/>
            </a:pPr>
            <a:r>
              <a:rPr lang="en-US" sz="2100">
                <a:solidFill>
                  <a:schemeClr val="dk1"/>
                </a:solidFill>
                <a:latin typeface="Arial"/>
                <a:ea typeface="Arial"/>
                <a:cs typeface="Arial"/>
                <a:sym typeface="Arial"/>
              </a:rPr>
              <a:t>חיישנים</a:t>
            </a:r>
            <a:endParaRPr/>
          </a:p>
          <a:p>
            <a:pPr indent="-228600" lvl="1" marL="685800" rtl="1" algn="r">
              <a:lnSpc>
                <a:spcPct val="90000"/>
              </a:lnSpc>
              <a:spcBef>
                <a:spcPts val="500"/>
              </a:spcBef>
              <a:spcAft>
                <a:spcPts val="0"/>
              </a:spcAft>
              <a:buClr>
                <a:schemeClr val="dk1"/>
              </a:buClr>
              <a:buSzPts val="2100"/>
              <a:buChar char="•"/>
            </a:pPr>
            <a:r>
              <a:rPr lang="en-US" sz="2100">
                <a:solidFill>
                  <a:schemeClr val="dk1"/>
                </a:solidFill>
              </a:rPr>
              <a:t>מכשירים ניידים</a:t>
            </a:r>
            <a:endParaRPr/>
          </a:p>
          <a:p>
            <a:pPr indent="-228600" lvl="1" marL="685800" rtl="1" algn="r">
              <a:lnSpc>
                <a:spcPct val="90000"/>
              </a:lnSpc>
              <a:spcBef>
                <a:spcPts val="500"/>
              </a:spcBef>
              <a:spcAft>
                <a:spcPts val="0"/>
              </a:spcAft>
              <a:buClr>
                <a:schemeClr val="dk1"/>
              </a:buClr>
              <a:buSzPts val="2100"/>
              <a:buChar char="•"/>
            </a:pPr>
            <a:r>
              <a:rPr lang="en-US" sz="2100">
                <a:solidFill>
                  <a:schemeClr val="dk1"/>
                </a:solidFill>
              </a:rPr>
              <a:t>שירותי ענן</a:t>
            </a:r>
            <a:endParaRPr/>
          </a:p>
          <a:p>
            <a:pPr indent="-228600" lvl="1" marL="685800" rtl="1" algn="r">
              <a:lnSpc>
                <a:spcPct val="90000"/>
              </a:lnSpc>
              <a:spcBef>
                <a:spcPts val="500"/>
              </a:spcBef>
              <a:spcAft>
                <a:spcPts val="0"/>
              </a:spcAft>
              <a:buClr>
                <a:schemeClr val="dk1"/>
              </a:buClr>
              <a:buSzPts val="2100"/>
              <a:buChar char="•"/>
            </a:pPr>
            <a:r>
              <a:rPr lang="en-US" sz="2100">
                <a:solidFill>
                  <a:schemeClr val="dk1"/>
                </a:solidFill>
                <a:latin typeface="Arial"/>
                <a:ea typeface="Arial"/>
                <a:cs typeface="Arial"/>
                <a:sym typeface="Arial"/>
              </a:rPr>
              <a:t>אפליקציות</a:t>
            </a:r>
            <a:endParaRPr/>
          </a:p>
          <a:p>
            <a:pPr indent="-228600" lvl="1" marL="685800" rtl="1" algn="r">
              <a:lnSpc>
                <a:spcPct val="90000"/>
              </a:lnSpc>
              <a:spcBef>
                <a:spcPts val="500"/>
              </a:spcBef>
              <a:spcAft>
                <a:spcPts val="0"/>
              </a:spcAft>
              <a:buClr>
                <a:schemeClr val="dk1"/>
              </a:buClr>
              <a:buSzPts val="2100"/>
              <a:buChar char="•"/>
            </a:pPr>
            <a:r>
              <a:rPr lang="en-US" sz="2100">
                <a:solidFill>
                  <a:schemeClr val="dk1"/>
                </a:solidFill>
                <a:latin typeface="Arial"/>
                <a:ea typeface="Arial"/>
                <a:cs typeface="Arial"/>
                <a:sym typeface="Arial"/>
              </a:rPr>
              <a:t>ועוד</a:t>
            </a:r>
            <a:endParaRPr/>
          </a:p>
          <a:p>
            <a:pPr indent="-228600" lvl="0" marL="228600" rtl="1" algn="r">
              <a:lnSpc>
                <a:spcPct val="90000"/>
              </a:lnSpc>
              <a:spcBef>
                <a:spcPts val="1000"/>
              </a:spcBef>
              <a:spcAft>
                <a:spcPts val="0"/>
              </a:spcAft>
              <a:buClr>
                <a:schemeClr val="dk1"/>
              </a:buClr>
              <a:buSzPts val="2100"/>
              <a:buChar char="•"/>
            </a:pPr>
            <a:r>
              <a:rPr lang="en-US" sz="2100">
                <a:solidFill>
                  <a:schemeClr val="dk1"/>
                </a:solidFill>
              </a:rPr>
              <a:t>שמירה של נתונים לשימוש מאוחר יותר.</a:t>
            </a:r>
            <a:endParaRPr sz="2100">
              <a:solidFill>
                <a:schemeClr val="dk1"/>
              </a:solidFill>
            </a:endParaRPr>
          </a:p>
          <a:p>
            <a:pPr indent="-228600" lvl="0" marL="228600" rtl="1" algn="r">
              <a:lnSpc>
                <a:spcPct val="90000"/>
              </a:lnSpc>
              <a:spcBef>
                <a:spcPts val="1000"/>
              </a:spcBef>
              <a:spcAft>
                <a:spcPts val="0"/>
              </a:spcAft>
              <a:buClr>
                <a:schemeClr val="dk1"/>
              </a:buClr>
              <a:buSzPts val="2100"/>
              <a:buChar char="•"/>
            </a:pPr>
            <a:r>
              <a:rPr lang="en-US" sz="2100">
                <a:solidFill>
                  <a:schemeClr val="dk1"/>
                </a:solidFill>
              </a:rPr>
              <a:t>מניפולציה, עיבוד ותגובה לevents בזמן אמת וגם בדיעבד.</a:t>
            </a:r>
            <a:endParaRPr sz="2100">
              <a:solidFill>
                <a:schemeClr val="dk1"/>
              </a:solidFill>
            </a:endParaRPr>
          </a:p>
          <a:p>
            <a:pPr indent="-228600" lvl="0" marL="228600" rtl="1" algn="r">
              <a:lnSpc>
                <a:spcPct val="90000"/>
              </a:lnSpc>
              <a:spcBef>
                <a:spcPts val="1000"/>
              </a:spcBef>
              <a:spcAft>
                <a:spcPts val="0"/>
              </a:spcAft>
              <a:buClr>
                <a:schemeClr val="dk1"/>
              </a:buClr>
              <a:buSzPts val="2100"/>
              <a:buChar char="•"/>
            </a:pPr>
            <a:r>
              <a:rPr lang="en-US" sz="2100">
                <a:solidFill>
                  <a:schemeClr val="dk1"/>
                </a:solidFill>
              </a:rPr>
              <a:t>ניתוב של הevents לטכנולוגיות יעד שונות לפי הצורך.</a:t>
            </a:r>
            <a:endParaRPr sz="2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12"/>
          <p:cNvSpPr txBox="1"/>
          <p:nvPr>
            <p:ph type="title"/>
          </p:nvPr>
        </p:nvSpPr>
        <p:spPr>
          <a:xfrm>
            <a:off x="838200" y="698643"/>
            <a:ext cx="5243394" cy="22255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Kafka Topic</a:t>
            </a:r>
            <a:endParaRPr sz="5600"/>
          </a:p>
        </p:txBody>
      </p:sp>
      <p:cxnSp>
        <p:nvCxnSpPr>
          <p:cNvPr id="284" name="Google Shape;284;p12"/>
          <p:cNvCxnSpPr/>
          <p:nvPr/>
        </p:nvCxnSpPr>
        <p:spPr>
          <a:xfrm>
            <a:off x="623622" y="381934"/>
            <a:ext cx="0" cy="6476066"/>
          </a:xfrm>
          <a:prstGeom prst="straightConnector1">
            <a:avLst/>
          </a:prstGeom>
          <a:noFill/>
          <a:ln cap="sq" cmpd="sng" w="25400">
            <a:solidFill>
              <a:schemeClr val="accent1"/>
            </a:solidFill>
            <a:prstDash val="solid"/>
            <a:bevel/>
            <a:headEnd len="sm" w="sm" type="none"/>
            <a:tailEnd len="sm" w="sm" type="none"/>
          </a:ln>
        </p:spPr>
      </p:cxnSp>
      <p:grpSp>
        <p:nvGrpSpPr>
          <p:cNvPr id="285" name="Google Shape;285;p12"/>
          <p:cNvGrpSpPr/>
          <p:nvPr/>
        </p:nvGrpSpPr>
        <p:grpSpPr>
          <a:xfrm>
            <a:off x="6110408" y="740316"/>
            <a:ext cx="465458" cy="872153"/>
            <a:chOff x="6110408" y="740316"/>
            <a:chExt cx="465458" cy="872153"/>
          </a:xfrm>
        </p:grpSpPr>
        <p:sp>
          <p:nvSpPr>
            <p:cNvPr id="286" name="Google Shape;286;p12"/>
            <p:cNvSpPr/>
            <p:nvPr/>
          </p:nvSpPr>
          <p:spPr>
            <a:xfrm>
              <a:off x="6125948"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12"/>
            <p:cNvSpPr/>
            <p:nvPr/>
          </p:nvSpPr>
          <p:spPr>
            <a:xfrm>
              <a:off x="6484728"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12"/>
            <p:cNvSpPr/>
            <p:nvPr/>
          </p:nvSpPr>
          <p:spPr>
            <a:xfrm>
              <a:off x="6110408"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Diagram, table&#10;&#10;Description automatically generated" id="289" name="Google Shape;289;p12"/>
          <p:cNvPicPr preferRelativeResize="0"/>
          <p:nvPr/>
        </p:nvPicPr>
        <p:blipFill rotWithShape="1">
          <a:blip r:embed="rId3">
            <a:alphaModFix/>
          </a:blip>
          <a:srcRect b="4" l="118" r="1016" t="-80"/>
          <a:stretch/>
        </p:blipFill>
        <p:spPr>
          <a:xfrm>
            <a:off x="838200" y="3000655"/>
            <a:ext cx="5309586" cy="2997267"/>
          </a:xfrm>
          <a:prstGeom prst="rect">
            <a:avLst/>
          </a:prstGeom>
          <a:noFill/>
          <a:ln>
            <a:noFill/>
          </a:ln>
        </p:spPr>
      </p:pic>
      <p:sp>
        <p:nvSpPr>
          <p:cNvPr id="290" name="Google Shape;290;p12"/>
          <p:cNvSpPr/>
          <p:nvPr/>
        </p:nvSpPr>
        <p:spPr>
          <a:xfrm>
            <a:off x="838200" y="3000055"/>
            <a:ext cx="5243390" cy="2997970"/>
          </a:xfrm>
          <a:prstGeom prst="rect">
            <a:avLst/>
          </a:prstGeom>
          <a:gradFill>
            <a:gsLst>
              <a:gs pos="0">
                <a:srgbClr val="4472C4">
                  <a:alpha val="20000"/>
                </a:srgbClr>
              </a:gs>
              <a:gs pos="100000">
                <a:srgbClr val="ED7D31">
                  <a:alpha val="2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12"/>
          <p:cNvSpPr txBox="1"/>
          <p:nvPr>
            <p:ph idx="1" type="body"/>
          </p:nvPr>
        </p:nvSpPr>
        <p:spPr>
          <a:xfrm>
            <a:off x="6541219" y="879355"/>
            <a:ext cx="5486917" cy="511401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סטרים ספציפי של מידע.</a:t>
            </a:r>
            <a:endParaRPr sz="2200"/>
          </a:p>
          <a:p>
            <a:pPr indent="0" lvl="0" marL="228600" rtl="1" algn="r">
              <a:lnSpc>
                <a:spcPct val="90000"/>
              </a:lnSpc>
              <a:spcBef>
                <a:spcPts val="0"/>
              </a:spcBef>
              <a:spcAft>
                <a:spcPts val="0"/>
              </a:spcAft>
              <a:buNone/>
            </a:pPr>
            <a:r>
              <a:t/>
            </a:r>
            <a:endParaRPr sz="2200"/>
          </a:p>
          <a:p>
            <a:pPr indent="-228600" lvl="0" marL="228600" rtl="1" algn="r">
              <a:lnSpc>
                <a:spcPct val="90000"/>
              </a:lnSpc>
              <a:spcBef>
                <a:spcPts val="0"/>
              </a:spcBef>
              <a:spcAft>
                <a:spcPts val="0"/>
              </a:spcAft>
              <a:buSzPts val="2200"/>
              <a:buChar char="•"/>
            </a:pPr>
            <a:r>
              <a:rPr lang="en-US" sz="2200"/>
              <a:t>המידע בקפקא מאורגן בטופיקים.</a:t>
            </a:r>
            <a:br>
              <a:rPr lang="en-US" sz="2200"/>
            </a:br>
            <a:endParaRPr sz="2200"/>
          </a:p>
          <a:p>
            <a:pPr indent="-228600" lvl="0" marL="228600" rtl="1" algn="r">
              <a:lnSpc>
                <a:spcPct val="90000"/>
              </a:lnSpc>
              <a:spcBef>
                <a:spcPts val="0"/>
              </a:spcBef>
              <a:spcAft>
                <a:spcPts val="0"/>
              </a:spcAft>
              <a:buSzPts val="2200"/>
              <a:buChar char="•"/>
            </a:pPr>
            <a:r>
              <a:rPr lang="en-US" sz="2200"/>
              <a:t>אין הגבלה על כמות הטופיקים.</a:t>
            </a:r>
            <a:br>
              <a:rPr lang="en-US" sz="2200"/>
            </a:br>
            <a:endParaRPr sz="2200"/>
          </a:p>
          <a:p>
            <a:pPr indent="-228600" lvl="0" marL="228600" rtl="1" algn="r">
              <a:lnSpc>
                <a:spcPct val="90000"/>
              </a:lnSpc>
              <a:spcBef>
                <a:spcPts val="0"/>
              </a:spcBef>
              <a:spcAft>
                <a:spcPts val="0"/>
              </a:spcAft>
              <a:buSzPts val="2200"/>
              <a:buChar char="•"/>
            </a:pPr>
            <a:r>
              <a:rPr lang="en-US" sz="2200"/>
              <a:t>כל טופיק מפוצל ל </a:t>
            </a:r>
            <a:r>
              <a:rPr b="1" lang="en-US" sz="2200"/>
              <a:t>partitions</a:t>
            </a:r>
            <a:r>
              <a:rPr b="1" lang="en-US" sz="2200"/>
              <a:t>.</a:t>
            </a:r>
            <a:endParaRPr sz="2200"/>
          </a:p>
          <a:p>
            <a:pPr indent="0" lvl="0" marL="0" rtl="1" algn="r">
              <a:lnSpc>
                <a:spcPct val="90000"/>
              </a:lnSpc>
              <a:spcBef>
                <a:spcPts val="1000"/>
              </a:spcBef>
              <a:spcAft>
                <a:spcPts val="0"/>
              </a:spcAft>
              <a:buNone/>
            </a:pPr>
            <a:r>
              <a:t/>
            </a:r>
            <a:endParaRPr sz="2200"/>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4" name="Shape 2514"/>
        <p:cNvGrpSpPr/>
        <p:nvPr/>
      </p:nvGrpSpPr>
      <p:grpSpPr>
        <a:xfrm>
          <a:off x="0" y="0"/>
          <a:ext cx="0" cy="0"/>
          <a:chOff x="0" y="0"/>
          <a:chExt cx="0" cy="0"/>
        </a:xfrm>
      </p:grpSpPr>
      <p:sp>
        <p:nvSpPr>
          <p:cNvPr id="2515" name="Google Shape;2515;p18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6" name="Google Shape;2516;p181"/>
          <p:cNvSpPr txBox="1"/>
          <p:nvPr>
            <p:ph type="title"/>
          </p:nvPr>
        </p:nvSpPr>
        <p:spPr>
          <a:xfrm>
            <a:off x="630936" y="502920"/>
            <a:ext cx="3419856"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Calibri"/>
              <a:buNone/>
            </a:pPr>
            <a:r>
              <a:rPr lang="en-US" sz="3700"/>
              <a:t>Stateful Transformations</a:t>
            </a:r>
            <a:endParaRPr sz="3700"/>
          </a:p>
        </p:txBody>
      </p:sp>
      <p:sp>
        <p:nvSpPr>
          <p:cNvPr id="2517" name="Google Shape;2517;p181"/>
          <p:cNvSpPr/>
          <p:nvPr/>
        </p:nvSpPr>
        <p:spPr>
          <a:xfrm rot="5400000">
            <a:off x="3566159" y="1225296"/>
            <a:ext cx="1554480" cy="18288"/>
          </a:xfrm>
          <a:custGeom>
            <a:rect b="b" l="l" r="r" t="t"/>
            <a:pathLst>
              <a:path extrusionOk="0" fill="none" h="18288" w="155448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extrusionOk="0" h="18288" w="155448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8" name="Google Shape;2518;p181"/>
          <p:cNvSpPr txBox="1"/>
          <p:nvPr>
            <p:ph idx="1" type="body"/>
          </p:nvPr>
        </p:nvSpPr>
        <p:spPr>
          <a:xfrm>
            <a:off x="4654295" y="502920"/>
            <a:ext cx="6894576" cy="1463040"/>
          </a:xfrm>
          <a:prstGeom prst="rect">
            <a:avLst/>
          </a:prstGeom>
          <a:noFill/>
          <a:ln>
            <a:noFill/>
          </a:ln>
        </p:spPr>
        <p:txBody>
          <a:bodyPr anchorCtr="0" anchor="ctr"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000"/>
              <a:buChar char="•"/>
            </a:pPr>
            <a:r>
              <a:rPr lang="en-US" sz="2000"/>
              <a:t>תלויות בstate בשביל לעבד מידע חדש ולהפיק לו תוצאה.</a:t>
            </a:r>
            <a:endParaRPr/>
          </a:p>
          <a:p>
            <a:pPr indent="-228600" lvl="0" marL="228600" rtl="1" algn="r">
              <a:lnSpc>
                <a:spcPct val="90000"/>
              </a:lnSpc>
              <a:spcBef>
                <a:spcPts val="1000"/>
              </a:spcBef>
              <a:spcAft>
                <a:spcPts val="0"/>
              </a:spcAft>
              <a:buClr>
                <a:schemeClr val="dk1"/>
              </a:buClr>
              <a:buSzPts val="2000"/>
              <a:buChar char="•"/>
            </a:pPr>
            <a:r>
              <a:rPr lang="en-US" sz="2000"/>
              <a:t>הstate קיים בstate store .</a:t>
            </a:r>
            <a:endParaRPr/>
          </a:p>
          <a:p>
            <a:pPr indent="-228600" lvl="0" marL="228600" rtl="1" algn="r">
              <a:lnSpc>
                <a:spcPct val="90000"/>
              </a:lnSpc>
              <a:spcBef>
                <a:spcPts val="1000"/>
              </a:spcBef>
              <a:spcAft>
                <a:spcPts val="0"/>
              </a:spcAft>
              <a:buClr>
                <a:schemeClr val="dk1"/>
              </a:buClr>
              <a:buSzPts val="2000"/>
              <a:buChar char="•"/>
            </a:pPr>
            <a:r>
              <a:rPr lang="en-US" sz="2000"/>
              <a:t>הstate store הוא key-value, fault-tolerant store.</a:t>
            </a:r>
            <a:endParaRPr/>
          </a:p>
          <a:p>
            <a:pPr indent="-228600" lvl="0" marL="228600" rtl="1" algn="r">
              <a:lnSpc>
                <a:spcPct val="90000"/>
              </a:lnSpc>
              <a:spcBef>
                <a:spcPts val="1000"/>
              </a:spcBef>
              <a:spcAft>
                <a:spcPts val="0"/>
              </a:spcAft>
              <a:buClr>
                <a:schemeClr val="dk1"/>
              </a:buClr>
              <a:buSzPts val="2000"/>
              <a:buChar char="•"/>
            </a:pPr>
            <a:r>
              <a:rPr lang="en-US" sz="2000"/>
              <a:t>דוגמאות לstateful transformations:</a:t>
            </a:r>
            <a:endParaRPr/>
          </a:p>
          <a:p>
            <a:pPr indent="-228600" lvl="1" marL="685800" rtl="1" algn="r">
              <a:lnSpc>
                <a:spcPct val="90000"/>
              </a:lnSpc>
              <a:spcBef>
                <a:spcPts val="500"/>
              </a:spcBef>
              <a:spcAft>
                <a:spcPts val="0"/>
              </a:spcAft>
              <a:buClr>
                <a:schemeClr val="dk1"/>
              </a:buClr>
              <a:buSzPts val="2000"/>
              <a:buChar char="•"/>
            </a:pPr>
            <a:r>
              <a:rPr lang="en-US" sz="2000"/>
              <a:t>Aggregating, Joining, Windowing (as part of aggregations and joins)</a:t>
            </a:r>
            <a:endParaRPr/>
          </a:p>
        </p:txBody>
      </p:sp>
      <p:pic>
        <p:nvPicPr>
          <p:cNvPr descr="Text&#10;&#10;Description automatically generated" id="2519" name="Google Shape;2519;p181"/>
          <p:cNvPicPr preferRelativeResize="0"/>
          <p:nvPr/>
        </p:nvPicPr>
        <p:blipFill rotWithShape="1">
          <a:blip r:embed="rId3">
            <a:alphaModFix/>
          </a:blip>
          <a:srcRect b="0" l="0" r="0" t="0"/>
          <a:stretch/>
        </p:blipFill>
        <p:spPr>
          <a:xfrm>
            <a:off x="630936" y="2514600"/>
            <a:ext cx="10847541" cy="395935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3" name="Shape 2523"/>
        <p:cNvGrpSpPr/>
        <p:nvPr/>
      </p:nvGrpSpPr>
      <p:grpSpPr>
        <a:xfrm>
          <a:off x="0" y="0"/>
          <a:ext cx="0" cy="0"/>
          <a:chOff x="0" y="0"/>
          <a:chExt cx="0" cy="0"/>
        </a:xfrm>
      </p:grpSpPr>
      <p:sp>
        <p:nvSpPr>
          <p:cNvPr id="2524" name="Google Shape;2524;p18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Google Shape;2525;p182"/>
          <p:cNvSpPr txBox="1"/>
          <p:nvPr>
            <p:ph type="title"/>
          </p:nvPr>
        </p:nvSpPr>
        <p:spPr>
          <a:xfrm>
            <a:off x="638881" y="457200"/>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lang="en-US" sz="6600"/>
              <a:t>Stateful Transformations</a:t>
            </a:r>
            <a:endParaRPr/>
          </a:p>
        </p:txBody>
      </p:sp>
      <p:sp>
        <p:nvSpPr>
          <p:cNvPr id="2526" name="Google Shape;2526;p182"/>
          <p:cNvSpPr txBox="1"/>
          <p:nvPr>
            <p:ph idx="1" type="body"/>
          </p:nvPr>
        </p:nvSpPr>
        <p:spPr>
          <a:xfrm>
            <a:off x="638881" y="1922561"/>
            <a:ext cx="10909643" cy="552659"/>
          </a:xfrm>
          <a:prstGeom prst="rect">
            <a:avLst/>
          </a:prstGeom>
          <a:noFill/>
          <a:ln>
            <a:noFill/>
          </a:ln>
        </p:spPr>
        <p:txBody>
          <a:bodyPr anchorCtr="0" anchor="ctr" bIns="45700" lIns="91425" spcFirstLastPara="1" rIns="91425" wrap="square" tIns="45700">
            <a:normAutofit/>
          </a:bodyPr>
          <a:lstStyle/>
          <a:p>
            <a:pPr indent="0" lvl="0" marL="0" rtl="1" algn="r">
              <a:lnSpc>
                <a:spcPct val="90000"/>
              </a:lnSpc>
              <a:spcBef>
                <a:spcPts val="0"/>
              </a:spcBef>
              <a:spcAft>
                <a:spcPts val="0"/>
              </a:spcAft>
              <a:buClr>
                <a:schemeClr val="dk1"/>
              </a:buClr>
              <a:buSzPts val="2400"/>
              <a:buNone/>
            </a:pPr>
            <a:r>
              <a:rPr lang="en-US" sz="2400"/>
              <a:t>אותה דוגמא רק עם מימוש של aggregate : </a:t>
            </a:r>
            <a:endParaRPr sz="2400"/>
          </a:p>
        </p:txBody>
      </p:sp>
      <p:sp>
        <p:nvSpPr>
          <p:cNvPr id="2527" name="Google Shape;2527;p182"/>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28" name="Google Shape;2528;p182"/>
          <p:cNvPicPr preferRelativeResize="0"/>
          <p:nvPr/>
        </p:nvPicPr>
        <p:blipFill rotWithShape="1">
          <a:blip r:embed="rId3">
            <a:alphaModFix/>
          </a:blip>
          <a:srcRect b="0" l="0" r="0" t="0"/>
          <a:stretch/>
        </p:blipFill>
        <p:spPr>
          <a:xfrm>
            <a:off x="191571" y="2636067"/>
            <a:ext cx="11632326" cy="2966243"/>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2" name="Shape 2532"/>
        <p:cNvGrpSpPr/>
        <p:nvPr/>
      </p:nvGrpSpPr>
      <p:grpSpPr>
        <a:xfrm>
          <a:off x="0" y="0"/>
          <a:ext cx="0" cy="0"/>
          <a:chOff x="0" y="0"/>
          <a:chExt cx="0" cy="0"/>
        </a:xfrm>
      </p:grpSpPr>
      <p:sp>
        <p:nvSpPr>
          <p:cNvPr id="2533" name="Google Shape;2533;p18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4" name="Google Shape;2534;p183"/>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Stateful Transformations</a:t>
            </a:r>
            <a:endParaRPr/>
          </a:p>
        </p:txBody>
      </p:sp>
      <p:sp>
        <p:nvSpPr>
          <p:cNvPr id="2535" name="Google Shape;2535;p183"/>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36" name="Google Shape;2536;p183"/>
          <p:cNvPicPr preferRelativeResize="0"/>
          <p:nvPr/>
        </p:nvPicPr>
        <p:blipFill rotWithShape="1">
          <a:blip r:embed="rId3">
            <a:alphaModFix/>
          </a:blip>
          <a:srcRect b="0" l="0" r="0" t="0"/>
          <a:stretch/>
        </p:blipFill>
        <p:spPr>
          <a:xfrm>
            <a:off x="4276098" y="1075232"/>
            <a:ext cx="7407119" cy="4833144"/>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0" name="Shape 2540"/>
        <p:cNvGrpSpPr/>
        <p:nvPr/>
      </p:nvGrpSpPr>
      <p:grpSpPr>
        <a:xfrm>
          <a:off x="0" y="0"/>
          <a:ext cx="0" cy="0"/>
          <a:chOff x="0" y="0"/>
          <a:chExt cx="0" cy="0"/>
        </a:xfrm>
      </p:grpSpPr>
      <p:sp>
        <p:nvSpPr>
          <p:cNvPr id="2541" name="Google Shape;2541;p18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2" name="Google Shape;2542;p184"/>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Joining</a:t>
            </a:r>
            <a:endParaRPr sz="5400"/>
          </a:p>
        </p:txBody>
      </p:sp>
      <p:sp>
        <p:nvSpPr>
          <p:cNvPr id="2543" name="Google Shape;2543;p184"/>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4" name="Google Shape;2544;p184"/>
          <p:cNvSpPr txBox="1"/>
          <p:nvPr>
            <p:ph idx="1" type="body"/>
          </p:nvPr>
        </p:nvSpPr>
        <p:spPr>
          <a:xfrm>
            <a:off x="4986528" y="552091"/>
            <a:ext cx="7010400" cy="543153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Streams וtables יכולים להתחבר באמצעות Join.</a:t>
            </a:r>
            <a:endParaRPr/>
          </a:p>
          <a:p>
            <a:pPr indent="-228600" lvl="0" marL="228600" rtl="1" algn="r">
              <a:lnSpc>
                <a:spcPct val="90000"/>
              </a:lnSpc>
              <a:spcBef>
                <a:spcPts val="1000"/>
              </a:spcBef>
              <a:spcAft>
                <a:spcPts val="0"/>
              </a:spcAft>
              <a:buClr>
                <a:schemeClr val="dk1"/>
              </a:buClr>
              <a:buSzPts val="2200"/>
              <a:buChar char="•"/>
            </a:pPr>
            <a:r>
              <a:rPr lang="en-US" sz="2200"/>
              <a:t>יועד כדי להעשיר מידע אחד עם מידע אחר.</a:t>
            </a:r>
            <a:endParaRPr/>
          </a:p>
          <a:p>
            <a:pPr indent="-228600" lvl="0" marL="228600" rtl="1" algn="r">
              <a:lnSpc>
                <a:spcPct val="90000"/>
              </a:lnSpc>
              <a:spcBef>
                <a:spcPts val="1000"/>
              </a:spcBef>
              <a:spcAft>
                <a:spcPts val="0"/>
              </a:spcAft>
              <a:buClr>
                <a:schemeClr val="dk1"/>
              </a:buClr>
              <a:buSzPts val="2200"/>
              <a:buChar char="•"/>
            </a:pPr>
            <a:r>
              <a:rPr lang="en-US" sz="2200"/>
              <a:t>דוגמא לכך היא אפליקציה שמנהלת online shop שצריכה מידע מכמה טבלאות שמתעדכנות כדי להעשיר מידע מtransactions.</a:t>
            </a:r>
            <a:endParaRPr/>
          </a:p>
          <a:p>
            <a:pPr indent="-228600" lvl="0" marL="228600" rtl="1" algn="r">
              <a:lnSpc>
                <a:spcPct val="90000"/>
              </a:lnSpc>
              <a:spcBef>
                <a:spcPts val="1000"/>
              </a:spcBef>
              <a:spcAft>
                <a:spcPts val="0"/>
              </a:spcAft>
              <a:buClr>
                <a:schemeClr val="dk1"/>
              </a:buClr>
              <a:buSzPts val="2200"/>
              <a:buChar char="•"/>
            </a:pPr>
            <a:r>
              <a:rPr lang="en-US" sz="2200"/>
              <a:t>צורה נפוצה במקרים כאלה היא להביא את המידע מהDB לkafka ע''י kafka’s connect API ואז לממש kafka streams app שמנצלת את הstreams api כדי לבצע local joins מאוד יעילית ומהירים במקום לתשאל את הDB בכל פעם.</a:t>
            </a:r>
            <a:endParaRPr sz="2200"/>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8" name="Shape 2548"/>
        <p:cNvGrpSpPr/>
        <p:nvPr/>
      </p:nvGrpSpPr>
      <p:grpSpPr>
        <a:xfrm>
          <a:off x="0" y="0"/>
          <a:ext cx="0" cy="0"/>
          <a:chOff x="0" y="0"/>
          <a:chExt cx="0" cy="0"/>
        </a:xfrm>
      </p:grpSpPr>
      <p:sp>
        <p:nvSpPr>
          <p:cNvPr id="2549" name="Google Shape;2549;p18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0" name="Google Shape;2550;p185"/>
          <p:cNvSpPr txBox="1"/>
          <p:nvPr>
            <p:ph type="title"/>
          </p:nvPr>
        </p:nvSpPr>
        <p:spPr>
          <a:xfrm>
            <a:off x="638882" y="639193"/>
            <a:ext cx="3571810" cy="357351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US" sz="6600">
                <a:solidFill>
                  <a:schemeClr val="dk1"/>
                </a:solidFill>
                <a:latin typeface="Calibri"/>
                <a:ea typeface="Calibri"/>
                <a:cs typeface="Calibri"/>
                <a:sym typeface="Calibri"/>
              </a:rPr>
              <a:t>Joining</a:t>
            </a:r>
            <a:endParaRPr/>
          </a:p>
        </p:txBody>
      </p:sp>
      <p:sp>
        <p:nvSpPr>
          <p:cNvPr id="2551" name="Google Shape;2551;p185"/>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52" name="Google Shape;2552;p185"/>
          <p:cNvPicPr preferRelativeResize="0"/>
          <p:nvPr/>
        </p:nvPicPr>
        <p:blipFill rotWithShape="1">
          <a:blip r:embed="rId3">
            <a:alphaModFix/>
          </a:blip>
          <a:srcRect b="0" l="0" r="0" t="0"/>
          <a:stretch/>
        </p:blipFill>
        <p:spPr>
          <a:xfrm>
            <a:off x="4654296" y="847868"/>
            <a:ext cx="7214616" cy="5134832"/>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6" name="Shape 2556"/>
        <p:cNvGrpSpPr/>
        <p:nvPr/>
      </p:nvGrpSpPr>
      <p:grpSpPr>
        <a:xfrm>
          <a:off x="0" y="0"/>
          <a:ext cx="0" cy="0"/>
          <a:chOff x="0" y="0"/>
          <a:chExt cx="0" cy="0"/>
        </a:xfrm>
      </p:grpSpPr>
      <p:sp>
        <p:nvSpPr>
          <p:cNvPr id="2557" name="Google Shape;2557;p18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8" name="Google Shape;2558;p1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Join co-partitioning requirements</a:t>
            </a:r>
            <a:endParaRPr sz="5400"/>
          </a:p>
        </p:txBody>
      </p:sp>
      <p:sp>
        <p:nvSpPr>
          <p:cNvPr id="2559" name="Google Shape;2559;p186"/>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0" name="Google Shape;2560;p186"/>
          <p:cNvSpPr txBox="1"/>
          <p:nvPr>
            <p:ph idx="1" type="body"/>
          </p:nvPr>
        </p:nvSpPr>
        <p:spPr>
          <a:xfrm>
            <a:off x="838200" y="2606040"/>
            <a:ext cx="10515600" cy="425196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המידע שעליו עושים את הJoin חייב להיות co-partitioned.</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זה מבטיח ש2 רשומות עם אותו מפתח משני צדדי הJoin מועבדים על ידי אותו stream task.</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rgbClr val="FF0000"/>
              </a:buClr>
              <a:buSzPts val="2200"/>
              <a:buChar char="•"/>
            </a:pPr>
            <a:r>
              <a:rPr lang="en-US" sz="2200">
                <a:solidFill>
                  <a:srgbClr val="FF0000"/>
                </a:solidFill>
              </a:rPr>
              <a:t>זאת אחריות המפתח להבטיח co-partitioning שעושים Join.</a:t>
            </a:r>
            <a:endParaRPr sz="2200">
              <a:solidFill>
                <a:srgbClr val="FF0000"/>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4" name="Shape 2564"/>
        <p:cNvGrpSpPr/>
        <p:nvPr/>
      </p:nvGrpSpPr>
      <p:grpSpPr>
        <a:xfrm>
          <a:off x="0" y="0"/>
          <a:ext cx="0" cy="0"/>
          <a:chOff x="0" y="0"/>
          <a:chExt cx="0" cy="0"/>
        </a:xfrm>
      </p:grpSpPr>
      <p:sp>
        <p:nvSpPr>
          <p:cNvPr id="2565" name="Google Shape;2565;p18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6" name="Google Shape;2566;p187"/>
          <p:cNvSpPr/>
          <p:nvPr/>
        </p:nvSpPr>
        <p:spPr>
          <a:xfrm rot="8888549">
            <a:off x="-1059473" y="-1108988"/>
            <a:ext cx="7179830" cy="5226565"/>
          </a:xfrm>
          <a:custGeom>
            <a:rect b="b" l="l" r="r" t="t"/>
            <a:pathLst>
              <a:path extrusionOk="0" h="5226565" w="7179830">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7" name="Google Shape;2567;p187"/>
          <p:cNvSpPr txBox="1"/>
          <p:nvPr>
            <p:ph type="title"/>
          </p:nvPr>
        </p:nvSpPr>
        <p:spPr>
          <a:xfrm>
            <a:off x="841246" y="673770"/>
            <a:ext cx="3644489" cy="24144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600"/>
              <a:buFont typeface="Calibri"/>
              <a:buNone/>
            </a:pPr>
            <a:r>
              <a:rPr lang="en-US" sz="4600">
                <a:solidFill>
                  <a:srgbClr val="FFFFFF"/>
                </a:solidFill>
              </a:rPr>
              <a:t>Requirements for data co-partitioning</a:t>
            </a:r>
            <a:endParaRPr sz="4600">
              <a:solidFill>
                <a:srgbClr val="FFFFFF"/>
              </a:solidFill>
            </a:endParaRPr>
          </a:p>
        </p:txBody>
      </p:sp>
      <p:sp>
        <p:nvSpPr>
          <p:cNvPr id="2568" name="Google Shape;2568;p187"/>
          <p:cNvSpPr txBox="1"/>
          <p:nvPr>
            <p:ph idx="1" type="body"/>
          </p:nvPr>
        </p:nvSpPr>
        <p:spPr>
          <a:xfrm>
            <a:off x="6309359" y="2934184"/>
            <a:ext cx="5254754" cy="5294647"/>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לטופיקים משני צידי הjoin חייב להיות אותו מספר partitions (את זה קפקה בודק בשבילנו).</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כל מי שרושם לאחד משני הinput topics חייב להשתמש באותו partitioning strategy כדי שאותו key יגיע לאותו partition (אם משתמשים כל הזמן בdefault זה עונה על הצורך).</a:t>
            </a:r>
            <a:endParaRPr sz="2200"/>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2" name="Shape 2572"/>
        <p:cNvGrpSpPr/>
        <p:nvPr/>
      </p:nvGrpSpPr>
      <p:grpSpPr>
        <a:xfrm>
          <a:off x="0" y="0"/>
          <a:ext cx="0" cy="0"/>
          <a:chOff x="0" y="0"/>
          <a:chExt cx="0" cy="0"/>
        </a:xfrm>
      </p:grpSpPr>
      <p:sp>
        <p:nvSpPr>
          <p:cNvPr id="2573" name="Google Shape;2573;p18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4" name="Google Shape;2574;p188"/>
          <p:cNvSpPr/>
          <p:nvPr/>
        </p:nvSpPr>
        <p:spPr>
          <a:xfrm rot="8888549">
            <a:off x="-1059473" y="-1108988"/>
            <a:ext cx="7179830" cy="5226565"/>
          </a:xfrm>
          <a:custGeom>
            <a:rect b="b" l="l" r="r" t="t"/>
            <a:pathLst>
              <a:path extrusionOk="0" h="5226565" w="7179830">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5" name="Google Shape;2575;p188"/>
          <p:cNvSpPr txBox="1"/>
          <p:nvPr>
            <p:ph type="title"/>
          </p:nvPr>
        </p:nvSpPr>
        <p:spPr>
          <a:xfrm>
            <a:off x="841246" y="673770"/>
            <a:ext cx="3644489" cy="24144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200"/>
              <a:buFont typeface="Calibri"/>
              <a:buNone/>
            </a:pPr>
            <a:r>
              <a:rPr lang="en-US" sz="4200">
                <a:solidFill>
                  <a:srgbClr val="FFFFFF"/>
                </a:solidFill>
              </a:rPr>
              <a:t>Why is data co-partitioning required?</a:t>
            </a:r>
            <a:endParaRPr sz="4200">
              <a:solidFill>
                <a:srgbClr val="FFFFFF"/>
              </a:solidFill>
            </a:endParaRPr>
          </a:p>
        </p:txBody>
      </p:sp>
      <p:sp>
        <p:nvSpPr>
          <p:cNvPr id="2576" name="Google Shape;2576;p188"/>
          <p:cNvSpPr txBox="1"/>
          <p:nvPr>
            <p:ph idx="1" type="body"/>
          </p:nvPr>
        </p:nvSpPr>
        <p:spPr>
          <a:xfrm>
            <a:off x="6272783" y="2052747"/>
            <a:ext cx="5254754" cy="5294647"/>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בגלל ש KStream-KStream, KTable-KTable, and KStream-Ktable join מבוצעים על הkey של הרשומות (leftRecord.key == rightRecord.key).</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היוצא מן הכלל היחיד הוא kstream-globalKTable join .</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הטופיקים לא חייבים להיות co-partitioned כי לכל Instance שיריץ את הstream app שלנו יהיה העתק מלא של הglobaltable.</a:t>
            </a:r>
            <a:endParaRPr sz="2200"/>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0" name="Shape 2580"/>
        <p:cNvGrpSpPr/>
        <p:nvPr/>
      </p:nvGrpSpPr>
      <p:grpSpPr>
        <a:xfrm>
          <a:off x="0" y="0"/>
          <a:ext cx="0" cy="0"/>
          <a:chOff x="0" y="0"/>
          <a:chExt cx="0" cy="0"/>
        </a:xfrm>
      </p:grpSpPr>
      <p:sp>
        <p:nvSpPr>
          <p:cNvPr id="2581" name="Google Shape;2581;p18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2" name="Google Shape;2582;p189"/>
          <p:cNvSpPr/>
          <p:nvPr/>
        </p:nvSpPr>
        <p:spPr>
          <a:xfrm rot="8888549">
            <a:off x="-1059473" y="-1108988"/>
            <a:ext cx="7179830" cy="5226565"/>
          </a:xfrm>
          <a:custGeom>
            <a:rect b="b" l="l" r="r" t="t"/>
            <a:pathLst>
              <a:path extrusionOk="0" h="5226565" w="7179830">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3" name="Google Shape;2583;p189"/>
          <p:cNvSpPr txBox="1"/>
          <p:nvPr>
            <p:ph type="title"/>
          </p:nvPr>
        </p:nvSpPr>
        <p:spPr>
          <a:xfrm>
            <a:off x="841246" y="673770"/>
            <a:ext cx="3644489" cy="24144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5400"/>
              <a:buFont typeface="Calibri"/>
              <a:buNone/>
            </a:pPr>
            <a:r>
              <a:rPr lang="en-US" sz="5400">
                <a:solidFill>
                  <a:srgbClr val="FFFFFF"/>
                </a:solidFill>
              </a:rPr>
              <a:t>Ensuring data co-partitioning</a:t>
            </a:r>
            <a:endParaRPr sz="5400">
              <a:solidFill>
                <a:srgbClr val="FFFFFF"/>
              </a:solidFill>
            </a:endParaRPr>
          </a:p>
        </p:txBody>
      </p:sp>
      <p:sp>
        <p:nvSpPr>
          <p:cNvPr id="2584" name="Google Shape;2584;p189"/>
          <p:cNvSpPr txBox="1"/>
          <p:nvPr>
            <p:ph idx="1" type="body"/>
          </p:nvPr>
        </p:nvSpPr>
        <p:spPr>
          <a:xfrm>
            <a:off x="5924735" y="1424859"/>
            <a:ext cx="5864353" cy="5294647"/>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אם הטופיקים לא עומדים בדרישות עקבו אחרי ההמלצות הבאות:</a:t>
            </a:r>
            <a:endParaRPr/>
          </a:p>
          <a:p>
            <a:pPr indent="-88900" lvl="0" marL="228600" rtl="1" algn="r">
              <a:lnSpc>
                <a:spcPct val="90000"/>
              </a:lnSpc>
              <a:spcBef>
                <a:spcPts val="1000"/>
              </a:spcBef>
              <a:spcAft>
                <a:spcPts val="0"/>
              </a:spcAft>
              <a:buClr>
                <a:schemeClr val="dk1"/>
              </a:buClr>
              <a:buSzPts val="2200"/>
              <a:buNone/>
            </a:pPr>
            <a:r>
              <a:t/>
            </a:r>
            <a:endParaRPr sz="2200"/>
          </a:p>
          <a:p>
            <a:pPr indent="-228600" lvl="1" marL="685800" rtl="1" algn="r">
              <a:lnSpc>
                <a:spcPct val="90000"/>
              </a:lnSpc>
              <a:spcBef>
                <a:spcPts val="500"/>
              </a:spcBef>
              <a:spcAft>
                <a:spcPts val="0"/>
              </a:spcAft>
              <a:buClr>
                <a:schemeClr val="dk1"/>
              </a:buClr>
              <a:buSzPts val="2200"/>
              <a:buChar char="•"/>
            </a:pPr>
            <a:r>
              <a:rPr lang="en-US" sz="2200"/>
              <a:t>בשביל למנוע צווארי בקבוק, עדיף לעשות repartition מטופיק עם פחות partitions לטופיק עם יותר partitions.</a:t>
            </a:r>
            <a:endParaRPr/>
          </a:p>
          <a:p>
            <a:pPr indent="-88900" lvl="1" marL="685800" rtl="1" algn="r">
              <a:lnSpc>
                <a:spcPct val="90000"/>
              </a:lnSpc>
              <a:spcBef>
                <a:spcPts val="500"/>
              </a:spcBef>
              <a:spcAft>
                <a:spcPts val="0"/>
              </a:spcAft>
              <a:buClr>
                <a:schemeClr val="dk1"/>
              </a:buClr>
              <a:buSzPts val="2200"/>
              <a:buNone/>
            </a:pPr>
            <a:r>
              <a:t/>
            </a:r>
            <a:endParaRPr sz="2200"/>
          </a:p>
          <a:p>
            <a:pPr indent="-228600" lvl="1" marL="685800" rtl="1" algn="r">
              <a:lnSpc>
                <a:spcPct val="90000"/>
              </a:lnSpc>
              <a:spcBef>
                <a:spcPts val="500"/>
              </a:spcBef>
              <a:spcAft>
                <a:spcPts val="0"/>
              </a:spcAft>
              <a:buClr>
                <a:schemeClr val="dk1"/>
              </a:buClr>
              <a:buSzPts val="2200"/>
              <a:buChar char="•"/>
            </a:pPr>
            <a:r>
              <a:rPr lang="en-US" sz="2200"/>
              <a:t>עבור stream-table join , עדיף לעשות repartition לstream, כי אם נעשה על הטבלה אולי ניצור עוד state store.</a:t>
            </a:r>
            <a:endParaRPr/>
          </a:p>
          <a:p>
            <a:pPr indent="-88900" lvl="1" marL="685800" rtl="1" algn="r">
              <a:lnSpc>
                <a:spcPct val="90000"/>
              </a:lnSpc>
              <a:spcBef>
                <a:spcPts val="500"/>
              </a:spcBef>
              <a:spcAft>
                <a:spcPts val="0"/>
              </a:spcAft>
              <a:buClr>
                <a:schemeClr val="dk1"/>
              </a:buClr>
              <a:buSzPts val="2200"/>
              <a:buNone/>
            </a:pPr>
            <a:r>
              <a:t/>
            </a:r>
            <a:endParaRPr sz="2200"/>
          </a:p>
          <a:p>
            <a:pPr indent="-228600" lvl="1" marL="685800" rtl="1" algn="r">
              <a:lnSpc>
                <a:spcPct val="90000"/>
              </a:lnSpc>
              <a:spcBef>
                <a:spcPts val="500"/>
              </a:spcBef>
              <a:spcAft>
                <a:spcPts val="0"/>
              </a:spcAft>
              <a:buClr>
                <a:schemeClr val="dk1"/>
              </a:buClr>
              <a:buSzPts val="2200"/>
              <a:buChar char="•"/>
            </a:pPr>
            <a:r>
              <a:rPr lang="en-US" sz="2200"/>
              <a:t>עבור table-table join, עדיף לעשות repartition לטבלה הקטנה יותר.</a:t>
            </a:r>
            <a:endParaRPr sz="2200"/>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8" name="Shape 2588"/>
        <p:cNvGrpSpPr/>
        <p:nvPr/>
      </p:nvGrpSpPr>
      <p:grpSpPr>
        <a:xfrm>
          <a:off x="0" y="0"/>
          <a:ext cx="0" cy="0"/>
          <a:chOff x="0" y="0"/>
          <a:chExt cx="0" cy="0"/>
        </a:xfrm>
      </p:grpSpPr>
      <p:sp>
        <p:nvSpPr>
          <p:cNvPr id="2589" name="Google Shape;2589;p19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Google Shape;2590;p190"/>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Stream-Stream join</a:t>
            </a:r>
            <a:endParaRPr sz="5400"/>
          </a:p>
        </p:txBody>
      </p:sp>
      <p:sp>
        <p:nvSpPr>
          <p:cNvPr id="2591" name="Google Shape;2591;p190"/>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2" name="Google Shape;2592;p190"/>
          <p:cNvSpPr txBox="1"/>
          <p:nvPr>
            <p:ph idx="1" type="body"/>
          </p:nvPr>
        </p:nvSpPr>
        <p:spPr>
          <a:xfrm>
            <a:off x="329184" y="2807207"/>
            <a:ext cx="4297680" cy="3825709"/>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700"/>
              <a:buChar char="•"/>
            </a:pPr>
            <a:r>
              <a:rPr lang="en-US" sz="1700"/>
              <a:t>תמיד יהיה windowed join כי אחרת הגודל של הstate store שמשומש כדי לבצע את הjoin ייגדל לאין סוף.</a:t>
            </a:r>
            <a:endParaRPr/>
          </a:p>
          <a:p>
            <a:pPr indent="-228600" lvl="0" marL="228600" rtl="1" algn="r">
              <a:lnSpc>
                <a:spcPct val="90000"/>
              </a:lnSpc>
              <a:spcBef>
                <a:spcPts val="1000"/>
              </a:spcBef>
              <a:spcAft>
                <a:spcPts val="0"/>
              </a:spcAft>
              <a:buClr>
                <a:schemeClr val="dk1"/>
              </a:buClr>
              <a:buSzPts val="1700"/>
              <a:buChar char="•"/>
            </a:pPr>
            <a:r>
              <a:rPr lang="en-US" sz="1700"/>
              <a:t>כל </a:t>
            </a:r>
            <a:r>
              <a:rPr lang="en-US" sz="1700">
                <a:solidFill>
                  <a:srgbClr val="FF0000"/>
                </a:solidFill>
              </a:rPr>
              <a:t>הודעה חדשה מאחד הצדדים </a:t>
            </a:r>
            <a:r>
              <a:rPr lang="en-US" sz="1700"/>
              <a:t>יגרום לjoin output עבור </a:t>
            </a:r>
            <a:r>
              <a:rPr lang="en-US" sz="1700">
                <a:solidFill>
                  <a:srgbClr val="FF0000"/>
                </a:solidFill>
              </a:rPr>
              <a:t>כל הודעה תואמת </a:t>
            </a:r>
            <a:r>
              <a:rPr lang="en-US" sz="1700"/>
              <a:t>בצד השני.</a:t>
            </a:r>
            <a:endParaRPr/>
          </a:p>
          <a:p>
            <a:pPr indent="-228600" lvl="0" marL="228600" rtl="1" algn="r">
              <a:lnSpc>
                <a:spcPct val="90000"/>
              </a:lnSpc>
              <a:spcBef>
                <a:spcPts val="1000"/>
              </a:spcBef>
              <a:spcAft>
                <a:spcPts val="0"/>
              </a:spcAft>
              <a:buClr>
                <a:schemeClr val="dk1"/>
              </a:buClr>
              <a:buSzPts val="1700"/>
              <a:buChar char="•"/>
            </a:pPr>
            <a:r>
              <a:rPr lang="en-US" sz="1700"/>
              <a:t>נניח ש</a:t>
            </a:r>
            <a:endParaRPr/>
          </a:p>
          <a:p>
            <a:pPr indent="-228600" lvl="1" marL="685800" rtl="1" algn="r">
              <a:lnSpc>
                <a:spcPct val="90000"/>
              </a:lnSpc>
              <a:spcBef>
                <a:spcPts val="500"/>
              </a:spcBef>
              <a:spcAft>
                <a:spcPts val="0"/>
              </a:spcAft>
              <a:buClr>
                <a:schemeClr val="dk1"/>
              </a:buClr>
              <a:buSzPts val="1700"/>
              <a:buChar char="•"/>
            </a:pPr>
            <a:r>
              <a:rPr lang="en-US" sz="1700"/>
              <a:t>לכל ההודעות בטבלה יש את אותו key (לא מופיע בטבלה).</a:t>
            </a:r>
            <a:endParaRPr/>
          </a:p>
          <a:p>
            <a:pPr indent="-228600" lvl="1" marL="685800" rtl="1" algn="r">
              <a:lnSpc>
                <a:spcPct val="90000"/>
              </a:lnSpc>
              <a:spcBef>
                <a:spcPts val="500"/>
              </a:spcBef>
              <a:spcAft>
                <a:spcPts val="0"/>
              </a:spcAft>
              <a:buClr>
                <a:schemeClr val="dk1"/>
              </a:buClr>
              <a:buSzPts val="1700"/>
              <a:buChar char="•"/>
            </a:pPr>
            <a:r>
              <a:rPr lang="en-US" sz="1700"/>
              <a:t>כל ההודעות מופיעות עבור אותו Join window.</a:t>
            </a:r>
            <a:endParaRPr sz="1700"/>
          </a:p>
          <a:p>
            <a:pPr indent="-228600" lvl="0" marL="228600" rtl="1" algn="r">
              <a:lnSpc>
                <a:spcPct val="90000"/>
              </a:lnSpc>
              <a:spcBef>
                <a:spcPts val="1000"/>
              </a:spcBef>
              <a:spcAft>
                <a:spcPts val="0"/>
              </a:spcAft>
              <a:buClr>
                <a:schemeClr val="dk1"/>
              </a:buClr>
              <a:buSzPts val="2100"/>
              <a:buChar char="•"/>
            </a:pPr>
            <a:r>
              <a:rPr lang="en-US" sz="2100"/>
              <a:t>שימו לב שהודעות עם Null בkey או value לא גורמות לטריגר ובעצם מתעלמים מהן.</a:t>
            </a:r>
            <a:endParaRPr sz="2100"/>
          </a:p>
        </p:txBody>
      </p:sp>
      <p:pic>
        <p:nvPicPr>
          <p:cNvPr descr="Table&#10;&#10;Description automatically generated" id="2593" name="Google Shape;2593;p190"/>
          <p:cNvPicPr preferRelativeResize="0"/>
          <p:nvPr/>
        </p:nvPicPr>
        <p:blipFill rotWithShape="1">
          <a:blip r:embed="rId3">
            <a:alphaModFix/>
          </a:blip>
          <a:srcRect b="0" l="0" r="0" t="0"/>
          <a:stretch/>
        </p:blipFill>
        <p:spPr>
          <a:xfrm>
            <a:off x="4776102" y="640080"/>
            <a:ext cx="6660108" cy="55778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sp>
        <p:nvSpPr>
          <p:cNvPr id="296" name="Google Shape;296;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13"/>
          <p:cNvSpPr txBox="1"/>
          <p:nvPr>
            <p:ph type="title"/>
          </p:nvPr>
        </p:nvSpPr>
        <p:spPr>
          <a:xfrm>
            <a:off x="838200" y="698643"/>
            <a:ext cx="5243394" cy="22255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Kafka Topic Partition</a:t>
            </a:r>
            <a:endParaRPr sz="5600"/>
          </a:p>
        </p:txBody>
      </p:sp>
      <p:cxnSp>
        <p:nvCxnSpPr>
          <p:cNvPr id="298" name="Google Shape;298;p13"/>
          <p:cNvCxnSpPr/>
          <p:nvPr/>
        </p:nvCxnSpPr>
        <p:spPr>
          <a:xfrm>
            <a:off x="623622" y="381934"/>
            <a:ext cx="0" cy="6476066"/>
          </a:xfrm>
          <a:prstGeom prst="straightConnector1">
            <a:avLst/>
          </a:prstGeom>
          <a:noFill/>
          <a:ln cap="sq" cmpd="sng" w="25400">
            <a:solidFill>
              <a:schemeClr val="accent1"/>
            </a:solidFill>
            <a:prstDash val="solid"/>
            <a:bevel/>
            <a:headEnd len="sm" w="sm" type="none"/>
            <a:tailEnd len="sm" w="sm" type="none"/>
          </a:ln>
        </p:spPr>
      </p:cxnSp>
      <p:grpSp>
        <p:nvGrpSpPr>
          <p:cNvPr id="299" name="Google Shape;299;p13"/>
          <p:cNvGrpSpPr/>
          <p:nvPr/>
        </p:nvGrpSpPr>
        <p:grpSpPr>
          <a:xfrm>
            <a:off x="6110408" y="740316"/>
            <a:ext cx="465458" cy="872153"/>
            <a:chOff x="6110408" y="740316"/>
            <a:chExt cx="465458" cy="872153"/>
          </a:xfrm>
        </p:grpSpPr>
        <p:sp>
          <p:nvSpPr>
            <p:cNvPr id="300" name="Google Shape;300;p13"/>
            <p:cNvSpPr/>
            <p:nvPr/>
          </p:nvSpPr>
          <p:spPr>
            <a:xfrm>
              <a:off x="6125948"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13"/>
            <p:cNvSpPr/>
            <p:nvPr/>
          </p:nvSpPr>
          <p:spPr>
            <a:xfrm>
              <a:off x="6484728"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13"/>
            <p:cNvSpPr/>
            <p:nvPr/>
          </p:nvSpPr>
          <p:spPr>
            <a:xfrm>
              <a:off x="6110408"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Diagram, table&#10;&#10;Description automatically generated" id="303" name="Google Shape;303;p13"/>
          <p:cNvPicPr preferRelativeResize="0"/>
          <p:nvPr/>
        </p:nvPicPr>
        <p:blipFill rotWithShape="1">
          <a:blip r:embed="rId3">
            <a:alphaModFix/>
          </a:blip>
          <a:srcRect b="4" l="118" r="1016" t="-80"/>
          <a:stretch/>
        </p:blipFill>
        <p:spPr>
          <a:xfrm>
            <a:off x="838200" y="3000655"/>
            <a:ext cx="5309586" cy="2997267"/>
          </a:xfrm>
          <a:prstGeom prst="rect">
            <a:avLst/>
          </a:prstGeom>
          <a:noFill/>
          <a:ln>
            <a:noFill/>
          </a:ln>
        </p:spPr>
      </p:pic>
      <p:sp>
        <p:nvSpPr>
          <p:cNvPr id="304" name="Google Shape;304;p13"/>
          <p:cNvSpPr/>
          <p:nvPr/>
        </p:nvSpPr>
        <p:spPr>
          <a:xfrm>
            <a:off x="838200" y="3000055"/>
            <a:ext cx="5243390" cy="2997970"/>
          </a:xfrm>
          <a:prstGeom prst="rect">
            <a:avLst/>
          </a:prstGeom>
          <a:gradFill>
            <a:gsLst>
              <a:gs pos="0">
                <a:srgbClr val="4472C4">
                  <a:alpha val="20000"/>
                </a:srgbClr>
              </a:gs>
              <a:gs pos="100000">
                <a:srgbClr val="ED7D31">
                  <a:alpha val="2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13"/>
          <p:cNvSpPr txBox="1"/>
          <p:nvPr>
            <p:ph idx="1" type="body"/>
          </p:nvPr>
        </p:nvSpPr>
        <p:spPr>
          <a:xfrm>
            <a:off x="6125945" y="879355"/>
            <a:ext cx="5902192" cy="511401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הטופיקים בקפקה מחולקים למספר partitions, המכילים רשומות ברצף </a:t>
            </a:r>
            <a:r>
              <a:rPr lang="en-US" sz="2200"/>
              <a:t>מסוים</a:t>
            </a:r>
            <a:r>
              <a:rPr lang="en-US" sz="2200"/>
              <a:t> (מסודרות) שלא ניתן לשינוי (immutable).</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Partitions מאפשרים למקבל טופיקים על ידי חלוקה של המידע על גבי מספר </a:t>
            </a:r>
            <a:r>
              <a:rPr b="1" lang="en-US" sz="2200"/>
              <a:t>brokers</a:t>
            </a:r>
            <a:r>
              <a:rPr lang="en-US" sz="2200"/>
              <a:t>.</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בעצם טופיק זה רק איחוד לוגי של partition. והפעולות של קפקא נעשות על ה-partition עצמו.</a:t>
            </a:r>
            <a:endParaRPr sz="22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7" name="Shape 2597"/>
        <p:cNvGrpSpPr/>
        <p:nvPr/>
      </p:nvGrpSpPr>
      <p:grpSpPr>
        <a:xfrm>
          <a:off x="0" y="0"/>
          <a:ext cx="0" cy="0"/>
          <a:chOff x="0" y="0"/>
          <a:chExt cx="0" cy="0"/>
        </a:xfrm>
      </p:grpSpPr>
      <p:sp>
        <p:nvSpPr>
          <p:cNvPr id="2598" name="Google Shape;2598;p19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Google Shape;2599;p191"/>
          <p:cNvSpPr/>
          <p:nvPr/>
        </p:nvSpPr>
        <p:spPr>
          <a:xfrm>
            <a:off x="0" y="0"/>
            <a:ext cx="12192000" cy="2877832"/>
          </a:xfrm>
          <a:custGeom>
            <a:rect b="b" l="l" r="r" t="t"/>
            <a:pathLst>
              <a:path extrusionOk="0" h="2877832" w="12192000">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Google Shape;2600;p191"/>
          <p:cNvSpPr txBox="1"/>
          <p:nvPr>
            <p:ph type="title"/>
          </p:nvPr>
        </p:nvSpPr>
        <p:spPr>
          <a:xfrm>
            <a:off x="638881" y="390525"/>
            <a:ext cx="10909640" cy="15103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6600"/>
              <a:buFont typeface="Calibri"/>
              <a:buNone/>
            </a:pPr>
            <a:r>
              <a:rPr lang="en-US" sz="6600">
                <a:solidFill>
                  <a:srgbClr val="FFFFFF"/>
                </a:solidFill>
                <a:latin typeface="Calibri"/>
                <a:ea typeface="Calibri"/>
                <a:cs typeface="Calibri"/>
                <a:sym typeface="Calibri"/>
              </a:rPr>
              <a:t>Stream-Stream join</a:t>
            </a:r>
            <a:endParaRPr/>
          </a:p>
        </p:txBody>
      </p:sp>
      <p:sp>
        <p:nvSpPr>
          <p:cNvPr id="2601" name="Google Shape;2601;p191"/>
          <p:cNvSpPr/>
          <p:nvPr/>
        </p:nvSpPr>
        <p:spPr>
          <a:xfrm>
            <a:off x="3974206" y="1753266"/>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cap="rnd"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02" name="Google Shape;2602;p191"/>
          <p:cNvPicPr preferRelativeResize="0"/>
          <p:nvPr/>
        </p:nvPicPr>
        <p:blipFill rotWithShape="1">
          <a:blip r:embed="rId3">
            <a:alphaModFix/>
          </a:blip>
          <a:srcRect b="0" l="0" r="0" t="0"/>
          <a:stretch/>
        </p:blipFill>
        <p:spPr>
          <a:xfrm>
            <a:off x="1780076" y="3134295"/>
            <a:ext cx="8627249" cy="3019537"/>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6" name="Shape 2606"/>
        <p:cNvGrpSpPr/>
        <p:nvPr/>
      </p:nvGrpSpPr>
      <p:grpSpPr>
        <a:xfrm>
          <a:off x="0" y="0"/>
          <a:ext cx="0" cy="0"/>
          <a:chOff x="0" y="0"/>
          <a:chExt cx="0" cy="0"/>
        </a:xfrm>
      </p:grpSpPr>
      <p:sp>
        <p:nvSpPr>
          <p:cNvPr id="2607" name="Google Shape;2607;p19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Google Shape;2608;p192"/>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Table-Table join</a:t>
            </a:r>
            <a:endParaRPr sz="5400"/>
          </a:p>
        </p:txBody>
      </p:sp>
      <p:sp>
        <p:nvSpPr>
          <p:cNvPr id="2609" name="Google Shape;2609;p192"/>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Google Shape;2610;p192"/>
          <p:cNvSpPr txBox="1"/>
          <p:nvPr>
            <p:ph idx="1" type="body"/>
          </p:nvPr>
        </p:nvSpPr>
        <p:spPr>
          <a:xfrm>
            <a:off x="152400" y="2660904"/>
            <a:ext cx="5620512" cy="3547872"/>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תמיד לא windowed.</a:t>
            </a:r>
            <a:endParaRPr/>
          </a:p>
          <a:p>
            <a:pPr indent="-228600" lvl="0" marL="228600" rtl="1" algn="r">
              <a:lnSpc>
                <a:spcPct val="90000"/>
              </a:lnSpc>
              <a:spcBef>
                <a:spcPts val="1000"/>
              </a:spcBef>
              <a:spcAft>
                <a:spcPts val="0"/>
              </a:spcAft>
              <a:buClr>
                <a:schemeClr val="dk1"/>
              </a:buClr>
              <a:buSzPts val="2200"/>
              <a:buChar char="•"/>
            </a:pPr>
            <a:r>
              <a:rPr lang="en-US" sz="2200"/>
              <a:t>נועדו להיות עקביים עם המקבילים להם בעולם הrelational databases.</a:t>
            </a:r>
            <a:endParaRPr/>
          </a:p>
          <a:p>
            <a:pPr indent="-228600" lvl="0" marL="228600" rtl="1" algn="r">
              <a:lnSpc>
                <a:spcPct val="90000"/>
              </a:lnSpc>
              <a:spcBef>
                <a:spcPts val="1000"/>
              </a:spcBef>
              <a:spcAft>
                <a:spcPts val="0"/>
              </a:spcAft>
              <a:buClr>
                <a:schemeClr val="dk1"/>
              </a:buClr>
              <a:buSzPts val="2200"/>
              <a:buChar char="•"/>
            </a:pPr>
            <a:r>
              <a:rPr lang="en-US" sz="2200"/>
              <a:t>כל הודעה מאחד הצדדים יגרום לtrigger.</a:t>
            </a:r>
            <a:endParaRPr/>
          </a:p>
          <a:p>
            <a:pPr indent="-228600" lvl="0" marL="228600" rtl="1" algn="r">
              <a:lnSpc>
                <a:spcPct val="90000"/>
              </a:lnSpc>
              <a:spcBef>
                <a:spcPts val="1000"/>
              </a:spcBef>
              <a:spcAft>
                <a:spcPts val="0"/>
              </a:spcAft>
              <a:buClr>
                <a:schemeClr val="dk1"/>
              </a:buClr>
              <a:buSzPts val="2200"/>
              <a:buChar char="•"/>
            </a:pPr>
            <a:r>
              <a:rPr lang="en-US" sz="2200"/>
              <a:t>הודעות עם key null מתעלמות.</a:t>
            </a:r>
            <a:endParaRPr/>
          </a:p>
          <a:p>
            <a:pPr indent="-228600" lvl="0" marL="228600" rtl="1" algn="r">
              <a:lnSpc>
                <a:spcPct val="90000"/>
              </a:lnSpc>
              <a:spcBef>
                <a:spcPts val="1000"/>
              </a:spcBef>
              <a:spcAft>
                <a:spcPts val="0"/>
              </a:spcAft>
              <a:buClr>
                <a:schemeClr val="dk1"/>
              </a:buClr>
              <a:buSzPts val="2200"/>
              <a:buChar char="•"/>
            </a:pPr>
            <a:r>
              <a:rPr lang="en-US" sz="2200"/>
              <a:t>הודעות עם value null מיוחסות כהודעות delete עבור key מסויים (גם לא מעוררות טריגר).</a:t>
            </a:r>
            <a:endParaRPr/>
          </a:p>
          <a:p>
            <a:pPr indent="-88900" lvl="0" marL="228600" rtl="1" algn="r">
              <a:lnSpc>
                <a:spcPct val="90000"/>
              </a:lnSpc>
              <a:spcBef>
                <a:spcPts val="1000"/>
              </a:spcBef>
              <a:spcAft>
                <a:spcPts val="0"/>
              </a:spcAft>
              <a:buClr>
                <a:schemeClr val="dk1"/>
              </a:buClr>
              <a:buSzPts val="2200"/>
              <a:buNone/>
            </a:pPr>
            <a:r>
              <a:t/>
            </a:r>
            <a:endParaRPr sz="2200"/>
          </a:p>
          <a:p>
            <a:pPr indent="-88900" lvl="0" marL="228600" rtl="1" algn="r">
              <a:lnSpc>
                <a:spcPct val="90000"/>
              </a:lnSpc>
              <a:spcBef>
                <a:spcPts val="1000"/>
              </a:spcBef>
              <a:spcAft>
                <a:spcPts val="0"/>
              </a:spcAft>
              <a:buClr>
                <a:schemeClr val="dk1"/>
              </a:buClr>
              <a:buSzPts val="2200"/>
              <a:buNone/>
            </a:pPr>
            <a:r>
              <a:t/>
            </a:r>
            <a:endParaRPr sz="2200"/>
          </a:p>
        </p:txBody>
      </p:sp>
      <p:pic>
        <p:nvPicPr>
          <p:cNvPr descr="Table&#10;&#10;Description automatically generated with medium confidence" id="2611" name="Google Shape;2611;p192"/>
          <p:cNvPicPr preferRelativeResize="0"/>
          <p:nvPr/>
        </p:nvPicPr>
        <p:blipFill rotWithShape="1">
          <a:blip r:embed="rId3">
            <a:alphaModFix/>
          </a:blip>
          <a:srcRect b="0" l="0" r="0" t="0"/>
          <a:stretch/>
        </p:blipFill>
        <p:spPr>
          <a:xfrm>
            <a:off x="5836920" y="719987"/>
            <a:ext cx="6056376" cy="6010952"/>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5" name="Shape 2615"/>
        <p:cNvGrpSpPr/>
        <p:nvPr/>
      </p:nvGrpSpPr>
      <p:grpSpPr>
        <a:xfrm>
          <a:off x="0" y="0"/>
          <a:ext cx="0" cy="0"/>
          <a:chOff x="0" y="0"/>
          <a:chExt cx="0" cy="0"/>
        </a:xfrm>
      </p:grpSpPr>
      <p:sp>
        <p:nvSpPr>
          <p:cNvPr id="2616" name="Google Shape;2616;p19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7" name="Google Shape;2617;p193"/>
          <p:cNvSpPr/>
          <p:nvPr/>
        </p:nvSpPr>
        <p:spPr>
          <a:xfrm>
            <a:off x="0" y="0"/>
            <a:ext cx="12192000" cy="2877832"/>
          </a:xfrm>
          <a:custGeom>
            <a:rect b="b" l="l" r="r" t="t"/>
            <a:pathLst>
              <a:path extrusionOk="0" h="2877832" w="12192000">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8" name="Google Shape;2618;p193"/>
          <p:cNvSpPr txBox="1"/>
          <p:nvPr>
            <p:ph type="title"/>
          </p:nvPr>
        </p:nvSpPr>
        <p:spPr>
          <a:xfrm>
            <a:off x="638881" y="390525"/>
            <a:ext cx="10909640" cy="15103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6600"/>
              <a:buFont typeface="Calibri"/>
              <a:buNone/>
            </a:pPr>
            <a:r>
              <a:rPr lang="en-US" sz="6600">
                <a:solidFill>
                  <a:srgbClr val="FFFFFF"/>
                </a:solidFill>
                <a:latin typeface="Calibri"/>
                <a:ea typeface="Calibri"/>
                <a:cs typeface="Calibri"/>
                <a:sym typeface="Calibri"/>
              </a:rPr>
              <a:t>Table-Table join</a:t>
            </a:r>
            <a:endParaRPr/>
          </a:p>
        </p:txBody>
      </p:sp>
      <p:sp>
        <p:nvSpPr>
          <p:cNvPr id="2619" name="Google Shape;2619;p193"/>
          <p:cNvSpPr/>
          <p:nvPr/>
        </p:nvSpPr>
        <p:spPr>
          <a:xfrm>
            <a:off x="3974206" y="1753266"/>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cap="rnd"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20" name="Google Shape;2620;p193"/>
          <p:cNvPicPr preferRelativeResize="0"/>
          <p:nvPr/>
        </p:nvPicPr>
        <p:blipFill rotWithShape="1">
          <a:blip r:embed="rId3">
            <a:alphaModFix/>
          </a:blip>
          <a:srcRect b="0" l="0" r="0" t="0"/>
          <a:stretch/>
        </p:blipFill>
        <p:spPr>
          <a:xfrm>
            <a:off x="1035177" y="3590255"/>
            <a:ext cx="10118598" cy="1973127"/>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4" name="Shape 2624"/>
        <p:cNvGrpSpPr/>
        <p:nvPr/>
      </p:nvGrpSpPr>
      <p:grpSpPr>
        <a:xfrm>
          <a:off x="0" y="0"/>
          <a:ext cx="0" cy="0"/>
          <a:chOff x="0" y="0"/>
          <a:chExt cx="0" cy="0"/>
        </a:xfrm>
      </p:grpSpPr>
      <p:sp>
        <p:nvSpPr>
          <p:cNvPr id="2625" name="Google Shape;2625;p19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6" name="Google Shape;2626;p194"/>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lang="en-US" sz="5000"/>
              <a:t>Table-Table Foreign-Key join</a:t>
            </a:r>
            <a:endParaRPr sz="5000"/>
          </a:p>
        </p:txBody>
      </p:sp>
      <p:sp>
        <p:nvSpPr>
          <p:cNvPr id="2627" name="Google Shape;2627;p194"/>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8" name="Google Shape;2628;p194"/>
          <p:cNvSpPr txBox="1"/>
          <p:nvPr>
            <p:ph idx="1" type="body"/>
          </p:nvPr>
        </p:nvSpPr>
        <p:spPr>
          <a:xfrm>
            <a:off x="213360" y="2642616"/>
            <a:ext cx="5663184" cy="4050792"/>
          </a:xfrm>
          <a:prstGeom prst="rect">
            <a:avLst/>
          </a:prstGeom>
          <a:noFill/>
          <a:ln>
            <a:noFill/>
          </a:ln>
        </p:spPr>
        <p:txBody>
          <a:bodyPr anchorCtr="0" anchor="t" bIns="45700" lIns="91425" spcFirstLastPara="1" rIns="91425" wrap="square" tIns="45700">
            <a:normAutofit lnSpcReduction="10000"/>
          </a:bodyPr>
          <a:lstStyle/>
          <a:p>
            <a:pPr indent="-228600" lvl="0" marL="228600" rtl="1" algn="r">
              <a:lnSpc>
                <a:spcPct val="90000"/>
              </a:lnSpc>
              <a:spcBef>
                <a:spcPts val="0"/>
              </a:spcBef>
              <a:spcAft>
                <a:spcPts val="0"/>
              </a:spcAft>
              <a:buClr>
                <a:schemeClr val="dk1"/>
              </a:buClr>
              <a:buSzPts val="1600"/>
              <a:buChar char="•"/>
            </a:pPr>
            <a:r>
              <a:rPr lang="en-US" sz="1600"/>
              <a:t>דומה לtable-table join.</a:t>
            </a:r>
            <a:endParaRPr/>
          </a:p>
          <a:p>
            <a:pPr indent="-228600" lvl="0" marL="228600" rtl="1" algn="r">
              <a:lnSpc>
                <a:spcPct val="90000"/>
              </a:lnSpc>
              <a:spcBef>
                <a:spcPts val="1000"/>
              </a:spcBef>
              <a:spcAft>
                <a:spcPts val="0"/>
              </a:spcAft>
              <a:buClr>
                <a:schemeClr val="dk1"/>
              </a:buClr>
              <a:buSzPts val="1600"/>
              <a:buChar char="•"/>
            </a:pPr>
            <a:r>
              <a:rPr lang="en-US" sz="1600"/>
              <a:t>foreign-key extractor function מופעלת על הודעה מהצד השמאלי כדי להתאים למפתח של הודעה מהצד הימני.</a:t>
            </a:r>
            <a:endParaRPr/>
          </a:p>
          <a:p>
            <a:pPr indent="-228600" lvl="0" marL="228600" rtl="1" algn="r">
              <a:lnSpc>
                <a:spcPct val="90000"/>
              </a:lnSpc>
              <a:spcBef>
                <a:spcPts val="1000"/>
              </a:spcBef>
              <a:spcAft>
                <a:spcPts val="0"/>
              </a:spcAft>
              <a:buClr>
                <a:schemeClr val="dk1"/>
              </a:buClr>
              <a:buSzPts val="1600"/>
              <a:buChar char="•"/>
            </a:pPr>
            <a:r>
              <a:rPr lang="en-US" sz="1600"/>
              <a:t>יכול להיות מקרה שיש כמה רשומות בצד השמאלי שמתאימות לרשומה בצד הימני (כי השדה מהצד השמאלי שנעשה עליו את הjoin הוא לא המפתח האמיתי של הטבלה).</a:t>
            </a:r>
            <a:endParaRPr/>
          </a:p>
          <a:p>
            <a:pPr indent="-228600" lvl="0" marL="228600" rtl="1" algn="r">
              <a:lnSpc>
                <a:spcPct val="90000"/>
              </a:lnSpc>
              <a:spcBef>
                <a:spcPts val="1000"/>
              </a:spcBef>
              <a:spcAft>
                <a:spcPts val="0"/>
              </a:spcAft>
              <a:buClr>
                <a:schemeClr val="dk1"/>
              </a:buClr>
              <a:buSzPts val="1600"/>
              <a:buChar char="•"/>
            </a:pPr>
            <a:r>
              <a:rPr lang="en-US" sz="1600"/>
              <a:t>במקרה כזה עדכון של רשומה בצד השמאלי יגרור התאמה לרשומה בצד הימני.</a:t>
            </a:r>
            <a:endParaRPr/>
          </a:p>
          <a:p>
            <a:pPr indent="-228600" lvl="0" marL="228600" rtl="1" algn="r">
              <a:lnSpc>
                <a:spcPct val="90000"/>
              </a:lnSpc>
              <a:spcBef>
                <a:spcPts val="1000"/>
              </a:spcBef>
              <a:spcAft>
                <a:spcPts val="0"/>
              </a:spcAft>
              <a:buClr>
                <a:schemeClr val="dk1"/>
              </a:buClr>
              <a:buSzPts val="1600"/>
              <a:buChar char="•"/>
            </a:pPr>
            <a:r>
              <a:rPr lang="en-US" sz="1600"/>
              <a:t>לעומת זאת, עדכון של רשומה בצד הימני יגרור התאמה לכל אחת מהרשומות המתאימות בצד השמאלי.</a:t>
            </a:r>
            <a:endParaRPr/>
          </a:p>
          <a:p>
            <a:pPr indent="-228600" lvl="0" marL="228600" rtl="1" algn="r">
              <a:lnSpc>
                <a:spcPct val="90000"/>
              </a:lnSpc>
              <a:spcBef>
                <a:spcPts val="1000"/>
              </a:spcBef>
              <a:spcAft>
                <a:spcPts val="0"/>
              </a:spcAft>
              <a:buClr>
                <a:schemeClr val="dk1"/>
              </a:buClr>
              <a:buSzPts val="1600"/>
              <a:buChar char="•"/>
            </a:pPr>
            <a:r>
              <a:rPr lang="en-US" sz="1600"/>
              <a:t>רשומת הoutput מורכבת מהמפתח המקורי של ההודעה בצד השמאלי ואז</a:t>
            </a:r>
            <a:endParaRPr/>
          </a:p>
          <a:p>
            <a:pPr indent="-228600" lvl="1" marL="685800" rtl="1" algn="r">
              <a:lnSpc>
                <a:spcPct val="90000"/>
              </a:lnSpc>
              <a:spcBef>
                <a:spcPts val="500"/>
              </a:spcBef>
              <a:spcAft>
                <a:spcPts val="0"/>
              </a:spcAft>
              <a:buClr>
                <a:schemeClr val="dk1"/>
              </a:buClr>
              <a:buSzPts val="1600"/>
              <a:buChar char="•"/>
            </a:pPr>
            <a:r>
              <a:rPr lang="en-US" sz="1600"/>
              <a:t>במידה ויש חיבור: גם מהמפתח שעליו נעשה החיבור והvalue של ההודעה מהצד הימני </a:t>
            </a:r>
            <a:endParaRPr/>
          </a:p>
          <a:p>
            <a:pPr indent="-228600" lvl="1" marL="685800" rtl="1" algn="r">
              <a:lnSpc>
                <a:spcPct val="90000"/>
              </a:lnSpc>
              <a:spcBef>
                <a:spcPts val="500"/>
              </a:spcBef>
              <a:spcAft>
                <a:spcPts val="0"/>
              </a:spcAft>
              <a:buClr>
                <a:schemeClr val="dk1"/>
              </a:buClr>
              <a:buSzPts val="1600"/>
              <a:buChar char="•"/>
            </a:pPr>
            <a:r>
              <a:rPr lang="en-US" sz="1600"/>
              <a:t>במידה ואין חיבור: Null.</a:t>
            </a:r>
            <a:endParaRPr sz="1600"/>
          </a:p>
        </p:txBody>
      </p:sp>
      <p:pic>
        <p:nvPicPr>
          <p:cNvPr descr="Table&#10;&#10;Description automatically generated" id="2629" name="Google Shape;2629;p194"/>
          <p:cNvPicPr preferRelativeResize="0"/>
          <p:nvPr/>
        </p:nvPicPr>
        <p:blipFill rotWithShape="1">
          <a:blip r:embed="rId3">
            <a:alphaModFix/>
          </a:blip>
          <a:srcRect b="0" l="0" r="0" t="0"/>
          <a:stretch/>
        </p:blipFill>
        <p:spPr>
          <a:xfrm>
            <a:off x="6009131" y="2642616"/>
            <a:ext cx="6050282" cy="314614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3" name="Shape 2633"/>
        <p:cNvGrpSpPr/>
        <p:nvPr/>
      </p:nvGrpSpPr>
      <p:grpSpPr>
        <a:xfrm>
          <a:off x="0" y="0"/>
          <a:ext cx="0" cy="0"/>
          <a:chOff x="0" y="0"/>
          <a:chExt cx="0" cy="0"/>
        </a:xfrm>
      </p:grpSpPr>
      <p:sp>
        <p:nvSpPr>
          <p:cNvPr id="2634" name="Google Shape;2634;p19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5" name="Google Shape;2635;p195"/>
          <p:cNvSpPr/>
          <p:nvPr/>
        </p:nvSpPr>
        <p:spPr>
          <a:xfrm>
            <a:off x="0" y="0"/>
            <a:ext cx="12192000" cy="2877832"/>
          </a:xfrm>
          <a:custGeom>
            <a:rect b="b" l="l" r="r" t="t"/>
            <a:pathLst>
              <a:path extrusionOk="0" h="2877832" w="12192000">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6" name="Google Shape;2636;p195"/>
          <p:cNvSpPr txBox="1"/>
          <p:nvPr>
            <p:ph type="title"/>
          </p:nvPr>
        </p:nvSpPr>
        <p:spPr>
          <a:xfrm>
            <a:off x="638881" y="390525"/>
            <a:ext cx="10909640" cy="15103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6600"/>
              <a:buFont typeface="Calibri"/>
              <a:buNone/>
            </a:pPr>
            <a:r>
              <a:rPr lang="en-US" sz="6600">
                <a:solidFill>
                  <a:srgbClr val="FFFFFF"/>
                </a:solidFill>
                <a:latin typeface="Calibri"/>
                <a:ea typeface="Calibri"/>
                <a:cs typeface="Calibri"/>
                <a:sym typeface="Calibri"/>
              </a:rPr>
              <a:t>Table-Table Foreign-Key join</a:t>
            </a:r>
            <a:endParaRPr/>
          </a:p>
        </p:txBody>
      </p:sp>
      <p:sp>
        <p:nvSpPr>
          <p:cNvPr id="2637" name="Google Shape;2637;p195"/>
          <p:cNvSpPr/>
          <p:nvPr/>
        </p:nvSpPr>
        <p:spPr>
          <a:xfrm>
            <a:off x="3974206" y="1753266"/>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cap="rnd"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38" name="Google Shape;2638;p195"/>
          <p:cNvPicPr preferRelativeResize="0"/>
          <p:nvPr/>
        </p:nvPicPr>
        <p:blipFill rotWithShape="1">
          <a:blip r:embed="rId3">
            <a:alphaModFix/>
          </a:blip>
          <a:srcRect b="0" l="0" r="0" t="0"/>
          <a:stretch/>
        </p:blipFill>
        <p:spPr>
          <a:xfrm>
            <a:off x="1035177" y="3248752"/>
            <a:ext cx="10118598" cy="2656132"/>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2" name="Shape 2642"/>
        <p:cNvGrpSpPr/>
        <p:nvPr/>
      </p:nvGrpSpPr>
      <p:grpSpPr>
        <a:xfrm>
          <a:off x="0" y="0"/>
          <a:ext cx="0" cy="0"/>
          <a:chOff x="0" y="0"/>
          <a:chExt cx="0" cy="0"/>
        </a:xfrm>
      </p:grpSpPr>
      <p:sp>
        <p:nvSpPr>
          <p:cNvPr id="2643" name="Google Shape;2643;p19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4" name="Google Shape;2644;p196"/>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Stream-Table join</a:t>
            </a:r>
            <a:endParaRPr sz="5400"/>
          </a:p>
        </p:txBody>
      </p:sp>
      <p:sp>
        <p:nvSpPr>
          <p:cNvPr id="2645" name="Google Shape;2645;p196"/>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6" name="Google Shape;2646;p196"/>
          <p:cNvSpPr txBox="1"/>
          <p:nvPr>
            <p:ph idx="1" type="body"/>
          </p:nvPr>
        </p:nvSpPr>
        <p:spPr>
          <a:xfrm>
            <a:off x="630936" y="2807208"/>
            <a:ext cx="3989832" cy="3410712"/>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700"/>
              <a:buChar char="•"/>
            </a:pPr>
            <a:r>
              <a:rPr lang="en-US" sz="1700"/>
              <a:t>תמיד לא windowed.</a:t>
            </a:r>
            <a:endParaRPr/>
          </a:p>
          <a:p>
            <a:pPr indent="-228600" lvl="0" marL="228600" rtl="1" algn="r">
              <a:lnSpc>
                <a:spcPct val="90000"/>
              </a:lnSpc>
              <a:spcBef>
                <a:spcPts val="1000"/>
              </a:spcBef>
              <a:spcAft>
                <a:spcPts val="0"/>
              </a:spcAft>
              <a:buClr>
                <a:schemeClr val="dk1"/>
              </a:buClr>
              <a:buSzPts val="1700"/>
              <a:buChar char="•"/>
            </a:pPr>
            <a:r>
              <a:rPr lang="en-US" sz="1700"/>
              <a:t>רק רשומות של הצד השמאלי (stream) עושות טריגר לjoin.</a:t>
            </a:r>
            <a:endParaRPr/>
          </a:p>
          <a:p>
            <a:pPr indent="-228600" lvl="0" marL="228600" rtl="1" algn="r">
              <a:lnSpc>
                <a:spcPct val="90000"/>
              </a:lnSpc>
              <a:spcBef>
                <a:spcPts val="1000"/>
              </a:spcBef>
              <a:spcAft>
                <a:spcPts val="0"/>
              </a:spcAft>
              <a:buClr>
                <a:schemeClr val="dk1"/>
              </a:buClr>
              <a:buSzPts val="1700"/>
              <a:buChar char="•"/>
            </a:pPr>
            <a:r>
              <a:rPr lang="en-US" sz="1700"/>
              <a:t>רשומות מהצד הימני רק מעדכנות את הinternal state store של הטבלה.</a:t>
            </a:r>
            <a:endParaRPr/>
          </a:p>
          <a:p>
            <a:pPr indent="-228600" lvl="0" marL="228600" rtl="1" algn="r">
              <a:lnSpc>
                <a:spcPct val="90000"/>
              </a:lnSpc>
              <a:spcBef>
                <a:spcPts val="1000"/>
              </a:spcBef>
              <a:spcAft>
                <a:spcPts val="0"/>
              </a:spcAft>
              <a:buClr>
                <a:schemeClr val="dk1"/>
              </a:buClr>
              <a:buSzPts val="1700"/>
              <a:buChar char="•"/>
            </a:pPr>
            <a:r>
              <a:rPr lang="en-US" sz="1700"/>
              <a:t>רשומות של הstream עם null בkey או value מתעלמות.</a:t>
            </a:r>
            <a:endParaRPr/>
          </a:p>
          <a:p>
            <a:pPr indent="-228600" lvl="0" marL="228600" rtl="1" algn="r">
              <a:lnSpc>
                <a:spcPct val="90000"/>
              </a:lnSpc>
              <a:spcBef>
                <a:spcPts val="1000"/>
              </a:spcBef>
              <a:spcAft>
                <a:spcPts val="0"/>
              </a:spcAft>
              <a:buClr>
                <a:schemeClr val="dk1"/>
              </a:buClr>
              <a:buSzPts val="1700"/>
              <a:buChar char="•"/>
            </a:pPr>
            <a:r>
              <a:rPr lang="en-US" sz="1700"/>
              <a:t>רשומות מהצד הימני עם null בvalue גורמות למחיקת הkey מהטבלה.</a:t>
            </a:r>
            <a:endParaRPr sz="1700"/>
          </a:p>
        </p:txBody>
      </p:sp>
      <p:pic>
        <p:nvPicPr>
          <p:cNvPr descr="A screenshot of a computer&#10;&#10;Description automatically generated with low confidence" id="2647" name="Google Shape;2647;p196"/>
          <p:cNvPicPr preferRelativeResize="0"/>
          <p:nvPr/>
        </p:nvPicPr>
        <p:blipFill rotWithShape="1">
          <a:blip r:embed="rId3">
            <a:alphaModFix/>
          </a:blip>
          <a:srcRect b="0" l="0" r="0" t="0"/>
          <a:stretch/>
        </p:blipFill>
        <p:spPr>
          <a:xfrm>
            <a:off x="4881971" y="640080"/>
            <a:ext cx="6448370" cy="557784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1" name="Shape 2651"/>
        <p:cNvGrpSpPr/>
        <p:nvPr/>
      </p:nvGrpSpPr>
      <p:grpSpPr>
        <a:xfrm>
          <a:off x="0" y="0"/>
          <a:ext cx="0" cy="0"/>
          <a:chOff x="0" y="0"/>
          <a:chExt cx="0" cy="0"/>
        </a:xfrm>
      </p:grpSpPr>
      <p:sp>
        <p:nvSpPr>
          <p:cNvPr id="2652" name="Google Shape;2652;p19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3" name="Google Shape;2653;p197"/>
          <p:cNvSpPr/>
          <p:nvPr/>
        </p:nvSpPr>
        <p:spPr>
          <a:xfrm>
            <a:off x="0" y="0"/>
            <a:ext cx="12192000" cy="2877832"/>
          </a:xfrm>
          <a:custGeom>
            <a:rect b="b" l="l" r="r" t="t"/>
            <a:pathLst>
              <a:path extrusionOk="0" h="2877832" w="12192000">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4" name="Google Shape;2654;p197"/>
          <p:cNvSpPr txBox="1"/>
          <p:nvPr>
            <p:ph type="title"/>
          </p:nvPr>
        </p:nvSpPr>
        <p:spPr>
          <a:xfrm>
            <a:off x="638881" y="390525"/>
            <a:ext cx="10909640" cy="151030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6600"/>
              <a:buFont typeface="Calibri"/>
              <a:buNone/>
            </a:pPr>
            <a:r>
              <a:rPr lang="en-US" sz="6600">
                <a:solidFill>
                  <a:srgbClr val="FFFFFF"/>
                </a:solidFill>
                <a:latin typeface="Calibri"/>
                <a:ea typeface="Calibri"/>
                <a:cs typeface="Calibri"/>
                <a:sym typeface="Calibri"/>
              </a:rPr>
              <a:t>Stream-Table join</a:t>
            </a:r>
            <a:endParaRPr/>
          </a:p>
        </p:txBody>
      </p:sp>
      <p:sp>
        <p:nvSpPr>
          <p:cNvPr id="2655" name="Google Shape;2655;p197"/>
          <p:cNvSpPr/>
          <p:nvPr/>
        </p:nvSpPr>
        <p:spPr>
          <a:xfrm>
            <a:off x="3974206" y="1753266"/>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cap="rnd"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56" name="Google Shape;2656;p197"/>
          <p:cNvPicPr preferRelativeResize="0"/>
          <p:nvPr/>
        </p:nvPicPr>
        <p:blipFill rotWithShape="1">
          <a:blip r:embed="rId3">
            <a:alphaModFix/>
          </a:blip>
          <a:srcRect b="0" l="0" r="0" t="0"/>
          <a:stretch/>
        </p:blipFill>
        <p:spPr>
          <a:xfrm>
            <a:off x="1035177" y="3362586"/>
            <a:ext cx="10118598" cy="242846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1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Stream-GlobalTable join</a:t>
            </a:r>
            <a:endParaRPr/>
          </a:p>
        </p:txBody>
      </p:sp>
      <p:sp>
        <p:nvSpPr>
          <p:cNvPr id="2662" name="Google Shape;2662;p1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דומה לStream-Table join.</a:t>
            </a:r>
            <a:endParaRPr/>
          </a:p>
          <a:p>
            <a:pPr indent="-228600" lvl="0" marL="228600" rtl="1" algn="r">
              <a:lnSpc>
                <a:spcPct val="90000"/>
              </a:lnSpc>
              <a:spcBef>
                <a:spcPts val="1000"/>
              </a:spcBef>
              <a:spcAft>
                <a:spcPts val="0"/>
              </a:spcAft>
              <a:buClr>
                <a:schemeClr val="dk1"/>
              </a:buClr>
              <a:buSzPts val="2800"/>
              <a:buChar char="•"/>
            </a:pPr>
            <a:r>
              <a:rPr lang="en-US"/>
              <a:t>לא דורש data co-partitioning.</a:t>
            </a:r>
            <a:endParaRPr/>
          </a:p>
          <a:p>
            <a:pPr indent="-228600" lvl="0" marL="228600" rtl="1" algn="r">
              <a:lnSpc>
                <a:spcPct val="90000"/>
              </a:lnSpc>
              <a:spcBef>
                <a:spcPts val="1000"/>
              </a:spcBef>
              <a:spcAft>
                <a:spcPts val="0"/>
              </a:spcAft>
              <a:buClr>
                <a:schemeClr val="dk1"/>
              </a:buClr>
              <a:buSzPts val="2800"/>
              <a:buChar char="•"/>
            </a:pPr>
            <a:r>
              <a:rPr lang="en-US"/>
              <a:t>אפשר לחפש מידע בטבלה לא רק לפי הkey אלא גם לפי הvalue מה שנותן לעשות join על  foreign keys.</a:t>
            </a:r>
            <a:endParaRPr/>
          </a:p>
          <a:p>
            <a:pPr indent="-228600" lvl="0" marL="228600" rtl="1" algn="r">
              <a:lnSpc>
                <a:spcPct val="90000"/>
              </a:lnSpc>
              <a:spcBef>
                <a:spcPts val="1000"/>
              </a:spcBef>
              <a:spcAft>
                <a:spcPts val="0"/>
              </a:spcAft>
              <a:buClr>
                <a:schemeClr val="dk1"/>
              </a:buClr>
              <a:buSzPts val="2800"/>
              <a:buChar char="•"/>
            </a:pPr>
            <a:r>
              <a:rPr lang="en-US"/>
              <a:t>יותר יעיל בדרך כלל מרצף של כמה stream-table joins בגלל הpartitions.</a:t>
            </a:r>
            <a:endParaRPr/>
          </a:p>
          <a:p>
            <a:pPr indent="-228600" lvl="0" marL="228600" rtl="1" algn="r">
              <a:lnSpc>
                <a:spcPct val="90000"/>
              </a:lnSpc>
              <a:spcBef>
                <a:spcPts val="1000"/>
              </a:spcBef>
              <a:spcAft>
                <a:spcPts val="0"/>
              </a:spcAft>
              <a:buClr>
                <a:schemeClr val="dk1"/>
              </a:buClr>
              <a:buSzPts val="2800"/>
              <a:buChar char="•"/>
            </a:pPr>
            <a:r>
              <a:rPr lang="en-US"/>
              <a:t>הglobalTable  צריך לטעון בהתחלה את כל המידע בטופיק.</a:t>
            </a:r>
            <a:endParaRPr/>
          </a:p>
        </p:txBody>
      </p:sp>
      <p:pic>
        <p:nvPicPr>
          <p:cNvPr id="2663" name="Google Shape;2663;p198"/>
          <p:cNvPicPr preferRelativeResize="0"/>
          <p:nvPr/>
        </p:nvPicPr>
        <p:blipFill rotWithShape="1">
          <a:blip r:embed="rId3">
            <a:alphaModFix/>
          </a:blip>
          <a:srcRect b="0" l="0" r="0" t="0"/>
          <a:stretch/>
        </p:blipFill>
        <p:spPr>
          <a:xfrm>
            <a:off x="838200" y="4833750"/>
            <a:ext cx="9149862" cy="1546919"/>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7" name="Shape 2667"/>
        <p:cNvGrpSpPr/>
        <p:nvPr/>
      </p:nvGrpSpPr>
      <p:grpSpPr>
        <a:xfrm>
          <a:off x="0" y="0"/>
          <a:ext cx="0" cy="0"/>
          <a:chOff x="0" y="0"/>
          <a:chExt cx="0" cy="0"/>
        </a:xfrm>
      </p:grpSpPr>
      <p:sp>
        <p:nvSpPr>
          <p:cNvPr id="2668" name="Google Shape;2668;p199"/>
          <p:cNvSpPr/>
          <p:nvPr/>
        </p:nvSpPr>
        <p:spPr>
          <a:xfrm>
            <a:off x="0"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9" name="Google Shape;2669;p199"/>
          <p:cNvSpPr/>
          <p:nvPr/>
        </p:nvSpPr>
        <p:spPr>
          <a:xfrm>
            <a:off x="0" y="0"/>
            <a:ext cx="12188949"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70" name="Google Shape;2670;p199"/>
          <p:cNvGrpSpPr/>
          <p:nvPr/>
        </p:nvGrpSpPr>
        <p:grpSpPr>
          <a:xfrm>
            <a:off x="0" y="0"/>
            <a:ext cx="4707053" cy="6858000"/>
            <a:chOff x="651279" y="598259"/>
            <a:chExt cx="10889442" cy="5680742"/>
          </a:xfrm>
        </p:grpSpPr>
        <p:sp>
          <p:nvSpPr>
            <p:cNvPr id="2671" name="Google Shape;2671;p199"/>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Google Shape;2672;p199"/>
            <p:cNvSpPr/>
            <p:nvPr/>
          </p:nvSpPr>
          <p:spPr>
            <a:xfrm>
              <a:off x="651279" y="598259"/>
              <a:ext cx="10889442" cy="5680742"/>
            </a:xfrm>
            <a:prstGeom prst="rect">
              <a:avLst/>
            </a:prstGeom>
            <a:solidFill>
              <a:schemeClr val="accent6">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73" name="Google Shape;2673;p199"/>
          <p:cNvGrpSpPr/>
          <p:nvPr/>
        </p:nvGrpSpPr>
        <p:grpSpPr>
          <a:xfrm>
            <a:off x="1524" y="0"/>
            <a:ext cx="12188952" cy="6858000"/>
            <a:chOff x="0" y="0"/>
            <a:chExt cx="12188952" cy="6858000"/>
          </a:xfrm>
        </p:grpSpPr>
        <p:sp>
          <p:nvSpPr>
            <p:cNvPr id="2674" name="Google Shape;2674;p199"/>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5" name="Google Shape;2675;p199"/>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6" name="Google Shape;2676;p199"/>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7" name="Google Shape;2677;p199"/>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8" name="Google Shape;2678;p199"/>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9" name="Google Shape;2679;p199"/>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0" name="Google Shape;2680;p199"/>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1" name="Google Shape;2681;p199"/>
          <p:cNvSpPr txBox="1"/>
          <p:nvPr>
            <p:ph type="title"/>
          </p:nvPr>
        </p:nvSpPr>
        <p:spPr>
          <a:xfrm>
            <a:off x="786385" y="841248"/>
            <a:ext cx="3515244" cy="53400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lang="en-US" sz="4800">
                <a:solidFill>
                  <a:schemeClr val="lt1"/>
                </a:solidFill>
              </a:rPr>
              <a:t>Kafka Streams - Time</a:t>
            </a:r>
            <a:endParaRPr sz="4800">
              <a:solidFill>
                <a:schemeClr val="lt1"/>
              </a:solidFill>
            </a:endParaRPr>
          </a:p>
        </p:txBody>
      </p:sp>
      <p:grpSp>
        <p:nvGrpSpPr>
          <p:cNvPr id="2682" name="Google Shape;2682;p199"/>
          <p:cNvGrpSpPr/>
          <p:nvPr/>
        </p:nvGrpSpPr>
        <p:grpSpPr>
          <a:xfrm>
            <a:off x="4985886" y="448602"/>
            <a:ext cx="6367912" cy="5970420"/>
            <a:chOff x="0" y="217596"/>
            <a:chExt cx="6367912" cy="5970420"/>
          </a:xfrm>
        </p:grpSpPr>
        <p:sp>
          <p:nvSpPr>
            <p:cNvPr id="2683" name="Google Shape;2683;p199"/>
            <p:cNvSpPr/>
            <p:nvPr/>
          </p:nvSpPr>
          <p:spPr>
            <a:xfrm>
              <a:off x="0" y="217596"/>
              <a:ext cx="6367912" cy="292617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99"/>
            <p:cNvSpPr txBox="1"/>
            <p:nvPr/>
          </p:nvSpPr>
          <p:spPr>
            <a:xfrm>
              <a:off x="142844" y="360440"/>
              <a:ext cx="6082224" cy="2640482"/>
            </a:xfrm>
            <a:prstGeom prst="rect">
              <a:avLst/>
            </a:prstGeom>
            <a:noFill/>
            <a:ln>
              <a:noFill/>
            </a:ln>
          </p:spPr>
          <p:txBody>
            <a:bodyPr anchorCtr="0" anchor="ctr" bIns="156200" lIns="156200" spcFirstLastPara="1" rIns="156200" wrap="square" tIns="156200">
              <a:noAutofit/>
            </a:bodyPr>
            <a:lstStyle/>
            <a:p>
              <a:pPr indent="0" lvl="0" marL="0" marR="0" rtl="0" algn="l">
                <a:lnSpc>
                  <a:spcPct val="90000"/>
                </a:lnSpc>
                <a:spcBef>
                  <a:spcPts val="0"/>
                </a:spcBef>
                <a:spcAft>
                  <a:spcPts val="0"/>
                </a:spcAft>
                <a:buClr>
                  <a:schemeClr val="lt1"/>
                </a:buClr>
                <a:buSzPts val="4100"/>
                <a:buFont typeface="Calibri"/>
                <a:buNone/>
              </a:pPr>
              <a:r>
                <a:rPr lang="en-US" sz="4100">
                  <a:solidFill>
                    <a:schemeClr val="lt1"/>
                  </a:solidFill>
                  <a:latin typeface="Calibri"/>
                  <a:ea typeface="Calibri"/>
                  <a:cs typeface="Calibri"/>
                  <a:sym typeface="Calibri"/>
                </a:rPr>
                <a:t>A critical aspect in stream processing is the notion of time</a:t>
              </a:r>
              <a:r>
                <a:rPr b="1" lang="en-US" sz="4100">
                  <a:solidFill>
                    <a:schemeClr val="lt1"/>
                  </a:solidFill>
                  <a:latin typeface="Calibri"/>
                  <a:ea typeface="Calibri"/>
                  <a:cs typeface="Calibri"/>
                  <a:sym typeface="Calibri"/>
                </a:rPr>
                <a:t>.</a:t>
              </a:r>
              <a:br>
                <a:rPr b="1" lang="en-US" sz="4100">
                  <a:solidFill>
                    <a:schemeClr val="lt1"/>
                  </a:solidFill>
                  <a:latin typeface="Calibri"/>
                  <a:ea typeface="Calibri"/>
                  <a:cs typeface="Calibri"/>
                  <a:sym typeface="Calibri"/>
                </a:rPr>
              </a:br>
              <a:endParaRPr sz="4100">
                <a:solidFill>
                  <a:schemeClr val="lt1"/>
                </a:solidFill>
                <a:latin typeface="Calibri"/>
                <a:ea typeface="Calibri"/>
                <a:cs typeface="Calibri"/>
                <a:sym typeface="Calibri"/>
              </a:endParaRPr>
            </a:p>
          </p:txBody>
        </p:sp>
        <p:sp>
          <p:nvSpPr>
            <p:cNvPr id="2685" name="Google Shape;2685;p199"/>
            <p:cNvSpPr/>
            <p:nvPr/>
          </p:nvSpPr>
          <p:spPr>
            <a:xfrm>
              <a:off x="0" y="3261846"/>
              <a:ext cx="6367912" cy="2926170"/>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99"/>
            <p:cNvSpPr txBox="1"/>
            <p:nvPr/>
          </p:nvSpPr>
          <p:spPr>
            <a:xfrm>
              <a:off x="142844" y="3404690"/>
              <a:ext cx="6082224" cy="2640482"/>
            </a:xfrm>
            <a:prstGeom prst="rect">
              <a:avLst/>
            </a:prstGeom>
            <a:noFill/>
            <a:ln>
              <a:noFill/>
            </a:ln>
          </p:spPr>
          <p:txBody>
            <a:bodyPr anchorCtr="0" anchor="ctr" bIns="156200" lIns="156200" spcFirstLastPara="1" rIns="156200" wrap="square" tIns="156200">
              <a:noAutofit/>
            </a:bodyPr>
            <a:lstStyle/>
            <a:p>
              <a:pPr indent="0" lvl="0" marL="0" marR="0" rtl="0" algn="l">
                <a:lnSpc>
                  <a:spcPct val="90000"/>
                </a:lnSpc>
                <a:spcBef>
                  <a:spcPts val="0"/>
                </a:spcBef>
                <a:spcAft>
                  <a:spcPts val="0"/>
                </a:spcAft>
                <a:buClr>
                  <a:schemeClr val="lt1"/>
                </a:buClr>
                <a:buSzPts val="4100"/>
                <a:buFont typeface="Calibri"/>
                <a:buNone/>
              </a:pPr>
              <a:r>
                <a:rPr lang="en-US" sz="4100">
                  <a:solidFill>
                    <a:schemeClr val="lt1"/>
                  </a:solidFill>
                  <a:latin typeface="Calibri"/>
                  <a:ea typeface="Calibri"/>
                  <a:cs typeface="Calibri"/>
                  <a:sym typeface="Calibri"/>
                </a:rPr>
                <a:t>For example, some operations such as </a:t>
              </a:r>
              <a:r>
                <a:rPr b="1" lang="en-US" sz="4100">
                  <a:solidFill>
                    <a:schemeClr val="lt1"/>
                  </a:solidFill>
                  <a:latin typeface="Calibri"/>
                  <a:ea typeface="Calibri"/>
                  <a:cs typeface="Calibri"/>
                  <a:sym typeface="Calibri"/>
                </a:rPr>
                <a:t>windowing</a:t>
              </a:r>
              <a:r>
                <a:rPr lang="en-US" sz="4100">
                  <a:solidFill>
                    <a:schemeClr val="lt1"/>
                  </a:solidFill>
                  <a:latin typeface="Calibri"/>
                  <a:ea typeface="Calibri"/>
                  <a:cs typeface="Calibri"/>
                  <a:sym typeface="Calibri"/>
                </a:rPr>
                <a:t> are defined based on time boundaries.</a:t>
              </a:r>
              <a:endParaRPr/>
            </a:p>
          </p:txBody>
        </p:sp>
      </p:grpSp>
      <p:sp>
        <p:nvSpPr>
          <p:cNvPr id="2687" name="Google Shape;2687;p199"/>
          <p:cNvSpPr/>
          <p:nvPr/>
        </p:nvSpPr>
        <p:spPr>
          <a:xfrm>
            <a:off x="4984694" y="429552"/>
            <a:ext cx="6345503" cy="2960335"/>
          </a:xfrm>
          <a:prstGeom prst="roundRect">
            <a:avLst>
              <a:gd fmla="val 16667" name="adj"/>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r">
              <a:spcBef>
                <a:spcPts val="0"/>
              </a:spcBef>
              <a:spcAft>
                <a:spcPts val="0"/>
              </a:spcAft>
              <a:buNone/>
            </a:pPr>
            <a:r>
              <a:rPr lang="en-US" sz="2400">
                <a:solidFill>
                  <a:schemeClr val="lt1"/>
                </a:solidFill>
                <a:latin typeface="Calibri"/>
                <a:ea typeface="Calibri"/>
                <a:cs typeface="Calibri"/>
                <a:sym typeface="Calibri"/>
              </a:rPr>
              <a:t>היבט קריטי בעיבוד streams הוא מושג הזמן</a:t>
            </a:r>
            <a:endParaRPr sz="2400">
              <a:solidFill>
                <a:schemeClr val="lt1"/>
              </a:solidFill>
              <a:latin typeface="Calibri"/>
              <a:ea typeface="Calibri"/>
              <a:cs typeface="Calibri"/>
              <a:sym typeface="Calibri"/>
            </a:endParaRPr>
          </a:p>
        </p:txBody>
      </p:sp>
      <p:sp>
        <p:nvSpPr>
          <p:cNvPr id="2688" name="Google Shape;2688;p199"/>
          <p:cNvSpPr/>
          <p:nvPr/>
        </p:nvSpPr>
        <p:spPr>
          <a:xfrm>
            <a:off x="4984694" y="3430348"/>
            <a:ext cx="6372476" cy="3021025"/>
          </a:xfrm>
          <a:prstGeom prst="roundRect">
            <a:avLst>
              <a:gd fmla="val 16667"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r">
              <a:spcBef>
                <a:spcPts val="0"/>
              </a:spcBef>
              <a:spcAft>
                <a:spcPts val="0"/>
              </a:spcAft>
              <a:buNone/>
            </a:pPr>
            <a:r>
              <a:rPr lang="en-US" sz="2400">
                <a:solidFill>
                  <a:schemeClr val="lt1"/>
                </a:solidFill>
                <a:latin typeface="Calibri"/>
                <a:ea typeface="Calibri"/>
                <a:cs typeface="Calibri"/>
                <a:sym typeface="Calibri"/>
              </a:rPr>
              <a:t>לדוגמא, פעולות מסוימות כמו windowing מוגדרות על סמך חלונות זמן.</a:t>
            </a:r>
            <a:endParaRPr sz="2400">
              <a:solidFill>
                <a:schemeClr val="lt1"/>
              </a:solidFill>
              <a:latin typeface="Calibri"/>
              <a:ea typeface="Calibri"/>
              <a:cs typeface="Calibri"/>
              <a:sym typeface="Calibri"/>
            </a:endParaRPr>
          </a:p>
          <a:p>
            <a:pPr indent="0" lvl="0" marL="0" marR="0" rtl="1" algn="ctr">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2" name="Shape 2692"/>
        <p:cNvGrpSpPr/>
        <p:nvPr/>
      </p:nvGrpSpPr>
      <p:grpSpPr>
        <a:xfrm>
          <a:off x="0" y="0"/>
          <a:ext cx="0" cy="0"/>
          <a:chOff x="0" y="0"/>
          <a:chExt cx="0" cy="0"/>
        </a:xfrm>
      </p:grpSpPr>
      <p:sp>
        <p:nvSpPr>
          <p:cNvPr id="2693" name="Google Shape;2693;p20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4" name="Google Shape;2694;p200"/>
          <p:cNvSpPr/>
          <p:nvPr/>
        </p:nvSpPr>
        <p:spPr>
          <a:xfrm>
            <a:off x="-1147" y="-5"/>
            <a:ext cx="12193149" cy="2200064"/>
          </a:xfrm>
          <a:custGeom>
            <a:rect b="b" l="l" r="r" t="t"/>
            <a:pathLst>
              <a:path extrusionOk="0" h="3171710" w="12193149">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5" name="Google Shape;2695;p200"/>
          <p:cNvSpPr txBox="1"/>
          <p:nvPr>
            <p:ph type="title"/>
          </p:nvPr>
        </p:nvSpPr>
        <p:spPr>
          <a:xfrm>
            <a:off x="1137036" y="548640"/>
            <a:ext cx="9916632" cy="1188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Calibri"/>
              <a:buNone/>
            </a:pPr>
            <a:r>
              <a:rPr lang="en-US" sz="6000">
                <a:solidFill>
                  <a:srgbClr val="262626"/>
                </a:solidFill>
              </a:rPr>
              <a:t>Kafka Streams – Event Time</a:t>
            </a:r>
            <a:endParaRPr/>
          </a:p>
        </p:txBody>
      </p:sp>
      <p:sp>
        <p:nvSpPr>
          <p:cNvPr id="2696" name="Google Shape;2696;p200"/>
          <p:cNvSpPr txBox="1"/>
          <p:nvPr>
            <p:ph idx="1" type="body"/>
          </p:nvPr>
        </p:nvSpPr>
        <p:spPr>
          <a:xfrm>
            <a:off x="845333" y="2431767"/>
            <a:ext cx="10251830" cy="368515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rgbClr val="262626"/>
              </a:buClr>
              <a:buSzPts val="2800"/>
              <a:buChar char="•"/>
            </a:pPr>
            <a:r>
              <a:rPr b="1" lang="en-US">
                <a:solidFill>
                  <a:srgbClr val="262626"/>
                </a:solidFill>
              </a:rPr>
              <a:t>Event time – </a:t>
            </a:r>
            <a:r>
              <a:rPr lang="en-US">
                <a:solidFill>
                  <a:srgbClr val="262626"/>
                </a:solidFill>
              </a:rPr>
              <a:t>נקודת הזמן בה התרחש האירוע.</a:t>
            </a:r>
            <a:endParaRPr>
              <a:solidFill>
                <a:srgbClr val="262626"/>
              </a:solidFill>
            </a:endParaRPr>
          </a:p>
          <a:p>
            <a:pPr indent="-50800" lvl="0" marL="228600" rtl="1" algn="r">
              <a:lnSpc>
                <a:spcPct val="90000"/>
              </a:lnSpc>
              <a:spcBef>
                <a:spcPts val="1000"/>
              </a:spcBef>
              <a:spcAft>
                <a:spcPts val="0"/>
              </a:spcAft>
              <a:buClr>
                <a:schemeClr val="dk1"/>
              </a:buClr>
              <a:buSzPts val="2800"/>
              <a:buNone/>
            </a:pPr>
            <a:r>
              <a:t/>
            </a:r>
            <a:endParaRPr>
              <a:solidFill>
                <a:srgbClr val="262626"/>
              </a:solidFill>
            </a:endParaRPr>
          </a:p>
          <a:p>
            <a:pPr indent="-228600" lvl="0" marL="228600" rtl="1" algn="r">
              <a:lnSpc>
                <a:spcPct val="90000"/>
              </a:lnSpc>
              <a:spcBef>
                <a:spcPts val="1000"/>
              </a:spcBef>
              <a:spcAft>
                <a:spcPts val="0"/>
              </a:spcAft>
              <a:buClr>
                <a:srgbClr val="262626"/>
              </a:buClr>
              <a:buSzPts val="2800"/>
              <a:buChar char="•"/>
            </a:pPr>
            <a:r>
              <a:rPr b="1" lang="en-US">
                <a:solidFill>
                  <a:srgbClr val="262626"/>
                </a:solidFill>
              </a:rPr>
              <a:t>לדוגמא – </a:t>
            </a:r>
            <a:r>
              <a:rPr lang="en-US">
                <a:solidFill>
                  <a:srgbClr val="262626"/>
                </a:solidFill>
              </a:rPr>
              <a:t>אם </a:t>
            </a:r>
            <a:r>
              <a:rPr lang="en-US">
                <a:solidFill>
                  <a:srgbClr val="262626"/>
                </a:solidFill>
              </a:rPr>
              <a:t>האירוע</a:t>
            </a:r>
            <a:r>
              <a:rPr lang="en-US">
                <a:solidFill>
                  <a:srgbClr val="262626"/>
                </a:solidFill>
              </a:rPr>
              <a:t> הוא שינוי גיאוגרפי המדווח על ידי חיישן GPS ברכב, זמן האירוע יהיה הזמן בו חיישן הGPS תפס את שינוי המיקום.</a:t>
            </a:r>
            <a:endParaRPr>
              <a:solidFill>
                <a:srgbClr val="26262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14"/>
          <p:cNvSpPr txBox="1"/>
          <p:nvPr>
            <p:ph type="title"/>
          </p:nvPr>
        </p:nvSpPr>
        <p:spPr>
          <a:xfrm>
            <a:off x="838200" y="698643"/>
            <a:ext cx="5243394" cy="22255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Kafka Topic Partition</a:t>
            </a:r>
            <a:endParaRPr sz="5600"/>
          </a:p>
        </p:txBody>
      </p:sp>
      <p:cxnSp>
        <p:nvCxnSpPr>
          <p:cNvPr id="312" name="Google Shape;312;p14"/>
          <p:cNvCxnSpPr/>
          <p:nvPr/>
        </p:nvCxnSpPr>
        <p:spPr>
          <a:xfrm>
            <a:off x="623622" y="381934"/>
            <a:ext cx="0" cy="6476066"/>
          </a:xfrm>
          <a:prstGeom prst="straightConnector1">
            <a:avLst/>
          </a:prstGeom>
          <a:noFill/>
          <a:ln cap="sq" cmpd="sng" w="25400">
            <a:solidFill>
              <a:schemeClr val="accent1"/>
            </a:solidFill>
            <a:prstDash val="solid"/>
            <a:bevel/>
            <a:headEnd len="sm" w="sm" type="none"/>
            <a:tailEnd len="sm" w="sm" type="none"/>
          </a:ln>
        </p:spPr>
      </p:cxnSp>
      <p:grpSp>
        <p:nvGrpSpPr>
          <p:cNvPr id="313" name="Google Shape;313;p14"/>
          <p:cNvGrpSpPr/>
          <p:nvPr/>
        </p:nvGrpSpPr>
        <p:grpSpPr>
          <a:xfrm>
            <a:off x="6110408" y="740316"/>
            <a:ext cx="465458" cy="872153"/>
            <a:chOff x="6110408" y="740316"/>
            <a:chExt cx="465458" cy="872153"/>
          </a:xfrm>
        </p:grpSpPr>
        <p:sp>
          <p:nvSpPr>
            <p:cNvPr id="314" name="Google Shape;314;p14"/>
            <p:cNvSpPr/>
            <p:nvPr/>
          </p:nvSpPr>
          <p:spPr>
            <a:xfrm>
              <a:off x="6125948"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4"/>
            <p:cNvSpPr/>
            <p:nvPr/>
          </p:nvSpPr>
          <p:spPr>
            <a:xfrm>
              <a:off x="6484728"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4"/>
            <p:cNvSpPr/>
            <p:nvPr/>
          </p:nvSpPr>
          <p:spPr>
            <a:xfrm>
              <a:off x="6110408"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Diagram, table&#10;&#10;Description automatically generated" id="317" name="Google Shape;317;p14"/>
          <p:cNvPicPr preferRelativeResize="0"/>
          <p:nvPr/>
        </p:nvPicPr>
        <p:blipFill rotWithShape="1">
          <a:blip r:embed="rId3">
            <a:alphaModFix/>
          </a:blip>
          <a:srcRect b="4" l="118" r="1016" t="-80"/>
          <a:stretch/>
        </p:blipFill>
        <p:spPr>
          <a:xfrm>
            <a:off x="838200" y="3000655"/>
            <a:ext cx="5309586" cy="2997267"/>
          </a:xfrm>
          <a:prstGeom prst="rect">
            <a:avLst/>
          </a:prstGeom>
          <a:noFill/>
          <a:ln>
            <a:noFill/>
          </a:ln>
        </p:spPr>
      </p:pic>
      <p:sp>
        <p:nvSpPr>
          <p:cNvPr id="318" name="Google Shape;318;p14"/>
          <p:cNvSpPr/>
          <p:nvPr/>
        </p:nvSpPr>
        <p:spPr>
          <a:xfrm>
            <a:off x="838200" y="3000055"/>
            <a:ext cx="5243390" cy="2997970"/>
          </a:xfrm>
          <a:prstGeom prst="rect">
            <a:avLst/>
          </a:prstGeom>
          <a:gradFill>
            <a:gsLst>
              <a:gs pos="0">
                <a:srgbClr val="4472C4">
                  <a:alpha val="20000"/>
                </a:srgbClr>
              </a:gs>
              <a:gs pos="100000">
                <a:srgbClr val="ED7D31">
                  <a:alpha val="2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14"/>
          <p:cNvSpPr txBox="1"/>
          <p:nvPr>
            <p:ph idx="1" type="body"/>
          </p:nvPr>
        </p:nvSpPr>
        <p:spPr>
          <a:xfrm>
            <a:off x="6017741" y="879355"/>
            <a:ext cx="6010395" cy="511401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לכל partition יש שרת אחד שפועל </a:t>
            </a:r>
            <a:r>
              <a:rPr b="1" lang="en-US" sz="2200"/>
              <a:t>כleader</a:t>
            </a:r>
            <a:r>
              <a:rPr lang="en-US" sz="2200"/>
              <a:t> וכל השאר </a:t>
            </a:r>
            <a:r>
              <a:rPr b="1" lang="en-US" sz="2200"/>
              <a:t>כfollowers</a:t>
            </a:r>
            <a:r>
              <a:rPr lang="en-US" sz="2200"/>
              <a:t>.</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latin typeface="Arial"/>
                <a:ea typeface="Arial"/>
                <a:cs typeface="Arial"/>
                <a:sym typeface="Arial"/>
              </a:rPr>
              <a:t>ה</a:t>
            </a:r>
            <a:r>
              <a:rPr lang="en-US" sz="2200"/>
              <a:t>leader מטפל בכל בקשות הקריאה והכתיבה לpartition מסויים והfollowers משכפלים את הleader.</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latin typeface="Arial"/>
                <a:ea typeface="Arial"/>
                <a:cs typeface="Arial"/>
                <a:sym typeface="Arial"/>
              </a:rPr>
              <a:t>מנגנון ה-leader וה-follower חשוב בשביל שכפול (replication) שנראה בהמשך.</a:t>
            </a:r>
            <a:endParaRPr sz="22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0" name="Shape 2700"/>
        <p:cNvGrpSpPr/>
        <p:nvPr/>
      </p:nvGrpSpPr>
      <p:grpSpPr>
        <a:xfrm>
          <a:off x="0" y="0"/>
          <a:ext cx="0" cy="0"/>
          <a:chOff x="0" y="0"/>
          <a:chExt cx="0" cy="0"/>
        </a:xfrm>
      </p:grpSpPr>
      <p:sp>
        <p:nvSpPr>
          <p:cNvPr id="2701" name="Google Shape;2701;p20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2" name="Google Shape;2702;p201"/>
          <p:cNvSpPr/>
          <p:nvPr/>
        </p:nvSpPr>
        <p:spPr>
          <a:xfrm>
            <a:off x="-1147" y="-5"/>
            <a:ext cx="12193149" cy="2200064"/>
          </a:xfrm>
          <a:custGeom>
            <a:rect b="b" l="l" r="r" t="t"/>
            <a:pathLst>
              <a:path extrusionOk="0" h="3171710" w="12193149">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3" name="Google Shape;2703;p201"/>
          <p:cNvSpPr txBox="1"/>
          <p:nvPr>
            <p:ph type="title"/>
          </p:nvPr>
        </p:nvSpPr>
        <p:spPr>
          <a:xfrm>
            <a:off x="1137036" y="548640"/>
            <a:ext cx="9916632" cy="118872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Calibri"/>
              <a:buNone/>
            </a:pPr>
            <a:r>
              <a:rPr lang="en-US" sz="6000">
                <a:solidFill>
                  <a:srgbClr val="262626"/>
                </a:solidFill>
              </a:rPr>
              <a:t>Kafka Streams – Processing Time</a:t>
            </a:r>
            <a:endParaRPr/>
          </a:p>
        </p:txBody>
      </p:sp>
      <p:sp>
        <p:nvSpPr>
          <p:cNvPr id="2704" name="Google Shape;2704;p201"/>
          <p:cNvSpPr txBox="1"/>
          <p:nvPr>
            <p:ph idx="1" type="body"/>
          </p:nvPr>
        </p:nvSpPr>
        <p:spPr>
          <a:xfrm>
            <a:off x="845333" y="2431767"/>
            <a:ext cx="10251830" cy="368515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b="1" lang="en-US"/>
              <a:t>Processing time</a:t>
            </a:r>
            <a:r>
              <a:rPr b="1" lang="en-US">
                <a:solidFill>
                  <a:srgbClr val="262626"/>
                </a:solidFill>
              </a:rPr>
              <a:t> – </a:t>
            </a:r>
            <a:r>
              <a:rPr lang="en-US">
                <a:solidFill>
                  <a:srgbClr val="262626"/>
                </a:solidFill>
              </a:rPr>
              <a:t>נקודת הזמן אירוע או רשומת הנתונים עוברות עיבוד על ידי האפליקציה.</a:t>
            </a:r>
            <a:endParaRPr>
              <a:solidFill>
                <a:srgbClr val="262626"/>
              </a:solidFill>
            </a:endParaRPr>
          </a:p>
          <a:p>
            <a:pPr indent="-228600" lvl="0" marL="228600" rtl="1" algn="r">
              <a:lnSpc>
                <a:spcPct val="90000"/>
              </a:lnSpc>
              <a:spcBef>
                <a:spcPts val="1000"/>
              </a:spcBef>
              <a:spcAft>
                <a:spcPts val="0"/>
              </a:spcAft>
              <a:buClr>
                <a:schemeClr val="dk1"/>
              </a:buClr>
              <a:buSzPts val="2800"/>
              <a:buChar char="•"/>
            </a:pPr>
            <a:r>
              <a:rPr lang="en-US"/>
              <a:t>זמן העיבוד יכול להיות אלפיות, שעות או ימים מאוחר יותר משעת האירוע המקורית.</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8" name="Shape 2708"/>
        <p:cNvGrpSpPr/>
        <p:nvPr/>
      </p:nvGrpSpPr>
      <p:grpSpPr>
        <a:xfrm>
          <a:off x="0" y="0"/>
          <a:ext cx="0" cy="0"/>
          <a:chOff x="0" y="0"/>
          <a:chExt cx="0" cy="0"/>
        </a:xfrm>
      </p:grpSpPr>
      <p:sp>
        <p:nvSpPr>
          <p:cNvPr id="2709" name="Google Shape;2709;p20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0" name="Google Shape;2710;p202"/>
          <p:cNvSpPr/>
          <p:nvPr/>
        </p:nvSpPr>
        <p:spPr>
          <a:xfrm>
            <a:off x="-1147" y="-5"/>
            <a:ext cx="12193149" cy="2200064"/>
          </a:xfrm>
          <a:custGeom>
            <a:rect b="b" l="l" r="r" t="t"/>
            <a:pathLst>
              <a:path extrusionOk="0" h="3171710" w="12193149">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1" name="Google Shape;2711;p202"/>
          <p:cNvSpPr txBox="1"/>
          <p:nvPr>
            <p:ph type="title"/>
          </p:nvPr>
        </p:nvSpPr>
        <p:spPr>
          <a:xfrm>
            <a:off x="1137036" y="548640"/>
            <a:ext cx="9916632" cy="1188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6000"/>
              <a:buFont typeface="Calibri"/>
              <a:buNone/>
            </a:pPr>
            <a:r>
              <a:rPr lang="en-US" sz="6000">
                <a:solidFill>
                  <a:srgbClr val="262626"/>
                </a:solidFill>
              </a:rPr>
              <a:t>Kafka Streams – Ingestion Time</a:t>
            </a:r>
            <a:endParaRPr/>
          </a:p>
        </p:txBody>
      </p:sp>
      <p:sp>
        <p:nvSpPr>
          <p:cNvPr id="2712" name="Google Shape;2712;p202"/>
          <p:cNvSpPr txBox="1"/>
          <p:nvPr>
            <p:ph idx="1" type="body"/>
          </p:nvPr>
        </p:nvSpPr>
        <p:spPr>
          <a:xfrm>
            <a:off x="845332" y="2431766"/>
            <a:ext cx="10708235" cy="396903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b="1" lang="en-US"/>
              <a:t>Ingestion time</a:t>
            </a:r>
            <a:r>
              <a:rPr b="1" lang="en-US">
                <a:solidFill>
                  <a:srgbClr val="262626"/>
                </a:solidFill>
              </a:rPr>
              <a:t> – </a:t>
            </a:r>
            <a:r>
              <a:rPr lang="en-US">
                <a:solidFill>
                  <a:srgbClr val="262626"/>
                </a:solidFill>
              </a:rPr>
              <a:t>נקודת הזמן בא מאוחסן האירוע או רשומת נתונים בטופיק על ידי הbroker.</a:t>
            </a:r>
            <a:endParaRPr/>
          </a:p>
          <a:p>
            <a:pPr indent="-228600" lvl="0" marL="228600" rtl="1" algn="r">
              <a:lnSpc>
                <a:spcPct val="90000"/>
              </a:lnSpc>
              <a:spcBef>
                <a:spcPts val="1000"/>
              </a:spcBef>
              <a:spcAft>
                <a:spcPts val="0"/>
              </a:spcAft>
              <a:buClr>
                <a:srgbClr val="262626"/>
              </a:buClr>
              <a:buSzPts val="2800"/>
              <a:buChar char="•"/>
            </a:pPr>
            <a:r>
              <a:rPr lang="en-US">
                <a:solidFill>
                  <a:srgbClr val="262626"/>
                </a:solidFill>
              </a:rPr>
              <a:t>ההבדל בין זה לevent time הוא שingestion time מיוצר שהרשומה נשמרת בטופיק ולא שהרשומה נוצרה אצל המקור.</a:t>
            </a:r>
            <a:endParaRPr/>
          </a:p>
          <a:p>
            <a:pPr indent="-228600" lvl="0" marL="228600" rtl="1" algn="r">
              <a:lnSpc>
                <a:spcPct val="90000"/>
              </a:lnSpc>
              <a:spcBef>
                <a:spcPts val="1000"/>
              </a:spcBef>
              <a:spcAft>
                <a:spcPts val="0"/>
              </a:spcAft>
              <a:buClr>
                <a:srgbClr val="262626"/>
              </a:buClr>
              <a:buSzPts val="2800"/>
              <a:buChar char="•"/>
            </a:pPr>
            <a:r>
              <a:rPr b="1" lang="en-US">
                <a:solidFill>
                  <a:srgbClr val="262626"/>
                </a:solidFill>
              </a:rPr>
              <a:t>לדוגמא – </a:t>
            </a:r>
            <a:r>
              <a:rPr lang="en-US">
                <a:solidFill>
                  <a:srgbClr val="262626"/>
                </a:solidFill>
              </a:rPr>
              <a:t>אם רשומה לא מעובדת לעולם, אין עבורה מושג של processing time אבל עדיין יש לה ingestion time.</a:t>
            </a:r>
            <a:endParaRPr>
              <a:solidFill>
                <a:srgbClr val="262626"/>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6" name="Shape 2716"/>
        <p:cNvGrpSpPr/>
        <p:nvPr/>
      </p:nvGrpSpPr>
      <p:grpSpPr>
        <a:xfrm>
          <a:off x="0" y="0"/>
          <a:ext cx="0" cy="0"/>
          <a:chOff x="0" y="0"/>
          <a:chExt cx="0" cy="0"/>
        </a:xfrm>
      </p:grpSpPr>
      <p:sp>
        <p:nvSpPr>
          <p:cNvPr id="2717" name="Google Shape;2717;p203"/>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8" name="Google Shape;2718;p203"/>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9" name="Google Shape;2719;p203"/>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Kafka Streams - Aggregations</a:t>
            </a:r>
            <a:endParaRPr>
              <a:solidFill>
                <a:srgbClr val="FFFFFF"/>
              </a:solidFill>
            </a:endParaRPr>
          </a:p>
        </p:txBody>
      </p:sp>
      <p:sp>
        <p:nvSpPr>
          <p:cNvPr id="2720" name="Google Shape;2720;p203"/>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1" name="Google Shape;2721;p203"/>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22" name="Google Shape;2722;p203"/>
          <p:cNvSpPr txBox="1"/>
          <p:nvPr>
            <p:ph idx="1" type="body"/>
          </p:nvPr>
        </p:nvSpPr>
        <p:spPr>
          <a:xfrm>
            <a:off x="5215056" y="1526033"/>
            <a:ext cx="6684501" cy="4784944"/>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600"/>
              <a:buChar char="•"/>
            </a:pPr>
            <a:r>
              <a:rPr lang="en-US" sz="2600"/>
              <a:t>מקבל כקלט stream או טבלה, ויוצר טבלה חדשה על ידי שילוב רשומות לרשומת פלט אחת.</a:t>
            </a:r>
            <a:endParaRPr sz="2600"/>
          </a:p>
          <a:p>
            <a:pPr indent="-63500" lvl="0" marL="228600" rtl="1" algn="r">
              <a:lnSpc>
                <a:spcPct val="90000"/>
              </a:lnSpc>
              <a:spcBef>
                <a:spcPts val="1000"/>
              </a:spcBef>
              <a:spcAft>
                <a:spcPts val="0"/>
              </a:spcAft>
              <a:buClr>
                <a:schemeClr val="dk1"/>
              </a:buClr>
              <a:buSzPts val="2600"/>
              <a:buNone/>
            </a:pPr>
            <a:r>
              <a:t/>
            </a:r>
            <a:endParaRPr sz="2600"/>
          </a:p>
          <a:p>
            <a:pPr indent="-228600" lvl="0" marL="228600" rtl="1" algn="r">
              <a:lnSpc>
                <a:spcPct val="90000"/>
              </a:lnSpc>
              <a:spcBef>
                <a:spcPts val="1000"/>
              </a:spcBef>
              <a:spcAft>
                <a:spcPts val="0"/>
              </a:spcAft>
              <a:buClr>
                <a:schemeClr val="dk1"/>
              </a:buClr>
              <a:buSzPts val="2600"/>
              <a:buChar char="•"/>
            </a:pPr>
            <a:r>
              <a:rPr lang="en-US" sz="2600"/>
              <a:t>דוגמאות הן count או sum.</a:t>
            </a:r>
            <a:endParaRPr sz="2600"/>
          </a:p>
          <a:p>
            <a:pPr indent="-63500" lvl="0" marL="228600" rtl="1" algn="r">
              <a:lnSpc>
                <a:spcPct val="90000"/>
              </a:lnSpc>
              <a:spcBef>
                <a:spcPts val="1000"/>
              </a:spcBef>
              <a:spcAft>
                <a:spcPts val="0"/>
              </a:spcAft>
              <a:buClr>
                <a:schemeClr val="dk1"/>
              </a:buClr>
              <a:buSzPts val="2600"/>
              <a:buNone/>
            </a:pPr>
            <a:r>
              <a:t/>
            </a:r>
            <a:endParaRPr sz="2600"/>
          </a:p>
          <a:p>
            <a:pPr indent="-228600" lvl="0" marL="228600" rtl="1" algn="r">
              <a:lnSpc>
                <a:spcPct val="90000"/>
              </a:lnSpc>
              <a:spcBef>
                <a:spcPts val="1000"/>
              </a:spcBef>
              <a:spcAft>
                <a:spcPts val="0"/>
              </a:spcAft>
              <a:buClr>
                <a:schemeClr val="dk1"/>
              </a:buClr>
              <a:buSzPts val="2600"/>
              <a:buChar char="•"/>
            </a:pPr>
            <a:r>
              <a:rPr lang="en-US" sz="2600"/>
              <a:t>הפלט של aggregation יהיה תמיד Ktable מכיוון שהערך יחדש יחליף את הערך הישן עם אותו מפתח.</a:t>
            </a:r>
            <a:endParaRPr sz="2600"/>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6" name="Shape 2726"/>
        <p:cNvGrpSpPr/>
        <p:nvPr/>
      </p:nvGrpSpPr>
      <p:grpSpPr>
        <a:xfrm>
          <a:off x="0" y="0"/>
          <a:ext cx="0" cy="0"/>
          <a:chOff x="0" y="0"/>
          <a:chExt cx="0" cy="0"/>
        </a:xfrm>
      </p:grpSpPr>
      <p:sp>
        <p:nvSpPr>
          <p:cNvPr id="2727" name="Google Shape;2727;p20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8" name="Google Shape;2728;p20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9" name="Google Shape;2729;p204"/>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0" name="Google Shape;2730;p20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1" name="Google Shape;2731;p20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2" name="Google Shape;2732;p204"/>
          <p:cNvSpPr txBox="1"/>
          <p:nvPr>
            <p:ph type="title"/>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Kafka Streams  - Windowing</a:t>
            </a:r>
            <a:endParaRPr sz="4000">
              <a:solidFill>
                <a:srgbClr val="FFFFFF"/>
              </a:solidFill>
            </a:endParaRPr>
          </a:p>
        </p:txBody>
      </p:sp>
      <p:sp>
        <p:nvSpPr>
          <p:cNvPr id="2733" name="Google Shape;2733;p204"/>
          <p:cNvSpPr txBox="1"/>
          <p:nvPr>
            <p:ph idx="1" type="body"/>
          </p:nvPr>
        </p:nvSpPr>
        <p:spPr>
          <a:xfrm>
            <a:off x="510709" y="2268770"/>
            <a:ext cx="10863658" cy="3683358"/>
          </a:xfrm>
          <a:prstGeom prst="rect">
            <a:avLst/>
          </a:prstGeom>
          <a:noFill/>
          <a:ln>
            <a:noFill/>
          </a:ln>
        </p:spPr>
        <p:txBody>
          <a:bodyPr anchorCtr="0" anchor="ctr"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400"/>
              <a:buChar char="•"/>
            </a:pPr>
            <a:r>
              <a:rPr lang="en-US" sz="2400"/>
              <a:t>Windowing מאפשר לכם לקבןע כיצד לקבץ רשומות </a:t>
            </a:r>
            <a:r>
              <a:rPr b="1" lang="en-US" sz="2400"/>
              <a:t>עם אותו מפתח </a:t>
            </a:r>
            <a:r>
              <a:rPr lang="en-US" sz="2400"/>
              <a:t>לצורך פעולות stateful כמו aggregations או joins.</a:t>
            </a:r>
            <a:endParaRPr sz="2400"/>
          </a:p>
          <a:p>
            <a:pPr indent="0" lvl="0" marL="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אתם יכולים לציין זמן חסד (grace period), זמן החסד הזה שולט בכמה זמן נחכה לרשומות "מאחרות".</a:t>
            </a:r>
            <a:endParaRPr sz="2400"/>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7" name="Shape 2737"/>
        <p:cNvGrpSpPr/>
        <p:nvPr/>
      </p:nvGrpSpPr>
      <p:grpSpPr>
        <a:xfrm>
          <a:off x="0" y="0"/>
          <a:ext cx="0" cy="0"/>
          <a:chOff x="0" y="0"/>
          <a:chExt cx="0" cy="0"/>
        </a:xfrm>
      </p:grpSpPr>
      <p:sp>
        <p:nvSpPr>
          <p:cNvPr id="2738" name="Google Shape;2738;p205"/>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9" name="Google Shape;2739;p205"/>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0" name="Google Shape;2740;p205"/>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KStream vs KTable</a:t>
            </a:r>
            <a:endParaRPr>
              <a:solidFill>
                <a:srgbClr val="FFFFFF"/>
              </a:solidFill>
            </a:endParaRPr>
          </a:p>
        </p:txBody>
      </p:sp>
      <p:sp>
        <p:nvSpPr>
          <p:cNvPr id="2741" name="Google Shape;2741;p205"/>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42" name="Google Shape;2742;p205"/>
          <p:cNvSpPr txBox="1"/>
          <p:nvPr>
            <p:ph idx="1" type="body"/>
          </p:nvPr>
        </p:nvSpPr>
        <p:spPr>
          <a:xfrm>
            <a:off x="4447308" y="591344"/>
            <a:ext cx="6906491" cy="5585619"/>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אם אתם רוצים stream of records תשתמשו בKStream.</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אם אתם רוצים changelog שרק הערך האחרון לkey מסויים יופיע תשתמשו בKTable.</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6" name="Shape 2746"/>
        <p:cNvGrpSpPr/>
        <p:nvPr/>
      </p:nvGrpSpPr>
      <p:grpSpPr>
        <a:xfrm>
          <a:off x="0" y="0"/>
          <a:ext cx="0" cy="0"/>
          <a:chOff x="0" y="0"/>
          <a:chExt cx="0" cy="0"/>
        </a:xfrm>
      </p:grpSpPr>
      <p:sp>
        <p:nvSpPr>
          <p:cNvPr id="2747" name="Google Shape;2747;p20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48" name="Google Shape;2748;p206"/>
          <p:cNvGrpSpPr/>
          <p:nvPr/>
        </p:nvGrpSpPr>
        <p:grpSpPr>
          <a:xfrm flipH="1">
            <a:off x="534368" y="563918"/>
            <a:ext cx="4119932" cy="5978614"/>
            <a:chOff x="7513372" y="803186"/>
            <a:chExt cx="4163968" cy="5978614"/>
          </a:xfrm>
        </p:grpSpPr>
        <p:sp>
          <p:nvSpPr>
            <p:cNvPr id="2749" name="Google Shape;2749;p206"/>
            <p:cNvSpPr/>
            <p:nvPr/>
          </p:nvSpPr>
          <p:spPr>
            <a:xfrm>
              <a:off x="10989586" y="1070835"/>
              <a:ext cx="687754" cy="5710965"/>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0" name="Google Shape;2750;p206"/>
            <p:cNvSpPr/>
            <p:nvPr/>
          </p:nvSpPr>
          <p:spPr>
            <a:xfrm>
              <a:off x="10988949" y="803186"/>
              <a:ext cx="409371" cy="5521414"/>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1" name="Google Shape;2751;p206"/>
            <p:cNvSpPr/>
            <p:nvPr/>
          </p:nvSpPr>
          <p:spPr>
            <a:xfrm>
              <a:off x="7513372" y="804101"/>
              <a:ext cx="3880238" cy="525164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52" name="Google Shape;2752;p206"/>
          <p:cNvSpPr txBox="1"/>
          <p:nvPr>
            <p:ph type="title"/>
          </p:nvPr>
        </p:nvSpPr>
        <p:spPr>
          <a:xfrm>
            <a:off x="1098468" y="885651"/>
            <a:ext cx="3229803" cy="46246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Streams and Tables</a:t>
            </a:r>
            <a:endParaRPr>
              <a:solidFill>
                <a:srgbClr val="FFFFFF"/>
              </a:solidFill>
            </a:endParaRPr>
          </a:p>
        </p:txBody>
      </p:sp>
      <p:sp>
        <p:nvSpPr>
          <p:cNvPr id="2753" name="Google Shape;2753;p206"/>
          <p:cNvSpPr txBox="1"/>
          <p:nvPr>
            <p:ph idx="1" type="body"/>
          </p:nvPr>
        </p:nvSpPr>
        <p:spPr>
          <a:xfrm>
            <a:off x="4978708" y="885651"/>
            <a:ext cx="6936565" cy="529118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latin typeface="Arial"/>
                <a:ea typeface="Arial"/>
                <a:cs typeface="Arial"/>
                <a:sym typeface="Arial"/>
              </a:rPr>
              <a:t>שתממשו</a:t>
            </a:r>
            <a:r>
              <a:rPr lang="en-US" sz="2400"/>
              <a:t>app  stream processing תשתמשו בדרך כלל גם streams וגם בtables.</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דוגמא קלאסית היא מידע שמגיע לדוגמא ממערכת GPS של רכבים שרוצים "להעשיר" את המידע עם מידע נוסף שלא מגיע בתוך הstream.</a:t>
            </a:r>
            <a:endParaRPr sz="2400"/>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7" name="Shape 2757"/>
        <p:cNvGrpSpPr/>
        <p:nvPr/>
      </p:nvGrpSpPr>
      <p:grpSpPr>
        <a:xfrm>
          <a:off x="0" y="0"/>
          <a:ext cx="0" cy="0"/>
          <a:chOff x="0" y="0"/>
          <a:chExt cx="0" cy="0"/>
        </a:xfrm>
      </p:grpSpPr>
      <p:sp>
        <p:nvSpPr>
          <p:cNvPr id="2758" name="Google Shape;2758;p207"/>
          <p:cNvSpPr/>
          <p:nvPr/>
        </p:nvSpPr>
        <p:spPr>
          <a:xfrm>
            <a:off x="0" y="0"/>
            <a:ext cx="1218895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9" name="Google Shape;2759;p207"/>
          <p:cNvSpPr/>
          <p:nvPr/>
        </p:nvSpPr>
        <p:spPr>
          <a:xfrm>
            <a:off x="3051" y="0"/>
            <a:ext cx="12188949" cy="6858000"/>
          </a:xfrm>
          <a:prstGeom prst="rect">
            <a:avLst/>
          </a:pr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60" name="Google Shape;2760;p207"/>
          <p:cNvGrpSpPr/>
          <p:nvPr/>
        </p:nvGrpSpPr>
        <p:grpSpPr>
          <a:xfrm>
            <a:off x="0" y="0"/>
            <a:ext cx="12188952" cy="6858000"/>
            <a:chOff x="651279" y="598259"/>
            <a:chExt cx="10889442" cy="5680742"/>
          </a:xfrm>
        </p:grpSpPr>
        <p:sp>
          <p:nvSpPr>
            <p:cNvPr id="2761" name="Google Shape;2761;p207"/>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2" name="Google Shape;2762;p207"/>
            <p:cNvSpPr/>
            <p:nvPr/>
          </p:nvSpPr>
          <p:spPr>
            <a:xfrm>
              <a:off x="651279" y="598259"/>
              <a:ext cx="10889442" cy="5680742"/>
            </a:xfrm>
            <a:prstGeom prst="rect">
              <a:avLst/>
            </a:prstGeom>
            <a:solidFill>
              <a:schemeClr val="accent6">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763" name="Google Shape;2763;p207"/>
          <p:cNvGrpSpPr/>
          <p:nvPr/>
        </p:nvGrpSpPr>
        <p:grpSpPr>
          <a:xfrm>
            <a:off x="1524" y="0"/>
            <a:ext cx="12188952" cy="6858000"/>
            <a:chOff x="0" y="0"/>
            <a:chExt cx="12188952" cy="6858000"/>
          </a:xfrm>
        </p:grpSpPr>
        <p:sp>
          <p:nvSpPr>
            <p:cNvPr id="2764" name="Google Shape;2764;p207"/>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5" name="Google Shape;2765;p207"/>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6" name="Google Shape;2766;p207"/>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7" name="Google Shape;2767;p207"/>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8" name="Google Shape;2768;p207"/>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9" name="Google Shape;2769;p207"/>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0" name="Google Shape;2770;p207"/>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71" name="Google Shape;2771;p207"/>
          <p:cNvSpPr txBox="1"/>
          <p:nvPr>
            <p:ph type="title"/>
          </p:nvPr>
        </p:nvSpPr>
        <p:spPr>
          <a:xfrm rot="-5400000">
            <a:off x="-1325880" y="1947672"/>
            <a:ext cx="5961888" cy="2788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lang="en-US" sz="4800">
                <a:solidFill>
                  <a:schemeClr val="lt1"/>
                </a:solidFill>
              </a:rPr>
              <a:t>Streams and Tables</a:t>
            </a:r>
            <a:endParaRPr sz="4800">
              <a:solidFill>
                <a:schemeClr val="lt1"/>
              </a:solidFill>
            </a:endParaRPr>
          </a:p>
        </p:txBody>
      </p:sp>
      <p:sp>
        <p:nvSpPr>
          <p:cNvPr id="2772" name="Google Shape;2772;p207"/>
          <p:cNvSpPr/>
          <p:nvPr/>
        </p:nvSpPr>
        <p:spPr>
          <a:xfrm>
            <a:off x="4715300" y="252484"/>
            <a:ext cx="6244113" cy="6244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3" name="Google Shape;2773;p207"/>
          <p:cNvSpPr txBox="1"/>
          <p:nvPr>
            <p:ph idx="1" type="body"/>
          </p:nvPr>
        </p:nvSpPr>
        <p:spPr>
          <a:xfrm>
            <a:off x="5001584" y="540048"/>
            <a:ext cx="5652097" cy="564129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2"/>
              </a:buClr>
              <a:buSzPts val="2400"/>
              <a:buChar char="•"/>
            </a:pPr>
            <a:r>
              <a:rPr lang="en-US" sz="2400">
                <a:solidFill>
                  <a:schemeClr val="dk2"/>
                </a:solidFill>
              </a:rPr>
              <a:t>יש קשר הדוק בין stream לtable.</a:t>
            </a:r>
            <a:endParaRPr sz="2400">
              <a:solidFill>
                <a:schemeClr val="dk2"/>
              </a:solidFill>
            </a:endParaRPr>
          </a:p>
          <a:p>
            <a:pPr indent="-76200" lvl="0" marL="228600" rtl="1" algn="r">
              <a:lnSpc>
                <a:spcPct val="90000"/>
              </a:lnSpc>
              <a:spcBef>
                <a:spcPts val="1000"/>
              </a:spcBef>
              <a:spcAft>
                <a:spcPts val="0"/>
              </a:spcAft>
              <a:buClr>
                <a:schemeClr val="dk1"/>
              </a:buClr>
              <a:buSzPts val="2400"/>
              <a:buNone/>
            </a:pPr>
            <a:r>
              <a:t/>
            </a:r>
            <a:endParaRPr sz="2400">
              <a:solidFill>
                <a:schemeClr val="dk2"/>
              </a:solidFill>
            </a:endParaRPr>
          </a:p>
          <a:p>
            <a:pPr indent="-228600" lvl="0" marL="228600" rtl="1" algn="r">
              <a:lnSpc>
                <a:spcPct val="90000"/>
              </a:lnSpc>
              <a:spcBef>
                <a:spcPts val="1000"/>
              </a:spcBef>
              <a:spcAft>
                <a:spcPts val="0"/>
              </a:spcAft>
              <a:buClr>
                <a:schemeClr val="dk2"/>
              </a:buClr>
              <a:buSzPts val="2400"/>
              <a:buChar char="•"/>
            </a:pPr>
            <a:r>
              <a:rPr lang="en-US" sz="2400">
                <a:solidFill>
                  <a:schemeClr val="dk2"/>
                </a:solidFill>
              </a:rPr>
              <a:t>Stream יכול להראות כtable  וtable יכול להפוך לstream.</a:t>
            </a:r>
            <a:endParaRPr sz="2400">
              <a:solidFill>
                <a:schemeClr val="dk2"/>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2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Kafka Streams  - States</a:t>
            </a:r>
            <a:endParaRPr/>
          </a:p>
        </p:txBody>
      </p:sp>
      <p:sp>
        <p:nvSpPr>
          <p:cNvPr id="2779" name="Google Shape;2779;p208"/>
          <p:cNvSpPr txBox="1"/>
          <p:nvPr>
            <p:ph idx="1" type="body"/>
          </p:nvPr>
        </p:nvSpPr>
        <p:spPr>
          <a:xfrm>
            <a:off x="838200" y="2141537"/>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קפקה מספק רכיב שנקרא </a:t>
            </a:r>
            <a:r>
              <a:rPr b="1" lang="en-US"/>
              <a:t>state stores.</a:t>
            </a:r>
            <a:endParaRPr/>
          </a:p>
          <a:p>
            <a:pPr indent="-228600" lvl="0" marL="228600" rtl="1" algn="r">
              <a:lnSpc>
                <a:spcPct val="90000"/>
              </a:lnSpc>
              <a:spcBef>
                <a:spcPts val="1000"/>
              </a:spcBef>
              <a:spcAft>
                <a:spcPts val="0"/>
              </a:spcAft>
              <a:buClr>
                <a:schemeClr val="dk1"/>
              </a:buClr>
              <a:buSzPts val="2800"/>
              <a:buChar char="•"/>
            </a:pPr>
            <a:r>
              <a:rPr lang="en-US"/>
              <a:t>ניתן להשתמש בהם לאחסון נתונים ולשאילתות עליהם.</a:t>
            </a:r>
            <a:endParaRPr/>
          </a:p>
          <a:p>
            <a:pPr indent="-228600" lvl="0" marL="228600" rtl="1" algn="r">
              <a:lnSpc>
                <a:spcPct val="90000"/>
              </a:lnSpc>
              <a:spcBef>
                <a:spcPts val="1000"/>
              </a:spcBef>
              <a:spcAft>
                <a:spcPts val="0"/>
              </a:spcAft>
              <a:buClr>
                <a:schemeClr val="dk1"/>
              </a:buClr>
              <a:buSzPts val="2800"/>
              <a:buChar char="•"/>
            </a:pPr>
            <a:r>
              <a:rPr lang="en-US"/>
              <a:t>הם יכולים להישמר בkey value store, in memory HashMap או במבנה נתונים נוח אחר.</a:t>
            </a:r>
            <a:endParaRPr/>
          </a:p>
          <a:p>
            <a:pPr indent="-228600" lvl="0" marL="228600" rtl="1" algn="r">
              <a:lnSpc>
                <a:spcPct val="90000"/>
              </a:lnSpc>
              <a:spcBef>
                <a:spcPts val="1000"/>
              </a:spcBef>
              <a:spcAft>
                <a:spcPts val="0"/>
              </a:spcAft>
              <a:buClr>
                <a:schemeClr val="dk1"/>
              </a:buClr>
              <a:buSzPts val="2800"/>
              <a:buChar char="•"/>
            </a:pPr>
            <a:r>
              <a:rPr lang="en-US"/>
              <a:t>Kafka streams מציעים התמודדות עם תקלות והתאוששות אוטומטית עבור local state stores.</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3" name="Shape 2783"/>
        <p:cNvGrpSpPr/>
        <p:nvPr/>
      </p:nvGrpSpPr>
      <p:grpSpPr>
        <a:xfrm>
          <a:off x="0" y="0"/>
          <a:ext cx="0" cy="0"/>
          <a:chOff x="0" y="0"/>
          <a:chExt cx="0" cy="0"/>
        </a:xfrm>
      </p:grpSpPr>
      <p:sp>
        <p:nvSpPr>
          <p:cNvPr id="2784" name="Google Shape;2784;p20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5" name="Google Shape;2785;p209"/>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86" name="Google Shape;2786;p209"/>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87" name="Google Shape;2787;p209"/>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Kafka Streams - States</a:t>
            </a:r>
            <a:endParaRPr sz="4000"/>
          </a:p>
        </p:txBody>
      </p:sp>
      <p:sp>
        <p:nvSpPr>
          <p:cNvPr id="2788" name="Google Shape;2788;p209"/>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89" name="Google Shape;2789;p209"/>
          <p:cNvSpPr txBox="1"/>
          <p:nvPr>
            <p:ph idx="1" type="body"/>
          </p:nvPr>
        </p:nvSpPr>
        <p:spPr>
          <a:xfrm>
            <a:off x="495179" y="2991685"/>
            <a:ext cx="10788517"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Kafka streams מאפשר שאילתות ישרות (read only) של הstate stores על ידי פונקציות, threads, processors או אפליקציות חיצוניות על ידי REST API פשוט.</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קוראים לתהליך הזה  Interactive Queries.</a:t>
            </a:r>
            <a:endParaRPr sz="2200"/>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3" name="Shape 2793"/>
        <p:cNvGrpSpPr/>
        <p:nvPr/>
      </p:nvGrpSpPr>
      <p:grpSpPr>
        <a:xfrm>
          <a:off x="0" y="0"/>
          <a:ext cx="0" cy="0"/>
          <a:chOff x="0" y="0"/>
          <a:chExt cx="0" cy="0"/>
        </a:xfrm>
      </p:grpSpPr>
      <p:sp>
        <p:nvSpPr>
          <p:cNvPr id="2794" name="Google Shape;2794;p210"/>
          <p:cNvSpPr/>
          <p:nvPr/>
        </p:nvSpPr>
        <p:spPr>
          <a:xfrm>
            <a:off x="0"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95" name="Google Shape;2795;p210"/>
          <p:cNvGrpSpPr/>
          <p:nvPr/>
        </p:nvGrpSpPr>
        <p:grpSpPr>
          <a:xfrm>
            <a:off x="0" y="0"/>
            <a:ext cx="12188952" cy="6858000"/>
            <a:chOff x="651279" y="598259"/>
            <a:chExt cx="10889442" cy="5680742"/>
          </a:xfrm>
        </p:grpSpPr>
        <p:sp>
          <p:nvSpPr>
            <p:cNvPr id="2796" name="Google Shape;2796;p210"/>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7" name="Google Shape;2797;p210"/>
            <p:cNvSpPr/>
            <p:nvPr/>
          </p:nvSpPr>
          <p:spPr>
            <a:xfrm>
              <a:off x="651279" y="598259"/>
              <a:ext cx="10889442" cy="5680742"/>
            </a:xfrm>
            <a:prstGeom prst="rect">
              <a:avLst/>
            </a:prstGeom>
            <a:solidFill>
              <a:schemeClr val="accent6">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Text&#10;&#10;Description automatically generated" id="2798" name="Google Shape;2798;p210"/>
          <p:cNvPicPr preferRelativeResize="0"/>
          <p:nvPr/>
        </p:nvPicPr>
        <p:blipFill rotWithShape="1">
          <a:blip r:embed="rId3">
            <a:alphaModFix/>
          </a:blip>
          <a:srcRect b="0" l="0" r="0" t="0"/>
          <a:stretch/>
        </p:blipFill>
        <p:spPr>
          <a:xfrm>
            <a:off x="651279" y="3487863"/>
            <a:ext cx="10893346" cy="3022902"/>
          </a:xfrm>
          <a:prstGeom prst="rect">
            <a:avLst/>
          </a:prstGeom>
          <a:noFill/>
          <a:ln>
            <a:noFill/>
          </a:ln>
        </p:spPr>
      </p:pic>
      <p:grpSp>
        <p:nvGrpSpPr>
          <p:cNvPr id="2799" name="Google Shape;2799;p210"/>
          <p:cNvGrpSpPr/>
          <p:nvPr/>
        </p:nvGrpSpPr>
        <p:grpSpPr>
          <a:xfrm>
            <a:off x="1524" y="0"/>
            <a:ext cx="12188952" cy="6858000"/>
            <a:chOff x="0" y="0"/>
            <a:chExt cx="12188952" cy="6858000"/>
          </a:xfrm>
        </p:grpSpPr>
        <p:sp>
          <p:nvSpPr>
            <p:cNvPr id="2800" name="Google Shape;2800;p210"/>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1" name="Google Shape;2801;p210"/>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2" name="Google Shape;2802;p210"/>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3" name="Google Shape;2803;p210"/>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4" name="Google Shape;2804;p210"/>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5" name="Google Shape;2805;p210"/>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6" name="Google Shape;2806;p210"/>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07" name="Google Shape;2807;p210"/>
          <p:cNvSpPr txBox="1"/>
          <p:nvPr>
            <p:ph type="title"/>
          </p:nvPr>
        </p:nvSpPr>
        <p:spPr>
          <a:xfrm>
            <a:off x="786384" y="576072"/>
            <a:ext cx="5430250" cy="27517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lang="en-US" sz="4800">
                <a:solidFill>
                  <a:schemeClr val="lt1"/>
                </a:solidFill>
              </a:rPr>
              <a:t>Testing a Streams App</a:t>
            </a:r>
            <a:endParaRPr sz="4800">
              <a:solidFill>
                <a:schemeClr val="lt1"/>
              </a:solidFill>
            </a:endParaRPr>
          </a:p>
        </p:txBody>
      </p:sp>
      <p:sp>
        <p:nvSpPr>
          <p:cNvPr id="2808" name="Google Shape;2808;p210"/>
          <p:cNvSpPr txBox="1"/>
          <p:nvPr>
            <p:ph idx="1" type="body"/>
          </p:nvPr>
        </p:nvSpPr>
        <p:spPr>
          <a:xfrm>
            <a:off x="6464409" y="1142514"/>
            <a:ext cx="5299618" cy="2778231"/>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sz="2400">
                <a:solidFill>
                  <a:schemeClr val="lt1"/>
                </a:solidFill>
              </a:rPr>
              <a:t>To test a Kafka Streams application, Apache Kafka® provides a test-utils artifact that can be added as regular dependency to your test code base.</a:t>
            </a:r>
            <a:endParaRPr sz="24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10"/>
          <p:cNvSpPr txBox="1"/>
          <p:nvPr>
            <p:ph type="title"/>
          </p:nvPr>
        </p:nvSpPr>
        <p:spPr>
          <a:xfrm>
            <a:off x="838200" y="698643"/>
            <a:ext cx="5243394" cy="22255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Kafka Broker</a:t>
            </a:r>
            <a:endParaRPr sz="5600"/>
          </a:p>
        </p:txBody>
      </p:sp>
      <p:cxnSp>
        <p:nvCxnSpPr>
          <p:cNvPr id="326" name="Google Shape;326;p10"/>
          <p:cNvCxnSpPr/>
          <p:nvPr/>
        </p:nvCxnSpPr>
        <p:spPr>
          <a:xfrm>
            <a:off x="623622" y="381934"/>
            <a:ext cx="0" cy="6476066"/>
          </a:xfrm>
          <a:prstGeom prst="straightConnector1">
            <a:avLst/>
          </a:prstGeom>
          <a:noFill/>
          <a:ln cap="sq" cmpd="sng" w="25400">
            <a:solidFill>
              <a:schemeClr val="accent1"/>
            </a:solidFill>
            <a:prstDash val="solid"/>
            <a:bevel/>
            <a:headEnd len="sm" w="sm" type="none"/>
            <a:tailEnd len="sm" w="sm" type="none"/>
          </a:ln>
        </p:spPr>
      </p:cxnSp>
      <p:grpSp>
        <p:nvGrpSpPr>
          <p:cNvPr id="327" name="Google Shape;327;p10"/>
          <p:cNvGrpSpPr/>
          <p:nvPr/>
        </p:nvGrpSpPr>
        <p:grpSpPr>
          <a:xfrm>
            <a:off x="6110408" y="740316"/>
            <a:ext cx="465458" cy="872153"/>
            <a:chOff x="6110408" y="740316"/>
            <a:chExt cx="465458" cy="872153"/>
          </a:xfrm>
        </p:grpSpPr>
        <p:sp>
          <p:nvSpPr>
            <p:cNvPr id="328" name="Google Shape;328;p10"/>
            <p:cNvSpPr/>
            <p:nvPr/>
          </p:nvSpPr>
          <p:spPr>
            <a:xfrm>
              <a:off x="6125948"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10"/>
            <p:cNvSpPr/>
            <p:nvPr/>
          </p:nvSpPr>
          <p:spPr>
            <a:xfrm>
              <a:off x="6484728"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10"/>
            <p:cNvSpPr/>
            <p:nvPr/>
          </p:nvSpPr>
          <p:spPr>
            <a:xfrm>
              <a:off x="6110408"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Diagram, table&#10;&#10;Description automatically generated" id="331" name="Google Shape;331;p10"/>
          <p:cNvPicPr preferRelativeResize="0"/>
          <p:nvPr/>
        </p:nvPicPr>
        <p:blipFill rotWithShape="1">
          <a:blip r:embed="rId3">
            <a:alphaModFix/>
          </a:blip>
          <a:srcRect b="0" l="980" r="2247" t="0"/>
          <a:stretch/>
        </p:blipFill>
        <p:spPr>
          <a:xfrm>
            <a:off x="851369" y="3003053"/>
            <a:ext cx="5230222" cy="2994972"/>
          </a:xfrm>
          <a:prstGeom prst="rect">
            <a:avLst/>
          </a:prstGeom>
          <a:noFill/>
          <a:ln>
            <a:noFill/>
          </a:ln>
        </p:spPr>
      </p:pic>
      <p:sp>
        <p:nvSpPr>
          <p:cNvPr id="332" name="Google Shape;332;p10"/>
          <p:cNvSpPr/>
          <p:nvPr/>
        </p:nvSpPr>
        <p:spPr>
          <a:xfrm>
            <a:off x="838200" y="3000055"/>
            <a:ext cx="5243390" cy="2997970"/>
          </a:xfrm>
          <a:prstGeom prst="rect">
            <a:avLst/>
          </a:prstGeom>
          <a:gradFill>
            <a:gsLst>
              <a:gs pos="0">
                <a:srgbClr val="4472C4">
                  <a:alpha val="20000"/>
                </a:srgbClr>
              </a:gs>
              <a:gs pos="100000">
                <a:srgbClr val="ED7D31">
                  <a:alpha val="2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10"/>
          <p:cNvSpPr txBox="1"/>
          <p:nvPr>
            <p:ph idx="1" type="body"/>
          </p:nvPr>
        </p:nvSpPr>
        <p:spPr>
          <a:xfrm>
            <a:off x="6309340" y="879355"/>
            <a:ext cx="5546959" cy="5120755"/>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מנהל את אחסון ההודעות, כלומר את topic partitions.</a:t>
            </a:r>
            <a:br>
              <a:rPr lang="en-US" sz="2200"/>
            </a:br>
            <a:endParaRPr sz="2200"/>
          </a:p>
          <a:p>
            <a:pPr indent="-228600" lvl="0" marL="228600" rtl="1" algn="r">
              <a:lnSpc>
                <a:spcPct val="90000"/>
              </a:lnSpc>
              <a:spcBef>
                <a:spcPts val="0"/>
              </a:spcBef>
              <a:spcAft>
                <a:spcPts val="0"/>
              </a:spcAft>
              <a:buSzPts val="2200"/>
              <a:buChar char="•"/>
            </a:pPr>
            <a:r>
              <a:rPr lang="en-US" sz="2200"/>
              <a:t>אם יש יותר מברוקר אחד, זה מה שנקרא kafka cluster.</a:t>
            </a:r>
            <a:br>
              <a:rPr lang="en-US" sz="2200"/>
            </a:br>
            <a:endParaRPr sz="2200"/>
          </a:p>
          <a:p>
            <a:pPr indent="-228600" lvl="0" marL="228600" rtl="1" algn="r">
              <a:lnSpc>
                <a:spcPct val="90000"/>
              </a:lnSpc>
              <a:spcBef>
                <a:spcPts val="0"/>
              </a:spcBef>
              <a:spcAft>
                <a:spcPts val="0"/>
              </a:spcAft>
              <a:buSzPts val="2200"/>
              <a:buChar char="•"/>
            </a:pPr>
            <a:r>
              <a:rPr lang="en-US" sz="2200"/>
              <a:t>ואז נוכל להנות ממערכת הרבה יותר רובסטית (replication, fault-tolerance, etc.)</a:t>
            </a:r>
            <a:endParaRPr sz="2200"/>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812" name="Shape 2812"/>
        <p:cNvGrpSpPr/>
        <p:nvPr/>
      </p:nvGrpSpPr>
      <p:grpSpPr>
        <a:xfrm>
          <a:off x="0" y="0"/>
          <a:ext cx="0" cy="0"/>
          <a:chOff x="0" y="0"/>
          <a:chExt cx="0" cy="0"/>
        </a:xfrm>
      </p:grpSpPr>
      <p:sp>
        <p:nvSpPr>
          <p:cNvPr id="2813" name="Google Shape;2813;p211"/>
          <p:cNvSpPr/>
          <p:nvPr/>
        </p:nvSpPr>
        <p:spPr>
          <a:xfrm>
            <a:off x="355601" y="0"/>
            <a:ext cx="11480494" cy="2753936"/>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14" name="Google Shape;2814;p2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15" name="Google Shape;2815;p211"/>
          <p:cNvSpPr txBox="1"/>
          <p:nvPr>
            <p:ph type="title"/>
          </p:nvPr>
        </p:nvSpPr>
        <p:spPr>
          <a:xfrm>
            <a:off x="1179226" y="826680"/>
            <a:ext cx="983354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000"/>
              <a:buFont typeface="Calibri"/>
              <a:buNone/>
            </a:pPr>
            <a:r>
              <a:rPr lang="en-US" sz="4000">
                <a:solidFill>
                  <a:srgbClr val="FFFFFF"/>
                </a:solidFill>
              </a:rPr>
              <a:t>Testing a Streams App</a:t>
            </a:r>
            <a:endParaRPr sz="4000">
              <a:solidFill>
                <a:srgbClr val="FFFFFF"/>
              </a:solidFill>
            </a:endParaRPr>
          </a:p>
        </p:txBody>
      </p:sp>
      <p:sp>
        <p:nvSpPr>
          <p:cNvPr id="2816" name="Google Shape;2816;p211"/>
          <p:cNvSpPr txBox="1"/>
          <p:nvPr>
            <p:ph idx="1" type="body"/>
          </p:nvPr>
        </p:nvSpPr>
        <p:spPr>
          <a:xfrm>
            <a:off x="691842" y="3315391"/>
            <a:ext cx="10808012" cy="3462719"/>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rgbClr val="000000"/>
              </a:buClr>
              <a:buSzPts val="2000"/>
              <a:buChar char="•"/>
            </a:pPr>
            <a:r>
              <a:rPr lang="en-US" sz="2000">
                <a:solidFill>
                  <a:srgbClr val="000000"/>
                </a:solidFill>
              </a:rPr>
              <a:t>שאתם יוצרים stream app , אתם יוצרים Topology (בין אם זה עם Stream DSL או low-level Processor API).</a:t>
            </a:r>
            <a:endParaRPr sz="2000">
              <a:solidFill>
                <a:srgbClr val="000000"/>
              </a:solidFill>
            </a:endParaRPr>
          </a:p>
          <a:p>
            <a:pPr indent="-101600" lvl="0" marL="228600" rtl="1" algn="r">
              <a:lnSpc>
                <a:spcPct val="90000"/>
              </a:lnSpc>
              <a:spcBef>
                <a:spcPts val="1000"/>
              </a:spcBef>
              <a:spcAft>
                <a:spcPts val="0"/>
              </a:spcAft>
              <a:buClr>
                <a:schemeClr val="dk1"/>
              </a:buClr>
              <a:buSzPts val="2000"/>
              <a:buNone/>
            </a:pPr>
            <a:r>
              <a:t/>
            </a:r>
            <a:endParaRPr sz="2000">
              <a:solidFill>
                <a:srgbClr val="000000"/>
              </a:solidFill>
            </a:endParaRPr>
          </a:p>
          <a:p>
            <a:pPr indent="-228600" lvl="0" marL="228600" rtl="1" algn="r">
              <a:lnSpc>
                <a:spcPct val="90000"/>
              </a:lnSpc>
              <a:spcBef>
                <a:spcPts val="1000"/>
              </a:spcBef>
              <a:spcAft>
                <a:spcPts val="0"/>
              </a:spcAft>
              <a:buClr>
                <a:srgbClr val="000000"/>
              </a:buClr>
              <a:buSzPts val="2000"/>
              <a:buChar char="•"/>
            </a:pPr>
            <a:r>
              <a:rPr lang="en-US" sz="2000">
                <a:solidFill>
                  <a:srgbClr val="000000"/>
                </a:solidFill>
              </a:rPr>
              <a:t>בדרך כלל, אתם מפעילים את הטופולוגיה באמצעות המחלקה KafkaStreams , שמתחברת לbroker ומתחילה לעבד מידע שאתם קוראים לstart().</a:t>
            </a:r>
            <a:endParaRPr sz="2000">
              <a:solidFill>
                <a:srgbClr val="000000"/>
              </a:solidFill>
            </a:endParaRPr>
          </a:p>
          <a:p>
            <a:pPr indent="-101600" lvl="0" marL="228600" rtl="1" algn="r">
              <a:lnSpc>
                <a:spcPct val="90000"/>
              </a:lnSpc>
              <a:spcBef>
                <a:spcPts val="1000"/>
              </a:spcBef>
              <a:spcAft>
                <a:spcPts val="0"/>
              </a:spcAft>
              <a:buClr>
                <a:schemeClr val="dk1"/>
              </a:buClr>
              <a:buSzPts val="2000"/>
              <a:buNone/>
            </a:pPr>
            <a:r>
              <a:t/>
            </a:r>
            <a:endParaRPr sz="2000">
              <a:solidFill>
                <a:srgbClr val="000000"/>
              </a:solidFill>
            </a:endParaRPr>
          </a:p>
          <a:p>
            <a:pPr indent="-228600" lvl="0" marL="228600" rtl="1" algn="r">
              <a:lnSpc>
                <a:spcPct val="90000"/>
              </a:lnSpc>
              <a:spcBef>
                <a:spcPts val="1000"/>
              </a:spcBef>
              <a:spcAft>
                <a:spcPts val="0"/>
              </a:spcAft>
              <a:buClr>
                <a:srgbClr val="000000"/>
              </a:buClr>
              <a:buSzPts val="2000"/>
              <a:buChar char="•"/>
            </a:pPr>
            <a:r>
              <a:rPr lang="en-US" sz="2000">
                <a:solidFill>
                  <a:srgbClr val="000000"/>
                </a:solidFill>
              </a:rPr>
              <a:t>אולם לצורך בדיקה, הפעלת broker והקפדה על ניקוי הstate בין הבדיקות מוסיפה הרבה מורכבות וזמן.</a:t>
            </a:r>
            <a:endParaRPr sz="2000">
              <a:solidFill>
                <a:srgbClr val="000000"/>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820" name="Shape 2820"/>
        <p:cNvGrpSpPr/>
        <p:nvPr/>
      </p:nvGrpSpPr>
      <p:grpSpPr>
        <a:xfrm>
          <a:off x="0" y="0"/>
          <a:ext cx="0" cy="0"/>
          <a:chOff x="0" y="0"/>
          <a:chExt cx="0" cy="0"/>
        </a:xfrm>
      </p:grpSpPr>
      <p:sp>
        <p:nvSpPr>
          <p:cNvPr id="2821" name="Google Shape;2821;p212"/>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2" name="Google Shape;2822;p212"/>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23" name="Google Shape;2823;p212"/>
          <p:cNvSpPr txBox="1"/>
          <p:nvPr>
            <p:ph type="title"/>
          </p:nvPr>
        </p:nvSpPr>
        <p:spPr>
          <a:xfrm>
            <a:off x="1179073" y="677059"/>
            <a:ext cx="9833548" cy="106680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Calibri"/>
              <a:buNone/>
            </a:pPr>
            <a:r>
              <a:rPr lang="en-US" sz="3600">
                <a:solidFill>
                  <a:schemeClr val="dk2"/>
                </a:solidFill>
              </a:rPr>
              <a:t>Testing a Streaming App</a:t>
            </a:r>
            <a:endParaRPr sz="3600">
              <a:solidFill>
                <a:schemeClr val="dk2"/>
              </a:solidFill>
            </a:endParaRPr>
          </a:p>
        </p:txBody>
      </p:sp>
      <p:grpSp>
        <p:nvGrpSpPr>
          <p:cNvPr id="2824" name="Google Shape;2824;p212"/>
          <p:cNvGrpSpPr/>
          <p:nvPr/>
        </p:nvGrpSpPr>
        <p:grpSpPr>
          <a:xfrm>
            <a:off x="7867135" y="0"/>
            <a:ext cx="4324865" cy="2641149"/>
            <a:chOff x="6867015" y="-1"/>
            <a:chExt cx="5324985" cy="3251912"/>
          </a:xfrm>
        </p:grpSpPr>
        <p:sp>
          <p:nvSpPr>
            <p:cNvPr id="2825" name="Google Shape;2825;p212"/>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6" name="Google Shape;2826;p212"/>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7" name="Google Shape;2827;p212"/>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8" name="Google Shape;2828;p212"/>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29" name="Google Shape;2829;p212"/>
          <p:cNvSpPr txBox="1"/>
          <p:nvPr>
            <p:ph idx="1" type="body"/>
          </p:nvPr>
        </p:nvSpPr>
        <p:spPr>
          <a:xfrm>
            <a:off x="1179226" y="2206405"/>
            <a:ext cx="10447194" cy="442911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2"/>
              </a:buClr>
              <a:buSzPts val="2000"/>
              <a:buChar char="•"/>
            </a:pPr>
            <a:r>
              <a:rPr lang="en-US" sz="2000">
                <a:solidFill>
                  <a:schemeClr val="dk2"/>
                </a:solidFill>
              </a:rPr>
              <a:t>Streams  מספק את ה</a:t>
            </a:r>
            <a:r>
              <a:rPr lang="en-US" sz="2000">
                <a:solidFill>
                  <a:schemeClr val="dk2"/>
                </a:solidFill>
                <a:latin typeface="Consolas"/>
                <a:ea typeface="Consolas"/>
                <a:cs typeface="Consolas"/>
                <a:sym typeface="Consolas"/>
              </a:rPr>
              <a:t>TopologyTestDriver</a:t>
            </a:r>
            <a:r>
              <a:rPr lang="en-US" sz="2000">
                <a:solidFill>
                  <a:schemeClr val="dk2"/>
                </a:solidFill>
              </a:rPr>
              <a:t>  בתוך</a:t>
            </a:r>
            <a:r>
              <a:rPr lang="en-US" sz="2000">
                <a:solidFill>
                  <a:schemeClr val="dk2"/>
                </a:solidFill>
                <a:latin typeface="Consolas"/>
                <a:ea typeface="Consolas"/>
                <a:cs typeface="Consolas"/>
                <a:sym typeface="Consolas"/>
              </a:rPr>
              <a:t>kafka-streams-test-utils</a:t>
            </a:r>
            <a:r>
              <a:rPr lang="en-US" sz="2000">
                <a:solidFill>
                  <a:schemeClr val="dk2"/>
                </a:solidFill>
              </a:rPr>
              <a:t>  בתור מחליף ל</a:t>
            </a:r>
            <a:r>
              <a:rPr lang="en-US" sz="2000">
                <a:solidFill>
                  <a:schemeClr val="dk2"/>
                </a:solidFill>
                <a:latin typeface="Consolas"/>
                <a:ea typeface="Consolas"/>
                <a:cs typeface="Consolas"/>
                <a:sym typeface="Consolas"/>
              </a:rPr>
              <a:t>KafkaStreams</a:t>
            </a:r>
            <a:r>
              <a:rPr lang="en-US" sz="2000">
                <a:solidFill>
                  <a:schemeClr val="dk2"/>
                </a:solidFill>
              </a:rPr>
              <a:t> .</a:t>
            </a:r>
            <a:endParaRPr sz="2000">
              <a:solidFill>
                <a:schemeClr val="dk2"/>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2"/>
              </a:solidFill>
            </a:endParaRPr>
          </a:p>
          <a:p>
            <a:pPr indent="-228600" lvl="0" marL="228600" rtl="1" algn="r">
              <a:lnSpc>
                <a:spcPct val="90000"/>
              </a:lnSpc>
              <a:spcBef>
                <a:spcPts val="1000"/>
              </a:spcBef>
              <a:spcAft>
                <a:spcPts val="0"/>
              </a:spcAft>
              <a:buClr>
                <a:schemeClr val="dk2"/>
              </a:buClr>
              <a:buSzPts val="2000"/>
              <a:buChar char="•"/>
            </a:pPr>
            <a:r>
              <a:rPr lang="en-US" sz="2000">
                <a:solidFill>
                  <a:schemeClr val="dk2"/>
                </a:solidFill>
              </a:rPr>
              <a:t>אין לו תלות במערכת חיצונית, והוא גם מעבד קלט באופן סינכרוני, כך שתוכלו לאמת את התוצאות מידע לאחר מתן הקלט.</a:t>
            </a:r>
            <a:endParaRPr sz="2000">
              <a:solidFill>
                <a:schemeClr val="dk2"/>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2"/>
              </a:solidFill>
            </a:endParaRPr>
          </a:p>
          <a:p>
            <a:pPr indent="-228600" lvl="0" marL="228600" rtl="1" algn="r">
              <a:lnSpc>
                <a:spcPct val="90000"/>
              </a:lnSpc>
              <a:spcBef>
                <a:spcPts val="1000"/>
              </a:spcBef>
              <a:spcAft>
                <a:spcPts val="0"/>
              </a:spcAft>
              <a:buClr>
                <a:schemeClr val="dk2"/>
              </a:buClr>
              <a:buSzPts val="2000"/>
              <a:buChar char="•"/>
            </a:pPr>
            <a:r>
              <a:rPr lang="en-US" sz="2000">
                <a:solidFill>
                  <a:schemeClr val="dk2"/>
                </a:solidFill>
              </a:rPr>
              <a:t>יש hooks לוודא שנתונים נשלחו לטופיקים .</a:t>
            </a:r>
            <a:endParaRPr sz="2000">
              <a:solidFill>
                <a:schemeClr val="dk2"/>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2"/>
              </a:solidFill>
            </a:endParaRPr>
          </a:p>
          <a:p>
            <a:pPr indent="-228600" lvl="0" marL="228600" rtl="1" algn="r">
              <a:lnSpc>
                <a:spcPct val="90000"/>
              </a:lnSpc>
              <a:spcBef>
                <a:spcPts val="1000"/>
              </a:spcBef>
              <a:spcAft>
                <a:spcPts val="0"/>
              </a:spcAft>
              <a:buClr>
                <a:schemeClr val="dk2"/>
              </a:buClr>
              <a:buSzPts val="2000"/>
              <a:buChar char="•"/>
            </a:pPr>
            <a:r>
              <a:rPr lang="en-US" sz="2000">
                <a:solidFill>
                  <a:schemeClr val="dk2"/>
                </a:solidFill>
              </a:rPr>
              <a:t>אתם יכולים גם לתשאל state stores בתוך הtest.</a:t>
            </a:r>
            <a:endParaRPr sz="2000">
              <a:solidFill>
                <a:schemeClr val="dk2"/>
              </a:solidFill>
            </a:endParaRPr>
          </a:p>
          <a:p>
            <a:pPr indent="-101600" lvl="0" marL="228600" rtl="1" algn="r">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833" name="Shape 2833"/>
        <p:cNvGrpSpPr/>
        <p:nvPr/>
      </p:nvGrpSpPr>
      <p:grpSpPr>
        <a:xfrm>
          <a:off x="0" y="0"/>
          <a:ext cx="0" cy="0"/>
          <a:chOff x="0" y="0"/>
          <a:chExt cx="0" cy="0"/>
        </a:xfrm>
      </p:grpSpPr>
      <p:sp>
        <p:nvSpPr>
          <p:cNvPr id="2834" name="Google Shape;2834;p2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5" name="Google Shape;2835;p213"/>
          <p:cNvSpPr/>
          <p:nvPr/>
        </p:nvSpPr>
        <p:spPr>
          <a:xfrm>
            <a:off x="-1" y="0"/>
            <a:ext cx="6096002" cy="6858000"/>
          </a:xfrm>
          <a:custGeom>
            <a:rect b="b" l="l" r="r" t="t"/>
            <a:pathLst>
              <a:path extrusionOk="0" h="6858000" w="6096002">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36" name="Google Shape;2836;p213"/>
          <p:cNvSpPr/>
          <p:nvPr/>
        </p:nvSpPr>
        <p:spPr>
          <a:xfrm>
            <a:off x="0" y="0"/>
            <a:ext cx="6085370" cy="6858000"/>
          </a:xfrm>
          <a:custGeom>
            <a:rect b="b" l="l" r="r" t="t"/>
            <a:pathLst>
              <a:path extrusionOk="0" h="6858000" w="608537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37" name="Google Shape;2837;p213"/>
          <p:cNvSpPr txBox="1"/>
          <p:nvPr>
            <p:ph type="title"/>
          </p:nvPr>
        </p:nvSpPr>
        <p:spPr>
          <a:xfrm>
            <a:off x="438913" y="859536"/>
            <a:ext cx="4832802"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lang="en-US" sz="3400"/>
              <a:t>Testing a Streaming App</a:t>
            </a:r>
            <a:endParaRPr sz="3400"/>
          </a:p>
        </p:txBody>
      </p:sp>
      <p:sp>
        <p:nvSpPr>
          <p:cNvPr id="2838" name="Google Shape;2838;p213"/>
          <p:cNvSpPr/>
          <p:nvPr/>
        </p:nvSpPr>
        <p:spPr>
          <a:xfrm>
            <a:off x="0" y="1152144"/>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39" name="Google Shape;2839;p213"/>
          <p:cNvSpPr/>
          <p:nvPr/>
        </p:nvSpPr>
        <p:spPr>
          <a:xfrm>
            <a:off x="438912" y="2185062"/>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40" name="Google Shape;2840;p213"/>
          <p:cNvSpPr txBox="1"/>
          <p:nvPr>
            <p:ph idx="1" type="body"/>
          </p:nvPr>
        </p:nvSpPr>
        <p:spPr>
          <a:xfrm>
            <a:off x="438912" y="2512611"/>
            <a:ext cx="5493652" cy="36643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To set it up</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To pipe records through the test-driver, you can create a </a:t>
            </a:r>
            <a:r>
              <a:rPr lang="en-US" sz="2400">
                <a:latin typeface="Consolas"/>
                <a:ea typeface="Consolas"/>
                <a:cs typeface="Consolas"/>
                <a:sym typeface="Consolas"/>
              </a:rPr>
              <a:t>TestInputTopic</a:t>
            </a:r>
            <a:r>
              <a:rPr lang="en-US" sz="2400"/>
              <a:t> for each input topic of your topology:</a:t>
            </a:r>
            <a:endParaRPr sz="2400"/>
          </a:p>
        </p:txBody>
      </p:sp>
      <p:pic>
        <p:nvPicPr>
          <p:cNvPr descr="Text&#10;&#10;Description automatically generated" id="2841" name="Google Shape;2841;p213"/>
          <p:cNvPicPr preferRelativeResize="0"/>
          <p:nvPr/>
        </p:nvPicPr>
        <p:blipFill rotWithShape="1">
          <a:blip r:embed="rId3">
            <a:alphaModFix/>
          </a:blip>
          <a:srcRect b="0" l="0" r="0" t="0"/>
          <a:stretch/>
        </p:blipFill>
        <p:spPr>
          <a:xfrm>
            <a:off x="6455528" y="210325"/>
            <a:ext cx="5607753" cy="3243111"/>
          </a:xfrm>
          <a:prstGeom prst="rect">
            <a:avLst/>
          </a:prstGeom>
          <a:noFill/>
          <a:ln>
            <a:noFill/>
          </a:ln>
        </p:spPr>
      </p:pic>
      <p:pic>
        <p:nvPicPr>
          <p:cNvPr descr="Graphical user interface, text, application&#10;&#10;Description automatically generated" id="2842" name="Google Shape;2842;p213"/>
          <p:cNvPicPr preferRelativeResize="0"/>
          <p:nvPr/>
        </p:nvPicPr>
        <p:blipFill rotWithShape="1">
          <a:blip r:embed="rId4">
            <a:alphaModFix/>
          </a:blip>
          <a:srcRect b="0" l="0" r="0" t="0"/>
          <a:stretch/>
        </p:blipFill>
        <p:spPr>
          <a:xfrm>
            <a:off x="6455528" y="4000247"/>
            <a:ext cx="5607753" cy="1243309"/>
          </a:xfrm>
          <a:prstGeom prst="rect">
            <a:avLst/>
          </a:prstGeom>
          <a:noFill/>
          <a:ln>
            <a:noFill/>
          </a:ln>
        </p:spPr>
      </p:pic>
      <p:cxnSp>
        <p:nvCxnSpPr>
          <p:cNvPr id="2843" name="Google Shape;2843;p213"/>
          <p:cNvCxnSpPr/>
          <p:nvPr/>
        </p:nvCxnSpPr>
        <p:spPr>
          <a:xfrm flipH="1" rot="10800000">
            <a:off x="2368270" y="2261048"/>
            <a:ext cx="3942168" cy="454504"/>
          </a:xfrm>
          <a:prstGeom prst="straightConnector1">
            <a:avLst/>
          </a:prstGeom>
          <a:noFill/>
          <a:ln cap="flat" cmpd="sng" w="19050">
            <a:solidFill>
              <a:schemeClr val="dk1"/>
            </a:solidFill>
            <a:prstDash val="solid"/>
            <a:miter lim="800000"/>
            <a:headEnd len="sm" w="sm" type="none"/>
            <a:tailEnd len="med" w="med" type="triangle"/>
          </a:ln>
        </p:spPr>
      </p:cxnSp>
      <p:cxnSp>
        <p:nvCxnSpPr>
          <p:cNvPr id="2844" name="Google Shape;2844;p213"/>
          <p:cNvCxnSpPr/>
          <p:nvPr/>
        </p:nvCxnSpPr>
        <p:spPr>
          <a:xfrm>
            <a:off x="5126304" y="4347445"/>
            <a:ext cx="1184134" cy="219832"/>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848" name="Shape 2848"/>
        <p:cNvGrpSpPr/>
        <p:nvPr/>
      </p:nvGrpSpPr>
      <p:grpSpPr>
        <a:xfrm>
          <a:off x="0" y="0"/>
          <a:ext cx="0" cy="0"/>
          <a:chOff x="0" y="0"/>
          <a:chExt cx="0" cy="0"/>
        </a:xfrm>
      </p:grpSpPr>
      <p:sp>
        <p:nvSpPr>
          <p:cNvPr id="2849" name="Google Shape;2849;p2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0" name="Google Shape;2850;p214"/>
          <p:cNvSpPr/>
          <p:nvPr/>
        </p:nvSpPr>
        <p:spPr>
          <a:xfrm>
            <a:off x="-1" y="0"/>
            <a:ext cx="6096002" cy="6858000"/>
          </a:xfrm>
          <a:custGeom>
            <a:rect b="b" l="l" r="r" t="t"/>
            <a:pathLst>
              <a:path extrusionOk="0" h="6858000" w="6096002">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1" name="Google Shape;2851;p214"/>
          <p:cNvSpPr/>
          <p:nvPr/>
        </p:nvSpPr>
        <p:spPr>
          <a:xfrm>
            <a:off x="0" y="0"/>
            <a:ext cx="6085370" cy="6858000"/>
          </a:xfrm>
          <a:custGeom>
            <a:rect b="b" l="l" r="r" t="t"/>
            <a:pathLst>
              <a:path extrusionOk="0" h="6858000" w="608537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2" name="Google Shape;2852;p214"/>
          <p:cNvSpPr txBox="1"/>
          <p:nvPr>
            <p:ph type="title"/>
          </p:nvPr>
        </p:nvSpPr>
        <p:spPr>
          <a:xfrm>
            <a:off x="438913" y="859536"/>
            <a:ext cx="4832802"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lang="en-US" sz="3400"/>
              <a:t>Testing a Streaming App</a:t>
            </a:r>
            <a:endParaRPr sz="3400"/>
          </a:p>
        </p:txBody>
      </p:sp>
      <p:sp>
        <p:nvSpPr>
          <p:cNvPr id="2853" name="Google Shape;2853;p214"/>
          <p:cNvSpPr/>
          <p:nvPr/>
        </p:nvSpPr>
        <p:spPr>
          <a:xfrm>
            <a:off x="0" y="1152144"/>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54" name="Google Shape;2854;p214"/>
          <p:cNvSpPr/>
          <p:nvPr/>
        </p:nvSpPr>
        <p:spPr>
          <a:xfrm>
            <a:off x="438912" y="2185062"/>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5" name="Google Shape;2855;p214"/>
          <p:cNvSpPr txBox="1"/>
          <p:nvPr>
            <p:ph idx="1" type="body"/>
          </p:nvPr>
        </p:nvSpPr>
        <p:spPr>
          <a:xfrm>
            <a:off x="438912" y="2512611"/>
            <a:ext cx="5493652" cy="36643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sz="2400"/>
              <a:t>For result verification, you first create a </a:t>
            </a:r>
            <a:r>
              <a:rPr lang="en-US" sz="2400">
                <a:latin typeface="Consolas"/>
                <a:ea typeface="Consolas"/>
                <a:cs typeface="Consolas"/>
                <a:sym typeface="Consolas"/>
              </a:rPr>
              <a:t>TestOutputTopic</a:t>
            </a:r>
            <a:r>
              <a:rPr lang="en-US" sz="2400"/>
              <a:t>:</a:t>
            </a:r>
            <a:endParaRPr/>
          </a:p>
          <a:p>
            <a:pPr indent="-87629" lvl="0" marL="228600" rtl="0" algn="l">
              <a:lnSpc>
                <a:spcPct val="90000"/>
              </a:lnSpc>
              <a:spcBef>
                <a:spcPts val="1000"/>
              </a:spcBef>
              <a:spcAft>
                <a:spcPts val="0"/>
              </a:spcAft>
              <a:buClr>
                <a:schemeClr val="dk1"/>
              </a:buClr>
              <a:buSzPct val="100000"/>
              <a:buNone/>
            </a:pPr>
            <a:r>
              <a:t/>
            </a:r>
            <a:endParaRPr sz="2400"/>
          </a:p>
          <a:p>
            <a:pPr indent="-228600" lvl="0" marL="228600" rtl="0" algn="l">
              <a:lnSpc>
                <a:spcPct val="90000"/>
              </a:lnSpc>
              <a:spcBef>
                <a:spcPts val="1000"/>
              </a:spcBef>
              <a:spcAft>
                <a:spcPts val="0"/>
              </a:spcAft>
              <a:buClr>
                <a:schemeClr val="dk1"/>
              </a:buClr>
              <a:buSzPct val="100000"/>
              <a:buChar char="•"/>
            </a:pPr>
            <a:r>
              <a:rPr lang="en-US" sz="2400"/>
              <a:t>You can either verify only the record value, the key and the values, or a full </a:t>
            </a:r>
            <a:r>
              <a:rPr lang="en-US" sz="2400">
                <a:latin typeface="Consolas"/>
                <a:ea typeface="Consolas"/>
                <a:cs typeface="Consolas"/>
                <a:sym typeface="Consolas"/>
              </a:rPr>
              <a:t>TestRecord</a:t>
            </a:r>
            <a:r>
              <a:rPr lang="en-US" sz="2400"/>
              <a:t> that includes timestamp and header information</a:t>
            </a:r>
            <a:endParaRPr/>
          </a:p>
          <a:p>
            <a:pPr indent="-228600" lvl="0" marL="228600" rtl="0" algn="l">
              <a:lnSpc>
                <a:spcPct val="90000"/>
              </a:lnSpc>
              <a:spcBef>
                <a:spcPts val="1000"/>
              </a:spcBef>
              <a:spcAft>
                <a:spcPts val="0"/>
              </a:spcAft>
              <a:buClr>
                <a:schemeClr val="dk1"/>
              </a:buClr>
              <a:buSzPct val="100000"/>
              <a:buChar char="•"/>
            </a:pPr>
            <a:r>
              <a:rPr lang="en-US" sz="2400"/>
              <a:t>Consuming an output topic as a </a:t>
            </a:r>
            <a:r>
              <a:rPr i="1" lang="en-US" sz="2400"/>
              <a:t>table</a:t>
            </a:r>
            <a:r>
              <a:rPr lang="en-US" sz="2400"/>
              <a:t> is also possible using </a:t>
            </a:r>
            <a:r>
              <a:rPr lang="en-US" sz="2400">
                <a:latin typeface="Consolas"/>
                <a:ea typeface="Consolas"/>
                <a:cs typeface="Consolas"/>
                <a:sym typeface="Consolas"/>
              </a:rPr>
              <a:t>TestOutputTopic#readKeyValuesToMap()</a:t>
            </a:r>
            <a:endParaRPr sz="2400"/>
          </a:p>
        </p:txBody>
      </p:sp>
      <p:cxnSp>
        <p:nvCxnSpPr>
          <p:cNvPr id="2856" name="Google Shape;2856;p214"/>
          <p:cNvCxnSpPr/>
          <p:nvPr/>
        </p:nvCxnSpPr>
        <p:spPr>
          <a:xfrm flipH="1" rot="10800000">
            <a:off x="4040623" y="3083738"/>
            <a:ext cx="2337249" cy="43158"/>
          </a:xfrm>
          <a:prstGeom prst="straightConnector1">
            <a:avLst/>
          </a:prstGeom>
          <a:noFill/>
          <a:ln cap="flat" cmpd="sng" w="19050">
            <a:solidFill>
              <a:schemeClr val="dk1"/>
            </a:solidFill>
            <a:prstDash val="solid"/>
            <a:miter lim="800000"/>
            <a:headEnd len="sm" w="sm" type="none"/>
            <a:tailEnd len="med" w="med" type="triangle"/>
          </a:ln>
        </p:spPr>
      </p:cxnSp>
      <p:cxnSp>
        <p:nvCxnSpPr>
          <p:cNvPr id="2857" name="Google Shape;2857;p214"/>
          <p:cNvCxnSpPr/>
          <p:nvPr/>
        </p:nvCxnSpPr>
        <p:spPr>
          <a:xfrm>
            <a:off x="5429755" y="4704843"/>
            <a:ext cx="1157161" cy="260292"/>
          </a:xfrm>
          <a:prstGeom prst="straightConnector1">
            <a:avLst/>
          </a:prstGeom>
          <a:noFill/>
          <a:ln cap="flat" cmpd="sng" w="19050">
            <a:solidFill>
              <a:schemeClr val="dk1"/>
            </a:solidFill>
            <a:prstDash val="solid"/>
            <a:miter lim="800000"/>
            <a:headEnd len="sm" w="sm" type="none"/>
            <a:tailEnd len="med" w="med" type="triangle"/>
          </a:ln>
        </p:spPr>
      </p:cxnSp>
      <p:pic>
        <p:nvPicPr>
          <p:cNvPr descr="A picture containing meter, clock&#10;&#10;Description automatically generated" id="2858" name="Google Shape;2858;p214"/>
          <p:cNvPicPr preferRelativeResize="0"/>
          <p:nvPr/>
        </p:nvPicPr>
        <p:blipFill rotWithShape="1">
          <a:blip r:embed="rId3">
            <a:alphaModFix/>
          </a:blip>
          <a:srcRect b="0" l="0" r="0" t="0"/>
          <a:stretch/>
        </p:blipFill>
        <p:spPr>
          <a:xfrm>
            <a:off x="6457445" y="2672358"/>
            <a:ext cx="5615872" cy="778257"/>
          </a:xfrm>
          <a:prstGeom prst="rect">
            <a:avLst/>
          </a:prstGeom>
          <a:noFill/>
          <a:ln>
            <a:noFill/>
          </a:ln>
        </p:spPr>
      </p:pic>
      <p:pic>
        <p:nvPicPr>
          <p:cNvPr descr="Graphical user interface, text, application, website&#10;&#10;Description automatically generated" id="2859" name="Google Shape;2859;p214"/>
          <p:cNvPicPr preferRelativeResize="0"/>
          <p:nvPr/>
        </p:nvPicPr>
        <p:blipFill rotWithShape="1">
          <a:blip r:embed="rId4">
            <a:alphaModFix/>
          </a:blip>
          <a:srcRect b="0" l="0" r="0" t="0"/>
          <a:stretch/>
        </p:blipFill>
        <p:spPr>
          <a:xfrm>
            <a:off x="6457445" y="5084976"/>
            <a:ext cx="5615872" cy="51153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863" name="Shape 2863"/>
        <p:cNvGrpSpPr/>
        <p:nvPr/>
      </p:nvGrpSpPr>
      <p:grpSpPr>
        <a:xfrm>
          <a:off x="0" y="0"/>
          <a:ext cx="0" cy="0"/>
          <a:chOff x="0" y="0"/>
          <a:chExt cx="0" cy="0"/>
        </a:xfrm>
      </p:grpSpPr>
      <p:sp>
        <p:nvSpPr>
          <p:cNvPr id="2864" name="Google Shape;2864;p2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5" name="Google Shape;2865;p215"/>
          <p:cNvSpPr/>
          <p:nvPr/>
        </p:nvSpPr>
        <p:spPr>
          <a:xfrm>
            <a:off x="-1" y="0"/>
            <a:ext cx="6096002" cy="6858000"/>
          </a:xfrm>
          <a:custGeom>
            <a:rect b="b" l="l" r="r" t="t"/>
            <a:pathLst>
              <a:path extrusionOk="0" h="6858000" w="6096002">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6" name="Google Shape;2866;p215"/>
          <p:cNvSpPr/>
          <p:nvPr/>
        </p:nvSpPr>
        <p:spPr>
          <a:xfrm>
            <a:off x="0" y="0"/>
            <a:ext cx="6085370" cy="6858000"/>
          </a:xfrm>
          <a:custGeom>
            <a:rect b="b" l="l" r="r" t="t"/>
            <a:pathLst>
              <a:path extrusionOk="0" h="6858000" w="608537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67" name="Google Shape;2867;p215"/>
          <p:cNvSpPr txBox="1"/>
          <p:nvPr>
            <p:ph type="title"/>
          </p:nvPr>
        </p:nvSpPr>
        <p:spPr>
          <a:xfrm>
            <a:off x="438913" y="859536"/>
            <a:ext cx="4832802"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lang="en-US" sz="3400"/>
              <a:t>Testing a Streaming App</a:t>
            </a:r>
            <a:endParaRPr sz="3400"/>
          </a:p>
        </p:txBody>
      </p:sp>
      <p:sp>
        <p:nvSpPr>
          <p:cNvPr id="2868" name="Google Shape;2868;p215"/>
          <p:cNvSpPr/>
          <p:nvPr/>
        </p:nvSpPr>
        <p:spPr>
          <a:xfrm>
            <a:off x="0" y="1152144"/>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69" name="Google Shape;2869;p215"/>
          <p:cNvSpPr/>
          <p:nvPr/>
        </p:nvSpPr>
        <p:spPr>
          <a:xfrm>
            <a:off x="438912" y="2185062"/>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70" name="Google Shape;2870;p215"/>
          <p:cNvSpPr txBox="1"/>
          <p:nvPr>
            <p:ph idx="1" type="body"/>
          </p:nvPr>
        </p:nvSpPr>
        <p:spPr>
          <a:xfrm>
            <a:off x="438912" y="2512611"/>
            <a:ext cx="5493652" cy="36643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sz="2400"/>
              <a:t>Additionally, state stores are accessible via the test driver before or after a test.</a:t>
            </a:r>
            <a:endParaRPr/>
          </a:p>
          <a:p>
            <a:pPr indent="-228600" lvl="0" marL="228600" rtl="0" algn="l">
              <a:lnSpc>
                <a:spcPct val="90000"/>
              </a:lnSpc>
              <a:spcBef>
                <a:spcPts val="1000"/>
              </a:spcBef>
              <a:spcAft>
                <a:spcPts val="0"/>
              </a:spcAft>
              <a:buClr>
                <a:schemeClr val="dk1"/>
              </a:buClr>
              <a:buSzPct val="100000"/>
              <a:buChar char="•"/>
            </a:pPr>
            <a:r>
              <a:rPr lang="en-US" sz="2400"/>
              <a:t>Accessing stores before a test is useful to pre-populate a store with some initial values.</a:t>
            </a:r>
            <a:endParaRPr sz="2400"/>
          </a:p>
          <a:p>
            <a:pPr indent="-228600" lvl="0" marL="228600" rtl="0" algn="l">
              <a:lnSpc>
                <a:spcPct val="90000"/>
              </a:lnSpc>
              <a:spcBef>
                <a:spcPts val="1000"/>
              </a:spcBef>
              <a:spcAft>
                <a:spcPts val="0"/>
              </a:spcAft>
              <a:buClr>
                <a:schemeClr val="dk1"/>
              </a:buClr>
              <a:buSzPct val="100000"/>
              <a:buChar char="•"/>
            </a:pPr>
            <a:r>
              <a:rPr lang="en-US" sz="2400"/>
              <a:t>After data was processed, expected updates to the store can be verified.</a:t>
            </a:r>
            <a:endParaRPr sz="2400"/>
          </a:p>
          <a:p>
            <a:pPr indent="-87629" lvl="0" marL="228600" rtl="0" algn="l">
              <a:lnSpc>
                <a:spcPct val="90000"/>
              </a:lnSpc>
              <a:spcBef>
                <a:spcPts val="1000"/>
              </a:spcBef>
              <a:spcAft>
                <a:spcPts val="0"/>
              </a:spcAft>
              <a:buClr>
                <a:schemeClr val="dk1"/>
              </a:buClr>
              <a:buSzPct val="100000"/>
              <a:buNone/>
            </a:pPr>
            <a:r>
              <a:t/>
            </a:r>
            <a:endParaRPr sz="2400"/>
          </a:p>
          <a:p>
            <a:pPr indent="-228600" lvl="0" marL="228600" rtl="0" algn="l">
              <a:lnSpc>
                <a:spcPct val="90000"/>
              </a:lnSpc>
              <a:spcBef>
                <a:spcPts val="1000"/>
              </a:spcBef>
              <a:spcAft>
                <a:spcPts val="0"/>
              </a:spcAft>
              <a:buClr>
                <a:schemeClr val="dk1"/>
              </a:buClr>
              <a:buSzPct val="100000"/>
              <a:buChar char="•"/>
            </a:pPr>
            <a:r>
              <a:rPr lang="en-US" sz="2400"/>
              <a:t>Always close the test driver at the end to make sure all resources are released properly.</a:t>
            </a:r>
            <a:endParaRPr/>
          </a:p>
        </p:txBody>
      </p:sp>
      <p:cxnSp>
        <p:nvCxnSpPr>
          <p:cNvPr id="2871" name="Google Shape;2871;p215"/>
          <p:cNvCxnSpPr/>
          <p:nvPr/>
        </p:nvCxnSpPr>
        <p:spPr>
          <a:xfrm flipH="1" rot="10800000">
            <a:off x="5807384" y="3238837"/>
            <a:ext cx="1393179" cy="427528"/>
          </a:xfrm>
          <a:prstGeom prst="straightConnector1">
            <a:avLst/>
          </a:prstGeom>
          <a:noFill/>
          <a:ln cap="flat" cmpd="sng" w="19050">
            <a:solidFill>
              <a:schemeClr val="dk1"/>
            </a:solidFill>
            <a:prstDash val="solid"/>
            <a:miter lim="800000"/>
            <a:headEnd len="sm" w="sm" type="none"/>
            <a:tailEnd len="med" w="med" type="triangle"/>
          </a:ln>
        </p:spPr>
      </p:cxnSp>
      <p:cxnSp>
        <p:nvCxnSpPr>
          <p:cNvPr id="2872" name="Google Shape;2872;p215"/>
          <p:cNvCxnSpPr/>
          <p:nvPr/>
        </p:nvCxnSpPr>
        <p:spPr>
          <a:xfrm flipH="1" rot="10800000">
            <a:off x="5382551" y="5302303"/>
            <a:ext cx="1109957" cy="272434"/>
          </a:xfrm>
          <a:prstGeom prst="straightConnector1">
            <a:avLst/>
          </a:prstGeom>
          <a:noFill/>
          <a:ln cap="flat" cmpd="sng" w="19050">
            <a:solidFill>
              <a:schemeClr val="dk1"/>
            </a:solidFill>
            <a:prstDash val="solid"/>
            <a:miter lim="800000"/>
            <a:headEnd len="sm" w="sm" type="none"/>
            <a:tailEnd len="med" w="med" type="triangle"/>
          </a:ln>
        </p:spPr>
      </p:cxnSp>
      <p:pic>
        <p:nvPicPr>
          <p:cNvPr descr="A close up of a sign&#10;&#10;Description automatically generated" id="2873" name="Google Shape;2873;p215"/>
          <p:cNvPicPr preferRelativeResize="0"/>
          <p:nvPr/>
        </p:nvPicPr>
        <p:blipFill rotWithShape="1">
          <a:blip r:embed="rId3">
            <a:alphaModFix/>
          </a:blip>
          <a:srcRect b="0" l="0" r="0" t="0"/>
          <a:stretch/>
        </p:blipFill>
        <p:spPr>
          <a:xfrm>
            <a:off x="6599056" y="2688728"/>
            <a:ext cx="5474261" cy="475783"/>
          </a:xfrm>
          <a:prstGeom prst="rect">
            <a:avLst/>
          </a:prstGeom>
          <a:noFill/>
          <a:ln>
            <a:noFill/>
          </a:ln>
        </p:spPr>
      </p:pic>
      <p:pic>
        <p:nvPicPr>
          <p:cNvPr id="2874" name="Google Shape;2874;p215"/>
          <p:cNvPicPr preferRelativeResize="0"/>
          <p:nvPr/>
        </p:nvPicPr>
        <p:blipFill rotWithShape="1">
          <a:blip r:embed="rId4">
            <a:alphaModFix/>
          </a:blip>
          <a:srcRect b="0" l="0" r="0" t="0"/>
          <a:stretch/>
        </p:blipFill>
        <p:spPr>
          <a:xfrm>
            <a:off x="6595979" y="5046522"/>
            <a:ext cx="2371725" cy="35242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8" name="Shape 2878"/>
        <p:cNvGrpSpPr/>
        <p:nvPr/>
      </p:nvGrpSpPr>
      <p:grpSpPr>
        <a:xfrm>
          <a:off x="0" y="0"/>
          <a:ext cx="0" cy="0"/>
          <a:chOff x="0" y="0"/>
          <a:chExt cx="0" cy="0"/>
        </a:xfrm>
      </p:grpSpPr>
      <p:sp>
        <p:nvSpPr>
          <p:cNvPr id="2879" name="Google Shape;2879;p2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Testing a Streaming App </a:t>
            </a:r>
            <a:endParaRPr/>
          </a:p>
        </p:txBody>
      </p:sp>
      <p:sp>
        <p:nvSpPr>
          <p:cNvPr id="2880" name="Google Shape;2880;p2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Full testing example could be found on:</a:t>
            </a:r>
            <a:br>
              <a:rPr lang="en-US"/>
            </a:br>
            <a:r>
              <a:rPr lang="en-US" u="sng">
                <a:solidFill>
                  <a:schemeClr val="hlink"/>
                </a:solidFill>
                <a:hlinkClick r:id="rId3"/>
              </a:rPr>
              <a:t>https://docs.confluent.io/platform/current/streams/developer-guide/test-streams.html</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You can also find there unit testing for processors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84" name="Shape 2884"/>
        <p:cNvGrpSpPr/>
        <p:nvPr/>
      </p:nvGrpSpPr>
      <p:grpSpPr>
        <a:xfrm>
          <a:off x="0" y="0"/>
          <a:ext cx="0" cy="0"/>
          <a:chOff x="0" y="0"/>
          <a:chExt cx="0" cy="0"/>
        </a:xfrm>
      </p:grpSpPr>
      <p:sp>
        <p:nvSpPr>
          <p:cNvPr id="2885" name="Google Shape;2885;p2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Full Developer Guide</a:t>
            </a:r>
            <a:endParaRPr/>
          </a:p>
        </p:txBody>
      </p:sp>
      <p:sp>
        <p:nvSpPr>
          <p:cNvPr id="2886" name="Google Shape;2886;p2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Full developer guide could be found on:</a:t>
            </a:r>
            <a:br>
              <a:rPr lang="en-US"/>
            </a:br>
            <a:r>
              <a:rPr lang="en-US" u="sng">
                <a:solidFill>
                  <a:schemeClr val="hlink"/>
                </a:solidFill>
                <a:hlinkClick r:id="rId3"/>
              </a:rPr>
              <a:t>https://docs.confluent.io/platform/current/streams/developer-guide/index.html#streams-developer-guide</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890" name="Shape 2890"/>
        <p:cNvGrpSpPr/>
        <p:nvPr/>
      </p:nvGrpSpPr>
      <p:grpSpPr>
        <a:xfrm>
          <a:off x="0" y="0"/>
          <a:ext cx="0" cy="0"/>
          <a:chOff x="0" y="0"/>
          <a:chExt cx="0" cy="0"/>
        </a:xfrm>
      </p:grpSpPr>
      <p:sp>
        <p:nvSpPr>
          <p:cNvPr id="2891" name="Google Shape;2891;p218"/>
          <p:cNvSpPr/>
          <p:nvPr/>
        </p:nvSpPr>
        <p:spPr>
          <a:xfrm>
            <a:off x="0" y="-1"/>
            <a:ext cx="12191695" cy="68520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2" name="Google Shape;2892;p218"/>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3" name="Google Shape;2893;p218"/>
          <p:cNvSpPr txBox="1"/>
          <p:nvPr>
            <p:ph type="title"/>
          </p:nvPr>
        </p:nvSpPr>
        <p:spPr>
          <a:xfrm>
            <a:off x="6590662" y="4267832"/>
            <a:ext cx="4805996" cy="12971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latin typeface="Calibri"/>
                <a:ea typeface="Calibri"/>
                <a:cs typeface="Calibri"/>
                <a:sym typeface="Calibri"/>
              </a:rPr>
              <a:t>Exercise</a:t>
            </a:r>
            <a:endParaRPr/>
          </a:p>
        </p:txBody>
      </p:sp>
      <p:pic>
        <p:nvPicPr>
          <p:cNvPr descr="Gymnast - Floor Routine" id="2894" name="Google Shape;2894;p218"/>
          <p:cNvPicPr preferRelativeResize="0"/>
          <p:nvPr/>
        </p:nvPicPr>
        <p:blipFill rotWithShape="1">
          <a:blip r:embed="rId3">
            <a:alphaModFix/>
          </a:blip>
          <a:srcRect b="0" l="0" r="0" t="0"/>
          <a:stretch/>
        </p:blipFill>
        <p:spPr>
          <a:xfrm>
            <a:off x="340470" y="1815320"/>
            <a:ext cx="4141760" cy="4141760"/>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2895" name="Google Shape;2895;p218"/>
          <p:cNvGrpSpPr/>
          <p:nvPr/>
        </p:nvGrpSpPr>
        <p:grpSpPr>
          <a:xfrm>
            <a:off x="-4253" y="-5977"/>
            <a:ext cx="6238675" cy="6863979"/>
            <a:chOff x="305" y="-5977"/>
            <a:chExt cx="6238675" cy="6863979"/>
          </a:xfrm>
        </p:grpSpPr>
        <p:sp>
          <p:nvSpPr>
            <p:cNvPr id="2896" name="Google Shape;2896;p218"/>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7" name="Google Shape;2897;p218"/>
            <p:cNvSpPr/>
            <p:nvPr/>
          </p:nvSpPr>
          <p:spPr>
            <a:xfrm flipH="1">
              <a:off x="305" y="1"/>
              <a:ext cx="6165116"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8" name="Google Shape;2898;p218"/>
            <p:cNvSpPr/>
            <p:nvPr/>
          </p:nvSpPr>
          <p:spPr>
            <a:xfrm flipH="1">
              <a:off x="305" y="-5977"/>
              <a:ext cx="6238675"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2" name="Shape 2902"/>
        <p:cNvGrpSpPr/>
        <p:nvPr/>
      </p:nvGrpSpPr>
      <p:grpSpPr>
        <a:xfrm>
          <a:off x="0" y="0"/>
          <a:ext cx="0" cy="0"/>
          <a:chOff x="0" y="0"/>
          <a:chExt cx="0" cy="0"/>
        </a:xfrm>
      </p:grpSpPr>
      <p:sp>
        <p:nvSpPr>
          <p:cNvPr id="2903" name="Google Shape;2903;p219"/>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4" name="Google Shape;2904;p219"/>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05" name="Google Shape;2905;p219"/>
          <p:cNvGrpSpPr/>
          <p:nvPr/>
        </p:nvGrpSpPr>
        <p:grpSpPr>
          <a:xfrm>
            <a:off x="1303402" y="3985"/>
            <a:ext cx="9772765" cy="6858000"/>
            <a:chOff x="1303402" y="3985"/>
            <a:chExt cx="9772765" cy="6858000"/>
          </a:xfrm>
        </p:grpSpPr>
        <p:sp>
          <p:nvSpPr>
            <p:cNvPr id="2906" name="Google Shape;2906;p219"/>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7" name="Google Shape;2907;p219"/>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8" name="Google Shape;2908;p219"/>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9" name="Google Shape;2909;p219"/>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0" name="Google Shape;2910;p219"/>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1" name="Google Shape;2911;p219"/>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2" name="Google Shape;2912;p219"/>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13" name="Google Shape;2913;p219"/>
          <p:cNvSpPr txBox="1"/>
          <p:nvPr>
            <p:ph type="title"/>
          </p:nvPr>
        </p:nvSpPr>
        <p:spPr>
          <a:xfrm>
            <a:off x="3215729" y="1764407"/>
            <a:ext cx="5760846" cy="231031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ksqlDB</a:t>
            </a:r>
            <a:endParaRPr sz="5200">
              <a:solidFill>
                <a:schemeClr val="dk2"/>
              </a:solidFill>
              <a:latin typeface="Calibri"/>
              <a:ea typeface="Calibri"/>
              <a:cs typeface="Calibri"/>
              <a:sym typeface="Calibri"/>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7" name="Shape 2917"/>
        <p:cNvGrpSpPr/>
        <p:nvPr/>
      </p:nvGrpSpPr>
      <p:grpSpPr>
        <a:xfrm>
          <a:off x="0" y="0"/>
          <a:ext cx="0" cy="0"/>
          <a:chOff x="0" y="0"/>
          <a:chExt cx="0" cy="0"/>
        </a:xfrm>
      </p:grpSpPr>
      <p:sp>
        <p:nvSpPr>
          <p:cNvPr id="2918" name="Google Shape;2918;p22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9" name="Google Shape;2919;p220"/>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0" name="Google Shape;2920;p220"/>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1" name="Google Shape;2921;p220"/>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2" name="Google Shape;2922;p220"/>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ksqlDB</a:t>
            </a:r>
            <a:endParaRPr sz="5400"/>
          </a:p>
        </p:txBody>
      </p:sp>
      <p:grpSp>
        <p:nvGrpSpPr>
          <p:cNvPr id="2923" name="Google Shape;2923;p220"/>
          <p:cNvGrpSpPr/>
          <p:nvPr/>
        </p:nvGrpSpPr>
        <p:grpSpPr>
          <a:xfrm>
            <a:off x="1188720" y="73152"/>
            <a:ext cx="1178966" cy="232963"/>
            <a:chOff x="5422392" y="64008"/>
            <a:chExt cx="1178966" cy="232963"/>
          </a:xfrm>
        </p:grpSpPr>
        <p:sp>
          <p:nvSpPr>
            <p:cNvPr id="2924" name="Google Shape;2924;p220"/>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5" name="Google Shape;2925;p220"/>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6" name="Google Shape;2926;p220"/>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7" name="Google Shape;2927;p220"/>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8" name="Google Shape;2928;p220"/>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9" name="Google Shape;2929;p220"/>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0" name="Google Shape;2930;p220"/>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1" name="Google Shape;2931;p220"/>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2" name="Google Shape;2932;p220"/>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3" name="Google Shape;2933;p220"/>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4" name="Google Shape;2934;p220"/>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5" name="Google Shape;2935;p220"/>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6" name="Google Shape;2936;p220"/>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7" name="Google Shape;2937;p220"/>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8" name="Google Shape;2938;p220"/>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9" name="Google Shape;2939;p220"/>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0" name="Google Shape;2940;p220"/>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1" name="Google Shape;2941;p220"/>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2" name="Google Shape;2942;p220"/>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3" name="Google Shape;2943;p220"/>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44" name="Google Shape;2944;p220"/>
          <p:cNvSpPr txBox="1"/>
          <p:nvPr>
            <p:ph idx="1" type="body"/>
          </p:nvPr>
        </p:nvSpPr>
        <p:spPr>
          <a:xfrm>
            <a:off x="5756857" y="499833"/>
            <a:ext cx="6214056"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הסיפור של  ksqlDBהוא סיפור של פישוט והתפתחות.</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הוא נבנה עם אותה מטרה של kafka streams: לפשט את התהליך של בניית stream processing applications.</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עם זאת, ככל שהוא התפתח, התברר כי מטרותיו הרבה יותר שאפתניות מkafka streams.</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הוא לא רק מפשט את האופן שבו אנו בונים stream processing applications, אלא גם איך אנחנו משלבים אותם עם מערכיות אחרות (חיצוניות לקפקה).</a:t>
            </a:r>
            <a:endParaRPr/>
          </a:p>
          <a:p>
            <a:pPr indent="-228600" lvl="0" marL="228600" rtl="1" algn="r">
              <a:lnSpc>
                <a:spcPct val="90000"/>
              </a:lnSpc>
              <a:spcBef>
                <a:spcPts val="1000"/>
              </a:spcBef>
              <a:spcAft>
                <a:spcPts val="0"/>
              </a:spcAft>
              <a:buClr>
                <a:schemeClr val="dk1"/>
              </a:buClr>
              <a:buSzPts val="2200"/>
              <a:buChar char="•"/>
            </a:pPr>
            <a:r>
              <a:rPr lang="en-US" sz="2200"/>
              <a:t>הוא עושה את כל זה בעזרת ממשק SQL.</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11"/>
          <p:cNvSpPr txBox="1"/>
          <p:nvPr>
            <p:ph type="title"/>
          </p:nvPr>
        </p:nvSpPr>
        <p:spPr>
          <a:xfrm>
            <a:off x="838200" y="698643"/>
            <a:ext cx="5243394" cy="22255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100"/>
              <a:t>Apache</a:t>
            </a:r>
            <a:r>
              <a:rPr lang="en-US" sz="5100"/>
              <a:t> Zookeeper</a:t>
            </a:r>
            <a:endParaRPr sz="5100"/>
          </a:p>
        </p:txBody>
      </p:sp>
      <p:cxnSp>
        <p:nvCxnSpPr>
          <p:cNvPr id="340" name="Google Shape;340;p11"/>
          <p:cNvCxnSpPr/>
          <p:nvPr/>
        </p:nvCxnSpPr>
        <p:spPr>
          <a:xfrm>
            <a:off x="623622" y="381934"/>
            <a:ext cx="0" cy="6476066"/>
          </a:xfrm>
          <a:prstGeom prst="straightConnector1">
            <a:avLst/>
          </a:prstGeom>
          <a:noFill/>
          <a:ln cap="sq" cmpd="sng" w="25400">
            <a:solidFill>
              <a:schemeClr val="accent1"/>
            </a:solidFill>
            <a:prstDash val="solid"/>
            <a:bevel/>
            <a:headEnd len="sm" w="sm" type="none"/>
            <a:tailEnd len="sm" w="sm" type="none"/>
          </a:ln>
        </p:spPr>
      </p:cxnSp>
      <p:grpSp>
        <p:nvGrpSpPr>
          <p:cNvPr id="341" name="Google Shape;341;p11"/>
          <p:cNvGrpSpPr/>
          <p:nvPr/>
        </p:nvGrpSpPr>
        <p:grpSpPr>
          <a:xfrm>
            <a:off x="6110408" y="740316"/>
            <a:ext cx="465458" cy="872153"/>
            <a:chOff x="6110408" y="740316"/>
            <a:chExt cx="465458" cy="872153"/>
          </a:xfrm>
        </p:grpSpPr>
        <p:sp>
          <p:nvSpPr>
            <p:cNvPr id="342" name="Google Shape;342;p11"/>
            <p:cNvSpPr/>
            <p:nvPr/>
          </p:nvSpPr>
          <p:spPr>
            <a:xfrm>
              <a:off x="6125948"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11"/>
            <p:cNvSpPr/>
            <p:nvPr/>
          </p:nvSpPr>
          <p:spPr>
            <a:xfrm>
              <a:off x="6484728"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11"/>
            <p:cNvSpPr/>
            <p:nvPr/>
          </p:nvSpPr>
          <p:spPr>
            <a:xfrm>
              <a:off x="6110408"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5" name="Google Shape;345;p11"/>
          <p:cNvSpPr txBox="1"/>
          <p:nvPr>
            <p:ph idx="1" type="body"/>
          </p:nvPr>
        </p:nvSpPr>
        <p:spPr>
          <a:xfrm>
            <a:off x="6296167" y="879355"/>
            <a:ext cx="5572487" cy="5120755"/>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כלי open-source שמטרתו ניהול מערכות מבוזרות.</a:t>
            </a:r>
            <a:br>
              <a:rPr lang="en-US" sz="2000"/>
            </a:br>
            <a:endParaRPr sz="2000"/>
          </a:p>
          <a:p>
            <a:pPr indent="-228600" lvl="0" marL="228600" rtl="1" algn="r">
              <a:lnSpc>
                <a:spcPct val="90000"/>
              </a:lnSpc>
              <a:spcBef>
                <a:spcPts val="0"/>
              </a:spcBef>
              <a:spcAft>
                <a:spcPts val="0"/>
              </a:spcAft>
              <a:buClr>
                <a:schemeClr val="dk1"/>
              </a:buClr>
              <a:buSzPts val="2000"/>
              <a:buChar char="•"/>
            </a:pPr>
            <a:r>
              <a:rPr lang="en-US" sz="2000">
                <a:solidFill>
                  <a:schemeClr val="dk1"/>
                </a:solidFill>
              </a:rPr>
              <a:t>משמש כדי לתת לbrokers את הmetadata על התהליכים שפועלים במערכת.</a:t>
            </a:r>
            <a:endParaRPr sz="2000">
              <a:solidFill>
                <a:schemeClr val="dk1"/>
              </a:solidFill>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משמש כדי להקל על </a:t>
            </a:r>
            <a:r>
              <a:rPr lang="en-US" sz="2000"/>
              <a:t>health checking.</a:t>
            </a:r>
            <a:endParaRPr sz="2000"/>
          </a:p>
          <a:p>
            <a:pPr indent="-228600" lvl="0" marL="228600" rtl="1" algn="r">
              <a:lnSpc>
                <a:spcPct val="90000"/>
              </a:lnSpc>
              <a:spcBef>
                <a:spcPts val="1000"/>
              </a:spcBef>
              <a:spcAft>
                <a:spcPts val="0"/>
              </a:spcAft>
              <a:buClr>
                <a:schemeClr val="dk1"/>
              </a:buClr>
              <a:buSzPts val="2000"/>
              <a:buChar char="•"/>
            </a:pPr>
            <a:r>
              <a:rPr lang="en-US" sz="2000"/>
              <a:t>בחירת</a:t>
            </a:r>
            <a:r>
              <a:rPr lang="en-US" sz="2000"/>
              <a:t> leader broker.</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קפקה תחליף את הzookeeper בשכבה מנהלת משלה בקרוב (כבר קיים רכיב בשם quorum controller אבל עוד לא production ready).</a:t>
            </a:r>
            <a:br>
              <a:rPr lang="en-US" sz="2000"/>
            </a:br>
            <a:r>
              <a:rPr i="1" lang="en-US" sz="2000"/>
              <a:t>ראו על KIP-500 בשביל עוד.</a:t>
            </a:r>
            <a:endParaRPr i="1" sz="2000"/>
          </a:p>
        </p:txBody>
      </p:sp>
      <p:pic>
        <p:nvPicPr>
          <p:cNvPr id="346" name="Google Shape;346;p11"/>
          <p:cNvPicPr preferRelativeResize="0"/>
          <p:nvPr/>
        </p:nvPicPr>
        <p:blipFill>
          <a:blip r:embed="rId3">
            <a:alphaModFix/>
          </a:blip>
          <a:stretch>
            <a:fillRect/>
          </a:stretch>
        </p:blipFill>
        <p:spPr>
          <a:xfrm>
            <a:off x="838200" y="2180563"/>
            <a:ext cx="5715000" cy="17621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8" name="Shape 2948"/>
        <p:cNvGrpSpPr/>
        <p:nvPr/>
      </p:nvGrpSpPr>
      <p:grpSpPr>
        <a:xfrm>
          <a:off x="0" y="0"/>
          <a:ext cx="0" cy="0"/>
          <a:chOff x="0" y="0"/>
          <a:chExt cx="0" cy="0"/>
        </a:xfrm>
      </p:grpSpPr>
      <p:sp>
        <p:nvSpPr>
          <p:cNvPr id="2949" name="Google Shape;2949;p22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0" name="Google Shape;2950;p221"/>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1" name="Google Shape;2951;p221"/>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2" name="Google Shape;2952;p221"/>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3" name="Google Shape;2953;p221"/>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When to use ksqlDB</a:t>
            </a:r>
            <a:endParaRPr sz="5400"/>
          </a:p>
        </p:txBody>
      </p:sp>
      <p:grpSp>
        <p:nvGrpSpPr>
          <p:cNvPr id="2954" name="Google Shape;2954;p221"/>
          <p:cNvGrpSpPr/>
          <p:nvPr/>
        </p:nvGrpSpPr>
        <p:grpSpPr>
          <a:xfrm>
            <a:off x="1188720" y="73152"/>
            <a:ext cx="1178966" cy="232963"/>
            <a:chOff x="5422392" y="64008"/>
            <a:chExt cx="1178966" cy="232963"/>
          </a:xfrm>
        </p:grpSpPr>
        <p:sp>
          <p:nvSpPr>
            <p:cNvPr id="2955" name="Google Shape;2955;p221"/>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6" name="Google Shape;2956;p221"/>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7" name="Google Shape;2957;p221"/>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8" name="Google Shape;2958;p221"/>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9" name="Google Shape;2959;p221"/>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0" name="Google Shape;2960;p221"/>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1" name="Google Shape;2961;p221"/>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2" name="Google Shape;2962;p221"/>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3" name="Google Shape;2963;p221"/>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4" name="Google Shape;2964;p221"/>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5" name="Google Shape;2965;p221"/>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6" name="Google Shape;2966;p221"/>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7" name="Google Shape;2967;p221"/>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8" name="Google Shape;2968;p221"/>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9" name="Google Shape;2969;p221"/>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0" name="Google Shape;2970;p221"/>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1" name="Google Shape;2971;p221"/>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2" name="Google Shape;2972;p221"/>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3" name="Google Shape;2973;p221"/>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4" name="Google Shape;2974;p221"/>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5" name="Google Shape;2975;p221"/>
          <p:cNvSpPr txBox="1"/>
          <p:nvPr>
            <p:ph idx="1" type="body"/>
          </p:nvPr>
        </p:nvSpPr>
        <p:spPr>
          <a:xfrm>
            <a:off x="6421120" y="499833"/>
            <a:ext cx="510032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זאת לא הפתעה שSQL הרבה פעמים יותר פשוט לרשום מקוד.</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אבל זאת לא הסיבה היחידה.</a:t>
            </a:r>
            <a:endParaRPr/>
          </a:p>
          <a:p>
            <a:pPr indent="0" lvl="0" marL="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9" name="Shape 2979"/>
        <p:cNvGrpSpPr/>
        <p:nvPr/>
      </p:nvGrpSpPr>
      <p:grpSpPr>
        <a:xfrm>
          <a:off x="0" y="0"/>
          <a:ext cx="0" cy="0"/>
          <a:chOff x="0" y="0"/>
          <a:chExt cx="0" cy="0"/>
        </a:xfrm>
      </p:grpSpPr>
      <p:sp>
        <p:nvSpPr>
          <p:cNvPr id="2980" name="Google Shape;2980;p22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1" name="Google Shape;2981;p22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2" name="Google Shape;2982;p222"/>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3" name="Google Shape;2983;p222"/>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4" name="Google Shape;2984;p222"/>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When to use ksqlDB</a:t>
            </a:r>
            <a:endParaRPr sz="5400"/>
          </a:p>
        </p:txBody>
      </p:sp>
      <p:grpSp>
        <p:nvGrpSpPr>
          <p:cNvPr id="2985" name="Google Shape;2985;p222"/>
          <p:cNvGrpSpPr/>
          <p:nvPr/>
        </p:nvGrpSpPr>
        <p:grpSpPr>
          <a:xfrm>
            <a:off x="1188720" y="73152"/>
            <a:ext cx="1178966" cy="232963"/>
            <a:chOff x="5422392" y="64008"/>
            <a:chExt cx="1178966" cy="232963"/>
          </a:xfrm>
        </p:grpSpPr>
        <p:sp>
          <p:nvSpPr>
            <p:cNvPr id="2986" name="Google Shape;2986;p222"/>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7" name="Google Shape;2987;p222"/>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8" name="Google Shape;2988;p222"/>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9" name="Google Shape;2989;p222"/>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0" name="Google Shape;2990;p222"/>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1" name="Google Shape;2991;p222"/>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2" name="Google Shape;2992;p222"/>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3" name="Google Shape;2993;p222"/>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4" name="Google Shape;2994;p222"/>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5" name="Google Shape;2995;p222"/>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6" name="Google Shape;2996;p222"/>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7" name="Google Shape;2997;p222"/>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8" name="Google Shape;2998;p222"/>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9" name="Google Shape;2999;p222"/>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0" name="Google Shape;3000;p222"/>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1" name="Google Shape;3001;p222"/>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2" name="Google Shape;3002;p222"/>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3" name="Google Shape;3003;p222"/>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4" name="Google Shape;3004;p222"/>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5" name="Google Shape;3005;p222"/>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06" name="Google Shape;3006;p222"/>
          <p:cNvSpPr txBox="1"/>
          <p:nvPr>
            <p:ph idx="1" type="body"/>
          </p:nvPr>
        </p:nvSpPr>
        <p:spPr>
          <a:xfrm>
            <a:off x="5847008" y="499833"/>
            <a:ext cx="6136784"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700"/>
              <a:buChar char="•"/>
            </a:pPr>
            <a:r>
              <a:rPr lang="en-US" sz="1700"/>
              <a:t>More interactive workflows</a:t>
            </a:r>
            <a:endParaRPr sz="1700"/>
          </a:p>
          <a:p>
            <a:pPr indent="-228600" lvl="1" marL="685800" rtl="1" algn="r">
              <a:lnSpc>
                <a:spcPct val="90000"/>
              </a:lnSpc>
              <a:spcBef>
                <a:spcPts val="500"/>
              </a:spcBef>
              <a:spcAft>
                <a:spcPts val="0"/>
              </a:spcAft>
              <a:buClr>
                <a:schemeClr val="dk1"/>
              </a:buClr>
              <a:buSzPts val="1700"/>
              <a:buChar char="•"/>
            </a:pPr>
            <a:r>
              <a:rPr lang="en-US" sz="1700"/>
              <a:t>בעזרת ממשק נוח שיכול לאחד ולחבר עיבוד streamי בעזרת CLI או rest service אנו יכולים להריץ שאילתה ולקבל ישר את התוצאה שלה.</a:t>
            </a:r>
            <a:endParaRPr/>
          </a:p>
          <a:p>
            <a:pPr indent="-228600" lvl="0" marL="228600" rtl="1" algn="r">
              <a:lnSpc>
                <a:spcPct val="90000"/>
              </a:lnSpc>
              <a:spcBef>
                <a:spcPts val="1000"/>
              </a:spcBef>
              <a:spcAft>
                <a:spcPts val="0"/>
              </a:spcAft>
              <a:buClr>
                <a:schemeClr val="dk1"/>
              </a:buClr>
              <a:buSzPts val="1700"/>
              <a:buChar char="•"/>
            </a:pPr>
            <a:r>
              <a:rPr lang="en-US" sz="1700"/>
              <a:t>Less code to maintain</a:t>
            </a:r>
            <a:endParaRPr sz="1700"/>
          </a:p>
          <a:p>
            <a:pPr indent="-228600" lvl="1" marL="685800" rtl="1" algn="r">
              <a:lnSpc>
                <a:spcPct val="90000"/>
              </a:lnSpc>
              <a:spcBef>
                <a:spcPts val="500"/>
              </a:spcBef>
              <a:spcAft>
                <a:spcPts val="0"/>
              </a:spcAft>
              <a:buClr>
                <a:schemeClr val="dk1"/>
              </a:buClr>
              <a:buSzPts val="1700"/>
              <a:buChar char="•"/>
            </a:pPr>
            <a:r>
              <a:rPr lang="en-US" sz="1700"/>
              <a:t>בגלל שהטופולוגיות שלנו מבוססות SQL ולא שפת JVM.</a:t>
            </a:r>
            <a:endParaRPr/>
          </a:p>
          <a:p>
            <a:pPr indent="-228600" lvl="0" marL="228600" rtl="1" algn="r">
              <a:lnSpc>
                <a:spcPct val="90000"/>
              </a:lnSpc>
              <a:spcBef>
                <a:spcPts val="1000"/>
              </a:spcBef>
              <a:spcAft>
                <a:spcPts val="0"/>
              </a:spcAft>
              <a:buClr>
                <a:schemeClr val="dk1"/>
              </a:buClr>
              <a:buSzPts val="1700"/>
              <a:buChar char="•"/>
            </a:pPr>
            <a:r>
              <a:rPr lang="en-US" sz="1700"/>
              <a:t>Lower barrier to entry</a:t>
            </a:r>
            <a:endParaRPr/>
          </a:p>
          <a:p>
            <a:pPr indent="-228600" lvl="1" marL="685800" rtl="1" algn="r">
              <a:lnSpc>
                <a:spcPct val="90000"/>
              </a:lnSpc>
              <a:spcBef>
                <a:spcPts val="500"/>
              </a:spcBef>
              <a:spcAft>
                <a:spcPts val="0"/>
              </a:spcAft>
              <a:buClr>
                <a:schemeClr val="dk1"/>
              </a:buClr>
              <a:buSzPts val="1700"/>
              <a:buChar char="•"/>
            </a:pPr>
            <a:r>
              <a:rPr lang="en-US" sz="1700"/>
              <a:t>בגלל שהרבה מאוד אנשים מכירים בסיסי נתונים מבוססים SQL, לפעמים הרבה יותר פשוט ונוח להתחיל ולתחזק שאילתות ולא קוד.</a:t>
            </a:r>
            <a:endParaRPr/>
          </a:p>
          <a:p>
            <a:pPr indent="-228600" lvl="0" marL="228600" rtl="1" algn="r">
              <a:lnSpc>
                <a:spcPct val="90000"/>
              </a:lnSpc>
              <a:spcBef>
                <a:spcPts val="1000"/>
              </a:spcBef>
              <a:spcAft>
                <a:spcPts val="0"/>
              </a:spcAft>
              <a:buClr>
                <a:schemeClr val="dk1"/>
              </a:buClr>
              <a:buSzPts val="1700"/>
              <a:buChar char="•"/>
            </a:pPr>
            <a:r>
              <a:rPr lang="en-US" sz="1700"/>
              <a:t>Simplified architecture</a:t>
            </a:r>
            <a:endParaRPr/>
          </a:p>
          <a:p>
            <a:pPr indent="-228600" lvl="1" marL="685800" rtl="1" algn="r">
              <a:lnSpc>
                <a:spcPct val="90000"/>
              </a:lnSpc>
              <a:spcBef>
                <a:spcPts val="500"/>
              </a:spcBef>
              <a:spcAft>
                <a:spcPts val="0"/>
              </a:spcAft>
              <a:buClr>
                <a:schemeClr val="dk1"/>
              </a:buClr>
              <a:buSzPts val="1700"/>
              <a:buChar char="•"/>
            </a:pPr>
            <a:r>
              <a:rPr lang="en-US" sz="1700"/>
              <a:t>בגלל שהממשק כולל גם ניהול connectors (ניהול עם מידע מחוץ לקפקה) וגם transforming data זה נותן לנו את הכוח לבצע streaming ETLs במקום אחד.</a:t>
            </a:r>
            <a:endParaRPr/>
          </a:p>
          <a:p>
            <a:pPr indent="-228600" lvl="0" marL="228600" rtl="1" algn="r">
              <a:lnSpc>
                <a:spcPct val="90000"/>
              </a:lnSpc>
              <a:spcBef>
                <a:spcPts val="1000"/>
              </a:spcBef>
              <a:spcAft>
                <a:spcPts val="0"/>
              </a:spcAft>
              <a:buClr>
                <a:schemeClr val="dk1"/>
              </a:buClr>
              <a:buSzPts val="1700"/>
              <a:buChar char="•"/>
            </a:pPr>
            <a:r>
              <a:rPr lang="en-US" sz="1700"/>
              <a:t>Better support for data exploration</a:t>
            </a:r>
            <a:endParaRPr sz="1700"/>
          </a:p>
          <a:p>
            <a:pPr indent="-228600" lvl="1" marL="685800" rtl="1" algn="r">
              <a:lnSpc>
                <a:spcPct val="90000"/>
              </a:lnSpc>
              <a:spcBef>
                <a:spcPts val="500"/>
              </a:spcBef>
              <a:spcAft>
                <a:spcPts val="0"/>
              </a:spcAft>
              <a:buClr>
                <a:schemeClr val="dk1"/>
              </a:buClr>
              <a:buSzPts val="1700"/>
              <a:buChar char="•"/>
            </a:pPr>
            <a:r>
              <a:rPr lang="en-US" sz="1700"/>
              <a:t>נותן דרך נוחה ומהירה לראות את התוכן ורשימת הטופיקים.</a:t>
            </a:r>
            <a:endParaRPr sz="1700"/>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0" name="Shape 3010"/>
        <p:cNvGrpSpPr/>
        <p:nvPr/>
      </p:nvGrpSpPr>
      <p:grpSpPr>
        <a:xfrm>
          <a:off x="0" y="0"/>
          <a:ext cx="0" cy="0"/>
          <a:chOff x="0" y="0"/>
          <a:chExt cx="0" cy="0"/>
        </a:xfrm>
      </p:grpSpPr>
      <p:sp>
        <p:nvSpPr>
          <p:cNvPr id="3011" name="Google Shape;3011;p22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2" name="Google Shape;3012;p223"/>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3" name="Google Shape;3013;p223"/>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4" name="Google Shape;3014;p223"/>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5" name="Google Shape;3015;p223"/>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When to use ksqlDB over kafka streams</a:t>
            </a:r>
            <a:endParaRPr sz="5400"/>
          </a:p>
        </p:txBody>
      </p:sp>
      <p:grpSp>
        <p:nvGrpSpPr>
          <p:cNvPr id="3016" name="Google Shape;3016;p223"/>
          <p:cNvGrpSpPr/>
          <p:nvPr/>
        </p:nvGrpSpPr>
        <p:grpSpPr>
          <a:xfrm>
            <a:off x="1188720" y="73152"/>
            <a:ext cx="1178966" cy="232963"/>
            <a:chOff x="5422392" y="64008"/>
            <a:chExt cx="1178966" cy="232963"/>
          </a:xfrm>
        </p:grpSpPr>
        <p:sp>
          <p:nvSpPr>
            <p:cNvPr id="3017" name="Google Shape;3017;p223"/>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8" name="Google Shape;3018;p223"/>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9" name="Google Shape;3019;p223"/>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0" name="Google Shape;3020;p223"/>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1" name="Google Shape;3021;p223"/>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2" name="Google Shape;3022;p223"/>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3" name="Google Shape;3023;p223"/>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4" name="Google Shape;3024;p223"/>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5" name="Google Shape;3025;p223"/>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6" name="Google Shape;3026;p223"/>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7" name="Google Shape;3027;p223"/>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8" name="Google Shape;3028;p223"/>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9" name="Google Shape;3029;p223"/>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0" name="Google Shape;3030;p223"/>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1" name="Google Shape;3031;p223"/>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2" name="Google Shape;3032;p223"/>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3" name="Google Shape;3033;p223"/>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4" name="Google Shape;3034;p223"/>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5" name="Google Shape;3035;p223"/>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6" name="Google Shape;3036;p223"/>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37" name="Google Shape;3037;p223"/>
          <p:cNvSpPr txBox="1"/>
          <p:nvPr>
            <p:ph idx="1" type="body"/>
          </p:nvPr>
        </p:nvSpPr>
        <p:spPr>
          <a:xfrm>
            <a:off x="5776175" y="499833"/>
            <a:ext cx="6284889"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התשובה הכי נפוצה שתשמעו זה שתשתמשו בksqlDB מתי שאתם יכולים לתרגם את הלוגיקה שלכם לSQL.</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התשובה הזאת לא מלאה.</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התשובה המלאה היא, מתי שאתם יכולים לנצל את כל אחד מהיתרונות לעיל וגם מתי שאתם יכולים לתרגם את הלוגיקה שלכם לSQL.</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לדוגמא, אחת היכולות החזקות של ksqlDB זה ליצור user defined functions בעזרת java-based functions.</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אבל אם אתם רושמים הרבה יותר מידי לוגיקה בjava אולי עדיף לכם פשוט לרשום kafka streams .</a:t>
            </a:r>
            <a:endParaRPr/>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1" name="Shape 3041"/>
        <p:cNvGrpSpPr/>
        <p:nvPr/>
      </p:nvGrpSpPr>
      <p:grpSpPr>
        <a:xfrm>
          <a:off x="0" y="0"/>
          <a:ext cx="0" cy="0"/>
          <a:chOff x="0" y="0"/>
          <a:chExt cx="0" cy="0"/>
        </a:xfrm>
      </p:grpSpPr>
      <p:sp>
        <p:nvSpPr>
          <p:cNvPr id="3042" name="Google Shape;3042;p22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3" name="Google Shape;3043;p22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4" name="Google Shape;3044;p224"/>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5" name="Google Shape;3045;p224"/>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6" name="Google Shape;3046;p224"/>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When to use kafka streams over ksqlDB</a:t>
            </a:r>
            <a:endParaRPr sz="5400"/>
          </a:p>
        </p:txBody>
      </p:sp>
      <p:grpSp>
        <p:nvGrpSpPr>
          <p:cNvPr id="3047" name="Google Shape;3047;p224"/>
          <p:cNvGrpSpPr/>
          <p:nvPr/>
        </p:nvGrpSpPr>
        <p:grpSpPr>
          <a:xfrm>
            <a:off x="1188720" y="73152"/>
            <a:ext cx="1178966" cy="232963"/>
            <a:chOff x="5422392" y="64008"/>
            <a:chExt cx="1178966" cy="232963"/>
          </a:xfrm>
        </p:grpSpPr>
        <p:sp>
          <p:nvSpPr>
            <p:cNvPr id="3048" name="Google Shape;3048;p224"/>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9" name="Google Shape;3049;p224"/>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0" name="Google Shape;3050;p224"/>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1" name="Google Shape;3051;p224"/>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2" name="Google Shape;3052;p224"/>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3" name="Google Shape;3053;p224"/>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4" name="Google Shape;3054;p224"/>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5" name="Google Shape;3055;p224"/>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6" name="Google Shape;3056;p224"/>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7" name="Google Shape;3057;p224"/>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8" name="Google Shape;3058;p224"/>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9" name="Google Shape;3059;p224"/>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0" name="Google Shape;3060;p224"/>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1" name="Google Shape;3061;p224"/>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2" name="Google Shape;3062;p224"/>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3" name="Google Shape;3063;p224"/>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4" name="Google Shape;3064;p224"/>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5" name="Google Shape;3065;p224"/>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6" name="Google Shape;3066;p224"/>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7" name="Google Shape;3067;p224"/>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68" name="Google Shape;3068;p224"/>
          <p:cNvSpPr txBox="1"/>
          <p:nvPr>
            <p:ph idx="1" type="body"/>
          </p:nvPr>
        </p:nvSpPr>
        <p:spPr>
          <a:xfrm>
            <a:off x="5866327" y="499833"/>
            <a:ext cx="6046631"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יש כמה מקרים שבהם נעדיף kafka streams על ksqlDB.</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אם אתם צריכים lower level access לapplication state.</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צריכים לעבוד עם פורמטים שלא נתמכים בksqlDB.</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רוצים יותר גמישות עם ניטור ומידע על הקוד שלכם ומה קורה בו.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אם הלוגיקה שלכם מסובכת מידי לSQL.</a:t>
            </a:r>
            <a:endParaRPr sz="2200"/>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2" name="Shape 3072"/>
        <p:cNvGrpSpPr/>
        <p:nvPr/>
      </p:nvGrpSpPr>
      <p:grpSpPr>
        <a:xfrm>
          <a:off x="0" y="0"/>
          <a:ext cx="0" cy="0"/>
          <a:chOff x="0" y="0"/>
          <a:chExt cx="0" cy="0"/>
        </a:xfrm>
      </p:grpSpPr>
      <p:sp>
        <p:nvSpPr>
          <p:cNvPr id="3073" name="Google Shape;3073;p22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4" name="Google Shape;3074;p225"/>
          <p:cNvSpPr/>
          <p:nvPr/>
        </p:nvSpPr>
        <p:spPr>
          <a:xfrm>
            <a:off x="-7883" y="1"/>
            <a:ext cx="1219988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5" name="Google Shape;3075;p225"/>
          <p:cNvSpPr txBox="1"/>
          <p:nvPr>
            <p:ph type="title"/>
          </p:nvPr>
        </p:nvSpPr>
        <p:spPr>
          <a:xfrm>
            <a:off x="1166648" y="721805"/>
            <a:ext cx="4088933" cy="2147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Kafka streams integration</a:t>
            </a:r>
            <a:endParaRPr sz="4000"/>
          </a:p>
        </p:txBody>
      </p:sp>
      <p:sp>
        <p:nvSpPr>
          <p:cNvPr id="3076" name="Google Shape;3076;p225"/>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77" name="Google Shape;3077;p225"/>
          <p:cNvGrpSpPr/>
          <p:nvPr/>
        </p:nvGrpSpPr>
        <p:grpSpPr>
          <a:xfrm>
            <a:off x="1188720" y="73152"/>
            <a:ext cx="1178966" cy="232963"/>
            <a:chOff x="7763256" y="73152"/>
            <a:chExt cx="1178966" cy="232963"/>
          </a:xfrm>
        </p:grpSpPr>
        <p:sp>
          <p:nvSpPr>
            <p:cNvPr id="3078" name="Google Shape;3078;p225"/>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9" name="Google Shape;3079;p225"/>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0" name="Google Shape;3080;p225"/>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1" name="Google Shape;3081;p225"/>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2" name="Google Shape;3082;p225"/>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3" name="Google Shape;3083;p225"/>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4" name="Google Shape;3084;p225"/>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5" name="Google Shape;3085;p225"/>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6" name="Google Shape;3086;p225"/>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7" name="Google Shape;3087;p225"/>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8" name="Google Shape;3088;p225"/>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9" name="Google Shape;3089;p225"/>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0" name="Google Shape;3090;p225"/>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1" name="Google Shape;3091;p225"/>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2" name="Google Shape;3092;p225"/>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3" name="Google Shape;3093;p225"/>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4" name="Google Shape;3094;p225"/>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5" name="Google Shape;3095;p225"/>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6" name="Google Shape;3096;p225"/>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7" name="Google Shape;3097;p225"/>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98" name="Google Shape;3098;p225"/>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9" name="Google Shape;3099;p225"/>
          <p:cNvSpPr txBox="1"/>
          <p:nvPr>
            <p:ph idx="1" type="body"/>
          </p:nvPr>
        </p:nvSpPr>
        <p:spPr>
          <a:xfrm>
            <a:off x="753414" y="2711003"/>
            <a:ext cx="5502371" cy="3855335"/>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800"/>
              <a:buChar char="•"/>
            </a:pPr>
            <a:r>
              <a:rPr lang="en-US" sz="1800"/>
              <a:t>בשנתיים הראשונות של הפרוייקט הוא היה נקרא ksql.</a:t>
            </a:r>
            <a:endParaRPr/>
          </a:p>
          <a:p>
            <a:pPr indent="-114300" lvl="0" marL="228600" rtl="1" algn="r">
              <a:lnSpc>
                <a:spcPct val="90000"/>
              </a:lnSpc>
              <a:spcBef>
                <a:spcPts val="1000"/>
              </a:spcBef>
              <a:spcAft>
                <a:spcPts val="0"/>
              </a:spcAft>
              <a:buClr>
                <a:schemeClr val="dk1"/>
              </a:buClr>
              <a:buSzPts val="1800"/>
              <a:buNone/>
            </a:pPr>
            <a:r>
              <a:t/>
            </a:r>
            <a:endParaRPr sz="1800"/>
          </a:p>
          <a:p>
            <a:pPr indent="-228600" lvl="0" marL="228600" rtl="1" algn="r">
              <a:lnSpc>
                <a:spcPct val="90000"/>
              </a:lnSpc>
              <a:spcBef>
                <a:spcPts val="1000"/>
              </a:spcBef>
              <a:spcAft>
                <a:spcPts val="0"/>
              </a:spcAft>
              <a:buClr>
                <a:schemeClr val="dk1"/>
              </a:buClr>
              <a:buSzPts val="1800"/>
              <a:buChar char="•"/>
            </a:pPr>
            <a:r>
              <a:rPr lang="en-US" sz="1800"/>
              <a:t>יודעת כדי לבנות streaming sql engine שיכול לפרסר ולקמפל SQL לstream processing applications.</a:t>
            </a:r>
            <a:endParaRPr/>
          </a:p>
          <a:p>
            <a:pPr indent="-114300" lvl="0" marL="228600" rtl="1" algn="r">
              <a:lnSpc>
                <a:spcPct val="90000"/>
              </a:lnSpc>
              <a:spcBef>
                <a:spcPts val="1000"/>
              </a:spcBef>
              <a:spcAft>
                <a:spcPts val="0"/>
              </a:spcAft>
              <a:buClr>
                <a:schemeClr val="dk1"/>
              </a:buClr>
              <a:buSzPts val="1800"/>
              <a:buNone/>
            </a:pPr>
            <a:r>
              <a:t/>
            </a:r>
            <a:endParaRPr sz="1800"/>
          </a:p>
          <a:p>
            <a:pPr indent="-228600" lvl="0" marL="228600" rtl="1" algn="r">
              <a:lnSpc>
                <a:spcPct val="90000"/>
              </a:lnSpc>
              <a:spcBef>
                <a:spcPts val="1000"/>
              </a:spcBef>
              <a:spcAft>
                <a:spcPts val="0"/>
              </a:spcAft>
              <a:buClr>
                <a:schemeClr val="dk1"/>
              </a:buClr>
              <a:buSzPts val="1800"/>
              <a:buChar char="•"/>
            </a:pPr>
            <a:r>
              <a:rPr lang="en-US" sz="1800"/>
              <a:t>היה ערבוב בין יכולות של relational databases (RDBMS )  בעוד שימוש ביכולות של kafka streams בתור הstream processing layer.</a:t>
            </a:r>
            <a:endParaRPr sz="1800"/>
          </a:p>
        </p:txBody>
      </p:sp>
      <p:pic>
        <p:nvPicPr>
          <p:cNvPr descr="Diagram&#10;&#10;Description automatically generated" id="3100" name="Google Shape;3100;p225"/>
          <p:cNvPicPr preferRelativeResize="0"/>
          <p:nvPr/>
        </p:nvPicPr>
        <p:blipFill rotWithShape="1">
          <a:blip r:embed="rId3">
            <a:alphaModFix/>
          </a:blip>
          <a:srcRect b="0" l="0" r="0" t="0"/>
          <a:stretch/>
        </p:blipFill>
        <p:spPr>
          <a:xfrm>
            <a:off x="6356833" y="1965541"/>
            <a:ext cx="5731071" cy="30804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4" name="Shape 3104"/>
        <p:cNvGrpSpPr/>
        <p:nvPr/>
      </p:nvGrpSpPr>
      <p:grpSpPr>
        <a:xfrm>
          <a:off x="0" y="0"/>
          <a:ext cx="0" cy="0"/>
          <a:chOff x="0" y="0"/>
          <a:chExt cx="0" cy="0"/>
        </a:xfrm>
      </p:grpSpPr>
      <p:sp>
        <p:nvSpPr>
          <p:cNvPr id="3105" name="Google Shape;3105;p22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6" name="Google Shape;3106;p22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7" name="Google Shape;3107;p226"/>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8" name="Google Shape;3108;p226"/>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9" name="Google Shape;3109;p226"/>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ksqlDB</a:t>
            </a:r>
            <a:endParaRPr sz="5400"/>
          </a:p>
        </p:txBody>
      </p:sp>
      <p:grpSp>
        <p:nvGrpSpPr>
          <p:cNvPr id="3110" name="Google Shape;3110;p226"/>
          <p:cNvGrpSpPr/>
          <p:nvPr/>
        </p:nvGrpSpPr>
        <p:grpSpPr>
          <a:xfrm>
            <a:off x="1188720" y="73152"/>
            <a:ext cx="1178966" cy="232963"/>
            <a:chOff x="5422392" y="64008"/>
            <a:chExt cx="1178966" cy="232963"/>
          </a:xfrm>
        </p:grpSpPr>
        <p:sp>
          <p:nvSpPr>
            <p:cNvPr id="3111" name="Google Shape;3111;p226"/>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2" name="Google Shape;3112;p226"/>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3" name="Google Shape;3113;p226"/>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4" name="Google Shape;3114;p226"/>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5" name="Google Shape;3115;p226"/>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6" name="Google Shape;3116;p226"/>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7" name="Google Shape;3117;p226"/>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8" name="Google Shape;3118;p226"/>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9" name="Google Shape;3119;p226"/>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0" name="Google Shape;3120;p226"/>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1" name="Google Shape;3121;p226"/>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2" name="Google Shape;3122;p226"/>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3" name="Google Shape;3123;p226"/>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4" name="Google Shape;3124;p226"/>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5" name="Google Shape;3125;p226"/>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6" name="Google Shape;3126;p226"/>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7" name="Google Shape;3127;p226"/>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8" name="Google Shape;3128;p226"/>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9" name="Google Shape;3129;p226"/>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0" name="Google Shape;3130;p226"/>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31" name="Google Shape;3131;p226"/>
          <p:cNvSpPr txBox="1"/>
          <p:nvPr>
            <p:ph idx="1" type="body"/>
          </p:nvPr>
        </p:nvSpPr>
        <p:spPr>
          <a:xfrm>
            <a:off x="5731099" y="1560110"/>
            <a:ext cx="627845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בעוד SQL grammer מקבל השראה מANSI SQL, ksqlDB היה צריך להתמודד גם עם stream  וגם עם table.</a:t>
            </a:r>
            <a:endParaRPr/>
          </a:p>
          <a:p>
            <a:pPr indent="-228600" lvl="0" marL="228600" rtl="1" algn="r">
              <a:lnSpc>
                <a:spcPct val="90000"/>
              </a:lnSpc>
              <a:spcBef>
                <a:spcPts val="1000"/>
              </a:spcBef>
              <a:spcAft>
                <a:spcPts val="0"/>
              </a:spcAft>
              <a:buClr>
                <a:schemeClr val="dk1"/>
              </a:buClr>
              <a:buSzPts val="2200"/>
              <a:buChar char="•"/>
            </a:pPr>
            <a:r>
              <a:rPr lang="en-US" sz="2200"/>
              <a:t>בעוד DB רלציוני רגיל תומך רק בtable, ksqlDB צריך לתמוך גם בstream.</a:t>
            </a:r>
            <a:endParaRPr sz="2200"/>
          </a:p>
          <a:p>
            <a:pPr indent="-228600" lvl="0" marL="228600" rtl="1" algn="r">
              <a:lnSpc>
                <a:spcPct val="90000"/>
              </a:lnSpc>
              <a:spcBef>
                <a:spcPts val="1000"/>
              </a:spcBef>
              <a:spcAft>
                <a:spcPts val="0"/>
              </a:spcAft>
              <a:buClr>
                <a:schemeClr val="dk1"/>
              </a:buClr>
              <a:buSzPts val="2200"/>
              <a:buChar char="•"/>
            </a:pPr>
            <a:r>
              <a:rPr lang="en-US" sz="2200"/>
              <a:t>ז"א שאני יכול להשתמש בclassical DDL (Data Definition Language) בשביל ליצור\להרוס טבלאות\views וגם streams</a:t>
            </a:r>
            <a:endParaRPr sz="2200"/>
          </a:p>
          <a:p>
            <a:pPr indent="-228600" lvl="1" marL="685800" rtl="1" algn="r">
              <a:lnSpc>
                <a:spcPct val="90000"/>
              </a:lnSpc>
              <a:spcBef>
                <a:spcPts val="500"/>
              </a:spcBef>
              <a:spcAft>
                <a:spcPts val="0"/>
              </a:spcAft>
              <a:buClr>
                <a:schemeClr val="dk1"/>
              </a:buClr>
              <a:buSzPts val="2200"/>
              <a:buChar char="•"/>
            </a:pPr>
            <a:r>
              <a:rPr lang="en-US" sz="2200"/>
              <a:t>CREATE STREAM users …;</a:t>
            </a:r>
            <a:endParaRPr/>
          </a:p>
          <a:p>
            <a:pPr indent="-228600" lvl="1" marL="685800" rtl="1" algn="r">
              <a:lnSpc>
                <a:spcPct val="90000"/>
              </a:lnSpc>
              <a:spcBef>
                <a:spcPts val="500"/>
              </a:spcBef>
              <a:spcAft>
                <a:spcPts val="0"/>
              </a:spcAft>
              <a:buClr>
                <a:schemeClr val="dk1"/>
              </a:buClr>
              <a:buSzPts val="2200"/>
              <a:buChar char="•"/>
            </a:pPr>
            <a:r>
              <a:rPr lang="en-US" sz="2200"/>
              <a:t>DROP TABLE someTable ;</a:t>
            </a:r>
            <a:endParaRPr/>
          </a:p>
          <a:p>
            <a:pPr indent="-228600" lvl="0" marL="228600" rtl="1" algn="r">
              <a:lnSpc>
                <a:spcPct val="90000"/>
              </a:lnSpc>
              <a:spcBef>
                <a:spcPts val="1000"/>
              </a:spcBef>
              <a:spcAft>
                <a:spcPts val="0"/>
              </a:spcAft>
              <a:buClr>
                <a:schemeClr val="dk1"/>
              </a:buClr>
              <a:buSzPts val="2200"/>
              <a:buChar char="•"/>
            </a:pPr>
            <a:r>
              <a:rPr lang="en-US" sz="2200"/>
              <a:t>וגם בclassical DML (Data Manipulation Language) שמתעסקות עם קריאה וביצוע מניפולציות על המידע:</a:t>
            </a:r>
            <a:endParaRPr/>
          </a:p>
          <a:p>
            <a:pPr indent="-228600" lvl="1" marL="685800" rtl="1" algn="r">
              <a:lnSpc>
                <a:spcPct val="90000"/>
              </a:lnSpc>
              <a:spcBef>
                <a:spcPts val="500"/>
              </a:spcBef>
              <a:spcAft>
                <a:spcPts val="0"/>
              </a:spcAft>
              <a:buClr>
                <a:schemeClr val="dk1"/>
              </a:buClr>
              <a:buSzPts val="2200"/>
              <a:buChar char="•"/>
            </a:pPr>
            <a:r>
              <a:rPr lang="en-US" sz="2200"/>
              <a:t>SELECT username FROM users;</a:t>
            </a:r>
            <a:endParaRPr/>
          </a:p>
          <a:p>
            <a:pPr indent="-228600" lvl="1" marL="685800" rtl="1" algn="r">
              <a:lnSpc>
                <a:spcPct val="90000"/>
              </a:lnSpc>
              <a:spcBef>
                <a:spcPts val="500"/>
              </a:spcBef>
              <a:spcAft>
                <a:spcPts val="0"/>
              </a:spcAft>
              <a:buClr>
                <a:schemeClr val="dk1"/>
              </a:buClr>
              <a:buSzPts val="2200"/>
              <a:buChar char="•"/>
            </a:pPr>
            <a:r>
              <a:rPr lang="en-US" sz="2200"/>
              <a:t>INSERT INTO someTable (id, username) VALUES (2, “alex”)</a:t>
            </a:r>
            <a:endParaRPr sz="2200"/>
          </a:p>
          <a:p>
            <a:pPr indent="-88900" lvl="0" marL="228600" rtl="1" algn="r">
              <a:lnSpc>
                <a:spcPct val="90000"/>
              </a:lnSpc>
              <a:spcBef>
                <a:spcPts val="1000"/>
              </a:spcBef>
              <a:spcAft>
                <a:spcPts val="0"/>
              </a:spcAft>
              <a:buClr>
                <a:schemeClr val="dk1"/>
              </a:buClr>
              <a:buSzPts val="2200"/>
              <a:buNone/>
            </a:pPr>
            <a:r>
              <a:t/>
            </a:r>
            <a:endParaRPr sz="2200"/>
          </a:p>
          <a:p>
            <a:pPr indent="-88900" lvl="0" marL="228600" rtl="1" algn="r">
              <a:lnSpc>
                <a:spcPct val="90000"/>
              </a:lnSpc>
              <a:spcBef>
                <a:spcPts val="1000"/>
              </a:spcBef>
              <a:spcAft>
                <a:spcPts val="0"/>
              </a:spcAft>
              <a:buClr>
                <a:schemeClr val="dk1"/>
              </a:buClr>
              <a:buSzPts val="2200"/>
              <a:buNone/>
            </a:pPr>
            <a:r>
              <a:t/>
            </a:r>
            <a:endParaRPr sz="2200"/>
          </a:p>
          <a:p>
            <a:pPr indent="-88900" lvl="0" marL="228600" rtl="1" algn="r">
              <a:lnSpc>
                <a:spcPct val="90000"/>
              </a:lnSpc>
              <a:spcBef>
                <a:spcPts val="1000"/>
              </a:spcBef>
              <a:spcAft>
                <a:spcPts val="0"/>
              </a:spcAft>
              <a:buClr>
                <a:schemeClr val="dk1"/>
              </a:buClr>
              <a:buSzPts val="2200"/>
              <a:buNone/>
            </a:pPr>
            <a:r>
              <a:t/>
            </a:r>
            <a:endParaRPr sz="2200"/>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5" name="Shape 3135"/>
        <p:cNvGrpSpPr/>
        <p:nvPr/>
      </p:nvGrpSpPr>
      <p:grpSpPr>
        <a:xfrm>
          <a:off x="0" y="0"/>
          <a:ext cx="0" cy="0"/>
          <a:chOff x="0" y="0"/>
          <a:chExt cx="0" cy="0"/>
        </a:xfrm>
      </p:grpSpPr>
      <p:sp>
        <p:nvSpPr>
          <p:cNvPr id="3136" name="Google Shape;3136;p22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7" name="Google Shape;3137;p227"/>
          <p:cNvSpPr/>
          <p:nvPr/>
        </p:nvSpPr>
        <p:spPr>
          <a:xfrm>
            <a:off x="0" y="0"/>
            <a:ext cx="5646960" cy="385466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8" name="Google Shape;3138;p227"/>
          <p:cNvSpPr txBox="1"/>
          <p:nvPr>
            <p:ph type="title"/>
          </p:nvPr>
        </p:nvSpPr>
        <p:spPr>
          <a:xfrm>
            <a:off x="701344" y="710273"/>
            <a:ext cx="4352315" cy="28133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ksqlDB</a:t>
            </a:r>
            <a:endParaRPr/>
          </a:p>
        </p:txBody>
      </p:sp>
      <p:sp>
        <p:nvSpPr>
          <p:cNvPr id="3139" name="Google Shape;3139;p227"/>
          <p:cNvSpPr/>
          <p:nvPr/>
        </p:nvSpPr>
        <p:spPr>
          <a:xfrm>
            <a:off x="0" y="0"/>
            <a:ext cx="236484" cy="38546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40" name="Google Shape;3140;p227"/>
          <p:cNvGrpSpPr/>
          <p:nvPr/>
        </p:nvGrpSpPr>
        <p:grpSpPr>
          <a:xfrm>
            <a:off x="795528" y="73152"/>
            <a:ext cx="1178966" cy="232963"/>
            <a:chOff x="7763256" y="73152"/>
            <a:chExt cx="1178966" cy="232963"/>
          </a:xfrm>
        </p:grpSpPr>
        <p:sp>
          <p:nvSpPr>
            <p:cNvPr id="3141" name="Google Shape;3141;p227"/>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2" name="Google Shape;3142;p227"/>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3" name="Google Shape;3143;p227"/>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4" name="Google Shape;3144;p227"/>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5" name="Google Shape;3145;p227"/>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6" name="Google Shape;3146;p227"/>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7" name="Google Shape;3147;p227"/>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8" name="Google Shape;3148;p227"/>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9" name="Google Shape;3149;p227"/>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0" name="Google Shape;3150;p227"/>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1" name="Google Shape;3151;p227"/>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2" name="Google Shape;3152;p227"/>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3" name="Google Shape;3153;p227"/>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4" name="Google Shape;3154;p227"/>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5" name="Google Shape;3155;p227"/>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6" name="Google Shape;3156;p227"/>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7" name="Google Shape;3157;p227"/>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8" name="Google Shape;3158;p227"/>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9" name="Google Shape;3159;p227"/>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0" name="Google Shape;3160;p227"/>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161" name="Google Shape;3161;p227"/>
          <p:cNvPicPr preferRelativeResize="0"/>
          <p:nvPr/>
        </p:nvPicPr>
        <p:blipFill rotWithShape="1">
          <a:blip r:embed="rId3">
            <a:alphaModFix/>
          </a:blip>
          <a:srcRect b="0" l="0" r="0" t="0"/>
          <a:stretch/>
        </p:blipFill>
        <p:spPr>
          <a:xfrm>
            <a:off x="5818305" y="780757"/>
            <a:ext cx="6274367" cy="2258771"/>
          </a:xfrm>
          <a:prstGeom prst="rect">
            <a:avLst/>
          </a:prstGeom>
          <a:noFill/>
          <a:ln>
            <a:noFill/>
          </a:ln>
        </p:spPr>
      </p:pic>
      <p:sp>
        <p:nvSpPr>
          <p:cNvPr id="3162" name="Google Shape;3162;p227"/>
          <p:cNvSpPr txBox="1"/>
          <p:nvPr>
            <p:ph idx="1" type="body"/>
          </p:nvPr>
        </p:nvSpPr>
        <p:spPr>
          <a:xfrm>
            <a:off x="731519" y="4099034"/>
            <a:ext cx="10785191" cy="2196771"/>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בשלבים הראשונים של ksqlDB שעוד היה ksql הוא תמך רק בpush queries.</a:t>
            </a:r>
            <a:endParaRPr/>
          </a:p>
          <a:p>
            <a:pPr indent="-228600" lvl="0" marL="228600" rtl="1" algn="r">
              <a:lnSpc>
                <a:spcPct val="90000"/>
              </a:lnSpc>
              <a:spcBef>
                <a:spcPts val="1000"/>
              </a:spcBef>
              <a:spcAft>
                <a:spcPts val="0"/>
              </a:spcAft>
              <a:buClr>
                <a:schemeClr val="dk1"/>
              </a:buClr>
              <a:buSzPts val="2000"/>
              <a:buChar char="•"/>
            </a:pPr>
            <a:r>
              <a:rPr lang="en-US" sz="2000"/>
              <a:t>Push queries זה שאילתות שרצות לאורך זמן רב שיכולות לעבוד על stream או table ועושות emit (או דוחפות) את התוצאות ללקוח מתי שמידע קיים הופך לנגיש.</a:t>
            </a:r>
            <a:endParaRPr sz="2000"/>
          </a:p>
        </p:txBody>
      </p:sp>
      <p:sp>
        <p:nvSpPr>
          <p:cNvPr id="3163" name="Google Shape;3163;p227"/>
          <p:cNvSpPr/>
          <p:nvPr/>
        </p:nvSpPr>
        <p:spPr>
          <a:xfrm flipH="1" rot="10800000">
            <a:off x="0" y="6492875"/>
            <a:ext cx="12191999" cy="36512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7" name="Shape 3167"/>
        <p:cNvGrpSpPr/>
        <p:nvPr/>
      </p:nvGrpSpPr>
      <p:grpSpPr>
        <a:xfrm>
          <a:off x="0" y="0"/>
          <a:ext cx="0" cy="0"/>
          <a:chOff x="0" y="0"/>
          <a:chExt cx="0" cy="0"/>
        </a:xfrm>
      </p:grpSpPr>
      <p:sp>
        <p:nvSpPr>
          <p:cNvPr id="3168" name="Google Shape;3168;p22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9" name="Google Shape;3169;p228"/>
          <p:cNvSpPr/>
          <p:nvPr/>
        </p:nvSpPr>
        <p:spPr>
          <a:xfrm>
            <a:off x="-1" y="1"/>
            <a:ext cx="60066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0" name="Google Shape;3170;p228"/>
          <p:cNvSpPr txBox="1"/>
          <p:nvPr>
            <p:ph type="title"/>
          </p:nvPr>
        </p:nvSpPr>
        <p:spPr>
          <a:xfrm>
            <a:off x="1166648" y="721805"/>
            <a:ext cx="4264888" cy="222199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en-US" sz="4200"/>
              <a:t>ksqlDB</a:t>
            </a:r>
            <a:endParaRPr sz="4200"/>
          </a:p>
        </p:txBody>
      </p:sp>
      <p:sp>
        <p:nvSpPr>
          <p:cNvPr id="3171" name="Google Shape;3171;p228"/>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72" name="Google Shape;3172;p228"/>
          <p:cNvGrpSpPr/>
          <p:nvPr/>
        </p:nvGrpSpPr>
        <p:grpSpPr>
          <a:xfrm>
            <a:off x="1188720" y="73152"/>
            <a:ext cx="1178966" cy="232963"/>
            <a:chOff x="7763256" y="73152"/>
            <a:chExt cx="1178966" cy="232963"/>
          </a:xfrm>
        </p:grpSpPr>
        <p:sp>
          <p:nvSpPr>
            <p:cNvPr id="3173" name="Google Shape;3173;p228"/>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4" name="Google Shape;3174;p228"/>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5" name="Google Shape;3175;p228"/>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6" name="Google Shape;3176;p228"/>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7" name="Google Shape;3177;p228"/>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8" name="Google Shape;3178;p228"/>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9" name="Google Shape;3179;p228"/>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0" name="Google Shape;3180;p228"/>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1" name="Google Shape;3181;p228"/>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2" name="Google Shape;3182;p228"/>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3" name="Google Shape;3183;p228"/>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4" name="Google Shape;3184;p228"/>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5" name="Google Shape;3185;p228"/>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6" name="Google Shape;3186;p228"/>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7" name="Google Shape;3187;p228"/>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8" name="Google Shape;3188;p228"/>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9" name="Google Shape;3189;p228"/>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0" name="Google Shape;3190;p228"/>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1" name="Google Shape;3191;p228"/>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2" name="Google Shape;3192;p228"/>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93" name="Google Shape;3193;p228"/>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4" name="Google Shape;3194;p228"/>
          <p:cNvSpPr txBox="1"/>
          <p:nvPr>
            <p:ph idx="1" type="body"/>
          </p:nvPr>
        </p:nvSpPr>
        <p:spPr>
          <a:xfrm>
            <a:off x="606972" y="3256771"/>
            <a:ext cx="7332853" cy="3578439"/>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במהלך הזמן מנוע הSQL הפך למתקדם יותר וכשKSQL הפך לksqlDB, יכולת מרכזית חדשה שנוספה היא האפשרות לבצע Pull queries.</a:t>
            </a:r>
            <a:endParaRPr/>
          </a:p>
          <a:p>
            <a:pPr indent="-228600" lvl="0" marL="228600" rtl="1" algn="r">
              <a:lnSpc>
                <a:spcPct val="90000"/>
              </a:lnSpc>
              <a:spcBef>
                <a:spcPts val="1000"/>
              </a:spcBef>
              <a:spcAft>
                <a:spcPts val="0"/>
              </a:spcAft>
              <a:buClr>
                <a:schemeClr val="dk1"/>
              </a:buClr>
              <a:buSzPts val="2000"/>
              <a:buChar char="•"/>
            </a:pPr>
            <a:r>
              <a:rPr lang="en-US" sz="2000"/>
              <a:t>החיים של pull query יותר דומים למה שתמצאו בDB "רגיל" בגלל שהן שאילתות קצרות שמחפשות מידע לפי key מסויים.</a:t>
            </a:r>
            <a:endParaRPr/>
          </a:p>
          <a:p>
            <a:pPr indent="-228600" lvl="0" marL="228600" rtl="1" algn="r">
              <a:lnSpc>
                <a:spcPct val="90000"/>
              </a:lnSpc>
              <a:spcBef>
                <a:spcPts val="1000"/>
              </a:spcBef>
              <a:spcAft>
                <a:spcPts val="0"/>
              </a:spcAft>
              <a:buClr>
                <a:schemeClr val="dk1"/>
              </a:buClr>
              <a:buSzPts val="2000"/>
              <a:buChar char="•"/>
            </a:pPr>
            <a:r>
              <a:rPr lang="en-US" sz="2000"/>
              <a:t>מאחורי ה</a:t>
            </a:r>
            <a:r>
              <a:rPr lang="en-US" sz="2000"/>
              <a:t>קלעים הן מנצלות את היכולות של kafka streams וstate stores.</a:t>
            </a:r>
            <a:endParaRPr/>
          </a:p>
          <a:p>
            <a:pPr indent="-228600" lvl="0" marL="228600" rtl="1" algn="r">
              <a:lnSpc>
                <a:spcPct val="90000"/>
              </a:lnSpc>
              <a:spcBef>
                <a:spcPts val="1000"/>
              </a:spcBef>
              <a:spcAft>
                <a:spcPts val="0"/>
              </a:spcAft>
              <a:buClr>
                <a:schemeClr val="dk1"/>
              </a:buClr>
              <a:buSzPts val="2000"/>
              <a:buChar char="•"/>
            </a:pPr>
            <a:r>
              <a:rPr lang="en-US" sz="2000"/>
              <a:t>כמו שאתם בוודאי זוכרים, state stores הם embedded key-value stores שבדרך כלל עובדים על RocksDB.</a:t>
            </a:r>
            <a:endParaRPr sz="2000"/>
          </a:p>
        </p:txBody>
      </p:sp>
      <p:pic>
        <p:nvPicPr>
          <p:cNvPr descr="Diagram&#10;&#10;Description automatically generated" id="3195" name="Google Shape;3195;p228"/>
          <p:cNvPicPr preferRelativeResize="0"/>
          <p:nvPr/>
        </p:nvPicPr>
        <p:blipFill rotWithShape="1">
          <a:blip r:embed="rId3">
            <a:alphaModFix/>
          </a:blip>
          <a:srcRect b="0" l="0" r="0" t="0"/>
          <a:stretch/>
        </p:blipFill>
        <p:spPr>
          <a:xfrm>
            <a:off x="8126569" y="324775"/>
            <a:ext cx="3795638" cy="6253418"/>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9" name="Shape 3199"/>
        <p:cNvGrpSpPr/>
        <p:nvPr/>
      </p:nvGrpSpPr>
      <p:grpSpPr>
        <a:xfrm>
          <a:off x="0" y="0"/>
          <a:ext cx="0" cy="0"/>
          <a:chOff x="0" y="0"/>
          <a:chExt cx="0" cy="0"/>
        </a:xfrm>
      </p:grpSpPr>
      <p:sp>
        <p:nvSpPr>
          <p:cNvPr id="3200" name="Google Shape;3200;p22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1" name="Google Shape;3201;p229"/>
          <p:cNvSpPr/>
          <p:nvPr/>
        </p:nvSpPr>
        <p:spPr>
          <a:xfrm>
            <a:off x="-1" y="1"/>
            <a:ext cx="65987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2" name="Google Shape;3202;p229"/>
          <p:cNvSpPr txBox="1"/>
          <p:nvPr>
            <p:ph type="title"/>
          </p:nvPr>
        </p:nvSpPr>
        <p:spPr>
          <a:xfrm>
            <a:off x="1166648" y="679927"/>
            <a:ext cx="5064470" cy="22706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Connect Integration</a:t>
            </a:r>
            <a:endParaRPr/>
          </a:p>
        </p:txBody>
      </p:sp>
      <p:sp>
        <p:nvSpPr>
          <p:cNvPr id="3203" name="Google Shape;3203;p22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04" name="Google Shape;3204;p229"/>
          <p:cNvGrpSpPr/>
          <p:nvPr/>
        </p:nvGrpSpPr>
        <p:grpSpPr>
          <a:xfrm>
            <a:off x="1188720" y="73152"/>
            <a:ext cx="1178966" cy="232963"/>
            <a:chOff x="7763256" y="73152"/>
            <a:chExt cx="1178966" cy="232963"/>
          </a:xfrm>
        </p:grpSpPr>
        <p:sp>
          <p:nvSpPr>
            <p:cNvPr id="3205" name="Google Shape;3205;p229"/>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6" name="Google Shape;3206;p229"/>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7" name="Google Shape;3207;p229"/>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8" name="Google Shape;3208;p229"/>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9" name="Google Shape;3209;p229"/>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0" name="Google Shape;3210;p229"/>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1" name="Google Shape;3211;p229"/>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2" name="Google Shape;3212;p229"/>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3" name="Google Shape;3213;p229"/>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4" name="Google Shape;3214;p229"/>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5" name="Google Shape;3215;p229"/>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6" name="Google Shape;3216;p229"/>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7" name="Google Shape;3217;p229"/>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8" name="Google Shape;3218;p229"/>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9" name="Google Shape;3219;p229"/>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0" name="Google Shape;3220;p229"/>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1" name="Google Shape;3221;p229"/>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2" name="Google Shape;3222;p229"/>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3" name="Google Shape;3223;p229"/>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4" name="Google Shape;3224;p229"/>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Text&#10;&#10;Description automatically generated" id="3225" name="Google Shape;3225;p229"/>
          <p:cNvPicPr preferRelativeResize="0"/>
          <p:nvPr/>
        </p:nvPicPr>
        <p:blipFill rotWithShape="1">
          <a:blip r:embed="rId3">
            <a:alphaModFix/>
          </a:blip>
          <a:srcRect b="0" l="0" r="0" t="0"/>
          <a:stretch/>
        </p:blipFill>
        <p:spPr>
          <a:xfrm>
            <a:off x="6703028" y="1619487"/>
            <a:ext cx="5381657" cy="1614497"/>
          </a:xfrm>
          <a:prstGeom prst="rect">
            <a:avLst/>
          </a:prstGeom>
          <a:noFill/>
          <a:ln>
            <a:noFill/>
          </a:ln>
        </p:spPr>
      </p:pic>
      <p:sp>
        <p:nvSpPr>
          <p:cNvPr id="3226" name="Google Shape;3226;p22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7" name="Google Shape;3227;p229"/>
          <p:cNvSpPr txBox="1"/>
          <p:nvPr>
            <p:ph idx="1" type="body"/>
          </p:nvPr>
        </p:nvSpPr>
        <p:spPr>
          <a:xfrm>
            <a:off x="1166648" y="3090930"/>
            <a:ext cx="10765627" cy="3475408"/>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100"/>
              <a:buChar char="•"/>
            </a:pPr>
            <a:r>
              <a:rPr lang="en-US" sz="2100"/>
              <a:t>כמו שלמדנו kafka streams קורא מידע לקפקה ורושם אותו לקפקה.</a:t>
            </a:r>
            <a:endParaRPr/>
          </a:p>
          <a:p>
            <a:pPr indent="-228600" lvl="0" marL="228600" rtl="1" algn="r">
              <a:lnSpc>
                <a:spcPct val="90000"/>
              </a:lnSpc>
              <a:spcBef>
                <a:spcPts val="1000"/>
              </a:spcBef>
              <a:spcAft>
                <a:spcPts val="0"/>
              </a:spcAft>
              <a:buClr>
                <a:schemeClr val="dk1"/>
              </a:buClr>
              <a:buSzPts val="2100"/>
              <a:buChar char="•"/>
            </a:pPr>
            <a:r>
              <a:rPr lang="en-US" sz="2100"/>
              <a:t>אם אתם רוצים לעבד מידע שנמצא מחוץ לקפקה או אם אתם רוצים לרשום את התוצאה למערכת חיצונית אתם צריכים לבנות איזשהו datapipline כדי לקרוא\לרשום את המידע מ\ל מערכות חיצוניות.</a:t>
            </a:r>
            <a:endParaRPr/>
          </a:p>
          <a:p>
            <a:pPr indent="-228600" lvl="0" marL="228600" rtl="1" algn="r">
              <a:lnSpc>
                <a:spcPct val="90000"/>
              </a:lnSpc>
              <a:spcBef>
                <a:spcPts val="1000"/>
              </a:spcBef>
              <a:spcAft>
                <a:spcPts val="0"/>
              </a:spcAft>
              <a:buClr>
                <a:schemeClr val="dk1"/>
              </a:buClr>
              <a:buSzPts val="2100"/>
              <a:buChar char="•"/>
            </a:pPr>
            <a:r>
              <a:rPr lang="en-US" sz="2100"/>
              <a:t>הETLים הללו בדרך כלל מנוהלים על ידי מערכת אחרת בקפקה – connect.</a:t>
            </a:r>
            <a:endParaRPr/>
          </a:p>
          <a:p>
            <a:pPr indent="-228600" lvl="0" marL="228600" rtl="1" algn="r">
              <a:lnSpc>
                <a:spcPct val="90000"/>
              </a:lnSpc>
              <a:spcBef>
                <a:spcPts val="1000"/>
              </a:spcBef>
              <a:spcAft>
                <a:spcPts val="0"/>
              </a:spcAft>
              <a:buClr>
                <a:schemeClr val="dk1"/>
              </a:buClr>
              <a:buSzPts val="2100"/>
              <a:buChar char="•"/>
            </a:pPr>
            <a:r>
              <a:rPr lang="en-US" sz="2100"/>
              <a:t>כשKSQL הפך לksqlDB הוא הביא לנו יכולת חדשה: התממשקות עם kafka connect דרך SQL:</a:t>
            </a:r>
            <a:endParaRPr sz="2100"/>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1" name="Shape 3231"/>
        <p:cNvGrpSpPr/>
        <p:nvPr/>
      </p:nvGrpSpPr>
      <p:grpSpPr>
        <a:xfrm>
          <a:off x="0" y="0"/>
          <a:ext cx="0" cy="0"/>
          <a:chOff x="0" y="0"/>
          <a:chExt cx="0" cy="0"/>
        </a:xfrm>
      </p:grpSpPr>
      <p:sp>
        <p:nvSpPr>
          <p:cNvPr id="3232" name="Google Shape;3232;p23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3" name="Google Shape;3233;p230"/>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4" name="Google Shape;3234;p230"/>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5" name="Google Shape;3235;p230"/>
          <p:cNvSpPr/>
          <p:nvPr/>
        </p:nvSpPr>
        <p:spPr>
          <a:xfrm>
            <a:off x="606971" y="0"/>
            <a:ext cx="456510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6" name="Google Shape;3236;p230"/>
          <p:cNvSpPr txBox="1"/>
          <p:nvPr>
            <p:ph type="title"/>
          </p:nvPr>
        </p:nvSpPr>
        <p:spPr>
          <a:xfrm>
            <a:off x="839737" y="724628"/>
            <a:ext cx="3794760" cy="99055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solidFill>
                  <a:schemeClr val="dk1"/>
                </a:solidFill>
                <a:latin typeface="Calibri"/>
                <a:ea typeface="Calibri"/>
                <a:cs typeface="Calibri"/>
                <a:sym typeface="Calibri"/>
              </a:rPr>
              <a:t>Full ETL</a:t>
            </a:r>
            <a:endParaRPr/>
          </a:p>
        </p:txBody>
      </p:sp>
      <p:sp>
        <p:nvSpPr>
          <p:cNvPr id="3237" name="Google Shape;3237;p230"/>
          <p:cNvSpPr txBox="1"/>
          <p:nvPr>
            <p:ph idx="1" type="body"/>
          </p:nvPr>
        </p:nvSpPr>
        <p:spPr>
          <a:xfrm>
            <a:off x="740535" y="4140559"/>
            <a:ext cx="4090909" cy="1159098"/>
          </a:xfrm>
          <a:prstGeom prst="rect">
            <a:avLst/>
          </a:prstGeom>
          <a:noFill/>
          <a:ln>
            <a:noFill/>
          </a:ln>
        </p:spPr>
        <p:txBody>
          <a:bodyPr anchorCtr="0" anchor="t" bIns="45700" lIns="91425" spcFirstLastPara="1" rIns="91425" wrap="square" tIns="45700">
            <a:normAutofit/>
          </a:bodyPr>
          <a:lstStyle/>
          <a:p>
            <a:pPr indent="0" lvl="0" marL="0" rtl="1" algn="r">
              <a:lnSpc>
                <a:spcPct val="90000"/>
              </a:lnSpc>
              <a:spcBef>
                <a:spcPts val="0"/>
              </a:spcBef>
              <a:spcAft>
                <a:spcPts val="0"/>
              </a:spcAft>
              <a:buClr>
                <a:schemeClr val="dk1"/>
              </a:buClr>
              <a:buSzPts val="2200"/>
              <a:buNone/>
            </a:pPr>
            <a:r>
              <a:rPr lang="en-US" sz="2200">
                <a:solidFill>
                  <a:schemeClr val="dk1"/>
                </a:solidFill>
                <a:latin typeface="Calibri"/>
                <a:ea typeface="Calibri"/>
                <a:cs typeface="Calibri"/>
                <a:sym typeface="Calibri"/>
              </a:rPr>
              <a:t>הוספת ההתממשקות לkafka connect בעצם נותנת לנו את כל הכוח של stream ETL  בכלי אחד.</a:t>
            </a:r>
            <a:endParaRPr/>
          </a:p>
        </p:txBody>
      </p:sp>
      <p:grpSp>
        <p:nvGrpSpPr>
          <p:cNvPr id="3238" name="Google Shape;3238;p230"/>
          <p:cNvGrpSpPr/>
          <p:nvPr/>
        </p:nvGrpSpPr>
        <p:grpSpPr>
          <a:xfrm>
            <a:off x="1188720" y="73152"/>
            <a:ext cx="1178966" cy="232963"/>
            <a:chOff x="7763256" y="73152"/>
            <a:chExt cx="1178966" cy="232963"/>
          </a:xfrm>
        </p:grpSpPr>
        <p:sp>
          <p:nvSpPr>
            <p:cNvPr id="3239" name="Google Shape;3239;p230"/>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0" name="Google Shape;3240;p230"/>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1" name="Google Shape;3241;p230"/>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2" name="Google Shape;3242;p230"/>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3" name="Google Shape;3243;p230"/>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4" name="Google Shape;3244;p230"/>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5" name="Google Shape;3245;p230"/>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6" name="Google Shape;3246;p230"/>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7" name="Google Shape;3247;p230"/>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8" name="Google Shape;3248;p230"/>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9" name="Google Shape;3249;p230"/>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0" name="Google Shape;3250;p230"/>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1" name="Google Shape;3251;p230"/>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2" name="Google Shape;3252;p230"/>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3" name="Google Shape;3253;p230"/>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4" name="Google Shape;3254;p230"/>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5" name="Google Shape;3255;p230"/>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6" name="Google Shape;3256;p230"/>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7" name="Google Shape;3257;p230"/>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8" name="Google Shape;3258;p230"/>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59" name="Google Shape;3259;p230"/>
          <p:cNvPicPr preferRelativeResize="0"/>
          <p:nvPr/>
        </p:nvPicPr>
        <p:blipFill rotWithShape="1">
          <a:blip r:embed="rId3">
            <a:alphaModFix/>
          </a:blip>
          <a:srcRect b="0" l="0" r="0" t="0"/>
          <a:stretch/>
        </p:blipFill>
        <p:spPr>
          <a:xfrm>
            <a:off x="5619404" y="778487"/>
            <a:ext cx="6192981" cy="5325962"/>
          </a:xfrm>
          <a:prstGeom prst="rect">
            <a:avLst/>
          </a:prstGeom>
          <a:noFill/>
          <a:ln>
            <a:noFill/>
          </a:ln>
        </p:spPr>
      </p:pic>
      <p:sp>
        <p:nvSpPr>
          <p:cNvPr id="3260" name="Google Shape;3260;p230"/>
          <p:cNvSpPr txBox="1"/>
          <p:nvPr/>
        </p:nvSpPr>
        <p:spPr>
          <a:xfrm>
            <a:off x="5081826" y="1616993"/>
            <a:ext cx="12943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Before:</a:t>
            </a:r>
            <a:endParaRPr sz="1800">
              <a:solidFill>
                <a:schemeClr val="dk1"/>
              </a:solidFill>
              <a:latin typeface="Calibri"/>
              <a:ea typeface="Calibri"/>
              <a:cs typeface="Calibri"/>
              <a:sym typeface="Calibri"/>
            </a:endParaRPr>
          </a:p>
        </p:txBody>
      </p:sp>
      <p:sp>
        <p:nvSpPr>
          <p:cNvPr id="3261" name="Google Shape;3261;p230"/>
          <p:cNvSpPr txBox="1"/>
          <p:nvPr/>
        </p:nvSpPr>
        <p:spPr>
          <a:xfrm>
            <a:off x="5097886" y="5299657"/>
            <a:ext cx="12943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After:</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15"/>
          <p:cNvSpPr txBox="1"/>
          <p:nvPr>
            <p:ph type="title"/>
          </p:nvPr>
        </p:nvSpPr>
        <p:spPr>
          <a:xfrm>
            <a:off x="838200" y="698643"/>
            <a:ext cx="5243394" cy="22255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Kafka Producer</a:t>
            </a:r>
            <a:endParaRPr sz="5600"/>
          </a:p>
        </p:txBody>
      </p:sp>
      <p:cxnSp>
        <p:nvCxnSpPr>
          <p:cNvPr id="353" name="Google Shape;353;p15"/>
          <p:cNvCxnSpPr/>
          <p:nvPr/>
        </p:nvCxnSpPr>
        <p:spPr>
          <a:xfrm>
            <a:off x="623622" y="381934"/>
            <a:ext cx="0" cy="6476066"/>
          </a:xfrm>
          <a:prstGeom prst="straightConnector1">
            <a:avLst/>
          </a:prstGeom>
          <a:noFill/>
          <a:ln cap="sq" cmpd="sng" w="25400">
            <a:solidFill>
              <a:schemeClr val="accent1"/>
            </a:solidFill>
            <a:prstDash val="solid"/>
            <a:bevel/>
            <a:headEnd len="sm" w="sm" type="none"/>
            <a:tailEnd len="sm" w="sm" type="none"/>
          </a:ln>
        </p:spPr>
      </p:cxnSp>
      <p:grpSp>
        <p:nvGrpSpPr>
          <p:cNvPr id="354" name="Google Shape;354;p15"/>
          <p:cNvGrpSpPr/>
          <p:nvPr/>
        </p:nvGrpSpPr>
        <p:grpSpPr>
          <a:xfrm>
            <a:off x="6110408" y="740316"/>
            <a:ext cx="465458" cy="872153"/>
            <a:chOff x="6110408" y="740316"/>
            <a:chExt cx="465458" cy="872153"/>
          </a:xfrm>
        </p:grpSpPr>
        <p:sp>
          <p:nvSpPr>
            <p:cNvPr id="355" name="Google Shape;355;p15"/>
            <p:cNvSpPr/>
            <p:nvPr/>
          </p:nvSpPr>
          <p:spPr>
            <a:xfrm>
              <a:off x="6125948"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15"/>
            <p:cNvSpPr/>
            <p:nvPr/>
          </p:nvSpPr>
          <p:spPr>
            <a:xfrm>
              <a:off x="6484728"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15"/>
            <p:cNvSpPr/>
            <p:nvPr/>
          </p:nvSpPr>
          <p:spPr>
            <a:xfrm>
              <a:off x="6110408"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Diagram, table&#10;&#10;Description automatically generated" id="358" name="Google Shape;358;p15"/>
          <p:cNvPicPr preferRelativeResize="0"/>
          <p:nvPr/>
        </p:nvPicPr>
        <p:blipFill rotWithShape="1">
          <a:blip r:embed="rId3">
            <a:alphaModFix/>
          </a:blip>
          <a:srcRect b="0" l="905" r="2248" t="0"/>
          <a:stretch/>
        </p:blipFill>
        <p:spPr>
          <a:xfrm>
            <a:off x="838198" y="3003053"/>
            <a:ext cx="5243394" cy="2994972"/>
          </a:xfrm>
          <a:prstGeom prst="rect">
            <a:avLst/>
          </a:prstGeom>
          <a:noFill/>
          <a:ln>
            <a:noFill/>
          </a:ln>
        </p:spPr>
      </p:pic>
      <p:sp>
        <p:nvSpPr>
          <p:cNvPr id="359" name="Google Shape;359;p15"/>
          <p:cNvSpPr/>
          <p:nvPr/>
        </p:nvSpPr>
        <p:spPr>
          <a:xfrm>
            <a:off x="838200" y="3000055"/>
            <a:ext cx="5243390" cy="2997970"/>
          </a:xfrm>
          <a:prstGeom prst="rect">
            <a:avLst/>
          </a:prstGeom>
          <a:gradFill>
            <a:gsLst>
              <a:gs pos="0">
                <a:srgbClr val="4472C4">
                  <a:alpha val="20000"/>
                </a:srgbClr>
              </a:gs>
              <a:gs pos="100000">
                <a:srgbClr val="ED7D31">
                  <a:alpha val="2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15"/>
          <p:cNvSpPr txBox="1"/>
          <p:nvPr>
            <p:ph idx="1" type="body"/>
          </p:nvPr>
        </p:nvSpPr>
        <p:spPr>
          <a:xfrm>
            <a:off x="6081590" y="879355"/>
            <a:ext cx="5830323" cy="511401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מכניס רשומות לטופיק מסויים (יותר נכון לpartition מסויים).</a:t>
            </a:r>
            <a:br>
              <a:rPr lang="en-US" sz="2000"/>
            </a:br>
            <a:br>
              <a:rPr lang="en-US" sz="2000"/>
            </a:br>
            <a:endParaRPr sz="2000"/>
          </a:p>
          <a:p>
            <a:pPr indent="-228600" lvl="0" marL="228600" rtl="1" algn="r">
              <a:lnSpc>
                <a:spcPct val="90000"/>
              </a:lnSpc>
              <a:spcBef>
                <a:spcPts val="1000"/>
              </a:spcBef>
              <a:spcAft>
                <a:spcPts val="0"/>
              </a:spcAft>
              <a:buClr>
                <a:schemeClr val="dk1"/>
              </a:buClr>
              <a:buSzPts val="2000"/>
              <a:buChar char="•"/>
            </a:pPr>
            <a:r>
              <a:rPr lang="en-US" sz="2000">
                <a:latin typeface="Arial"/>
                <a:ea typeface="Arial"/>
                <a:cs typeface="Arial"/>
                <a:sym typeface="Arial"/>
              </a:rPr>
              <a:t>ה</a:t>
            </a:r>
            <a:r>
              <a:rPr lang="en-US" sz="2000"/>
              <a:t>producer יכול לצרף להודעה key שמכתיב את הpartition שההודעה צריכה להירשם אליו.</a:t>
            </a:r>
            <a:endParaRPr sz="2000"/>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5" name="Shape 3265"/>
        <p:cNvGrpSpPr/>
        <p:nvPr/>
      </p:nvGrpSpPr>
      <p:grpSpPr>
        <a:xfrm>
          <a:off x="0" y="0"/>
          <a:ext cx="0" cy="0"/>
          <a:chOff x="0" y="0"/>
          <a:chExt cx="0" cy="0"/>
        </a:xfrm>
      </p:grpSpPr>
      <p:sp>
        <p:nvSpPr>
          <p:cNvPr id="3266" name="Google Shape;3266;p23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7" name="Google Shape;3267;p231"/>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8" name="Google Shape;3268;p231"/>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9" name="Google Shape;3269;p231"/>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0" name="Google Shape;3270;p231"/>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Calibri"/>
              <a:buNone/>
            </a:pPr>
            <a:r>
              <a:rPr lang="en-US" sz="4600"/>
              <a:t>How Does ksqlDB compare to a Traditional SQL Database?</a:t>
            </a:r>
            <a:endParaRPr sz="4600"/>
          </a:p>
        </p:txBody>
      </p:sp>
      <p:grpSp>
        <p:nvGrpSpPr>
          <p:cNvPr id="3271" name="Google Shape;3271;p231"/>
          <p:cNvGrpSpPr/>
          <p:nvPr/>
        </p:nvGrpSpPr>
        <p:grpSpPr>
          <a:xfrm>
            <a:off x="1188720" y="73152"/>
            <a:ext cx="1178966" cy="232963"/>
            <a:chOff x="5422392" y="64008"/>
            <a:chExt cx="1178966" cy="232963"/>
          </a:xfrm>
        </p:grpSpPr>
        <p:sp>
          <p:nvSpPr>
            <p:cNvPr id="3272" name="Google Shape;3272;p231"/>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3" name="Google Shape;3273;p231"/>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4" name="Google Shape;3274;p231"/>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5" name="Google Shape;3275;p231"/>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6" name="Google Shape;3276;p231"/>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7" name="Google Shape;3277;p231"/>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8" name="Google Shape;3278;p231"/>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9" name="Google Shape;3279;p231"/>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0" name="Google Shape;3280;p231"/>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1" name="Google Shape;3281;p231"/>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2" name="Google Shape;3282;p231"/>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3" name="Google Shape;3283;p231"/>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4" name="Google Shape;3284;p231"/>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5" name="Google Shape;3285;p231"/>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6" name="Google Shape;3286;p231"/>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7" name="Google Shape;3287;p231"/>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8" name="Google Shape;3288;p231"/>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9" name="Google Shape;3289;p231"/>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0" name="Google Shape;3290;p231"/>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1" name="Google Shape;3291;p231"/>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92" name="Google Shape;3292;p231"/>
          <p:cNvSpPr txBox="1"/>
          <p:nvPr>
            <p:ph idx="1" type="body"/>
          </p:nvPr>
        </p:nvSpPr>
        <p:spPr>
          <a:xfrm>
            <a:off x="5653227" y="499833"/>
            <a:ext cx="6317685"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אחרי שראינו איך ksqlDB התפתח לסוג חדש של DB (event streaming database) בואו נראה איך הוא בהשוואה לSQL DB "רגיל".</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בכל זאת, שהDBA שלכם ישמע שאתם מריצים שאילתות במשך חודשים או יותר (push queries) הוא ירצה תשובות.</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בואו נתחיל בדימיון שלהם.</a:t>
            </a:r>
            <a:endParaRPr sz="2200"/>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6" name="Shape 3296"/>
        <p:cNvGrpSpPr/>
        <p:nvPr/>
      </p:nvGrpSpPr>
      <p:grpSpPr>
        <a:xfrm>
          <a:off x="0" y="0"/>
          <a:ext cx="0" cy="0"/>
          <a:chOff x="0" y="0"/>
          <a:chExt cx="0" cy="0"/>
        </a:xfrm>
      </p:grpSpPr>
      <p:sp>
        <p:nvSpPr>
          <p:cNvPr id="3297" name="Google Shape;3297;p23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8" name="Google Shape;3298;p23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9" name="Google Shape;3299;p232"/>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0" name="Google Shape;3300;p232"/>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1" name="Google Shape;3301;p232"/>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Similarities </a:t>
            </a:r>
            <a:endParaRPr sz="5400"/>
          </a:p>
        </p:txBody>
      </p:sp>
      <p:grpSp>
        <p:nvGrpSpPr>
          <p:cNvPr id="3302" name="Google Shape;3302;p232"/>
          <p:cNvGrpSpPr/>
          <p:nvPr/>
        </p:nvGrpSpPr>
        <p:grpSpPr>
          <a:xfrm>
            <a:off x="1188720" y="73152"/>
            <a:ext cx="1178966" cy="232963"/>
            <a:chOff x="5422392" y="64008"/>
            <a:chExt cx="1178966" cy="232963"/>
          </a:xfrm>
        </p:grpSpPr>
        <p:sp>
          <p:nvSpPr>
            <p:cNvPr id="3303" name="Google Shape;3303;p232"/>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4" name="Google Shape;3304;p232"/>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5" name="Google Shape;3305;p232"/>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6" name="Google Shape;3306;p232"/>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7" name="Google Shape;3307;p232"/>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8" name="Google Shape;3308;p232"/>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9" name="Google Shape;3309;p232"/>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0" name="Google Shape;3310;p232"/>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1" name="Google Shape;3311;p232"/>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2" name="Google Shape;3312;p232"/>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3" name="Google Shape;3313;p232"/>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4" name="Google Shape;3314;p232"/>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5" name="Google Shape;3315;p232"/>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6" name="Google Shape;3316;p232"/>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7" name="Google Shape;3317;p232"/>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8" name="Google Shape;3318;p232"/>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9" name="Google Shape;3319;p232"/>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0" name="Google Shape;3320;p232"/>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1" name="Google Shape;3321;p232"/>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2" name="Google Shape;3322;p232"/>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23" name="Google Shape;3323;p232"/>
          <p:cNvSpPr txBox="1"/>
          <p:nvPr>
            <p:ph idx="1" type="body"/>
          </p:nvPr>
        </p:nvSpPr>
        <p:spPr>
          <a:xfrm>
            <a:off x="5750417" y="499833"/>
            <a:ext cx="6239813"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SQL interface</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DDL and DML statements</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Network service and clients for submitting queries</a:t>
            </a:r>
            <a:endParaRPr sz="2000"/>
          </a:p>
          <a:p>
            <a:pPr indent="-228600" lvl="1" marL="685800" rtl="1" algn="r">
              <a:lnSpc>
                <a:spcPct val="90000"/>
              </a:lnSpc>
              <a:spcBef>
                <a:spcPts val="500"/>
              </a:spcBef>
              <a:spcAft>
                <a:spcPts val="0"/>
              </a:spcAft>
              <a:buClr>
                <a:schemeClr val="dk1"/>
              </a:buClr>
              <a:buSzPts val="2000"/>
              <a:buChar char="•"/>
            </a:pPr>
            <a:r>
              <a:rPr lang="en-US" sz="2000"/>
              <a:t>יש 2 דרכים מרכזיות להתחבר לDB: האחת, על גבי הרשת (driver) והשנייה, CLI.</a:t>
            </a:r>
            <a:endParaRPr/>
          </a:p>
          <a:p>
            <a:pPr indent="-228600" lvl="1" marL="685800" rtl="1" algn="r">
              <a:lnSpc>
                <a:spcPct val="90000"/>
              </a:lnSpc>
              <a:spcBef>
                <a:spcPts val="500"/>
              </a:spcBef>
              <a:spcAft>
                <a:spcPts val="0"/>
              </a:spcAft>
              <a:buClr>
                <a:schemeClr val="dk1"/>
              </a:buClr>
              <a:buSzPts val="2000"/>
              <a:buChar char="•"/>
            </a:pPr>
            <a:r>
              <a:rPr lang="en-US" sz="2000"/>
              <a:t>כך גם פה, הדרך הראשונה היא REST API והשנייה, CLI.</a:t>
            </a:r>
            <a:endParaRPr/>
          </a:p>
          <a:p>
            <a:pPr indent="-228600" lvl="1" marL="685800" rtl="1" algn="r">
              <a:lnSpc>
                <a:spcPct val="90000"/>
              </a:lnSpc>
              <a:spcBef>
                <a:spcPts val="500"/>
              </a:spcBef>
              <a:spcAft>
                <a:spcPts val="0"/>
              </a:spcAft>
              <a:buClr>
                <a:schemeClr val="dk1"/>
              </a:buClr>
              <a:buSzPts val="2000"/>
              <a:buChar char="•"/>
            </a:pPr>
            <a:r>
              <a:rPr lang="en-US" sz="2000"/>
              <a:t>בנוסף יש UI שדרכו אפשר להריץ שאילתות וגם java client.</a:t>
            </a:r>
            <a:endParaRPr/>
          </a:p>
          <a:p>
            <a:pPr indent="-101600" lvl="1" marL="685800" rtl="1" algn="r">
              <a:lnSpc>
                <a:spcPct val="90000"/>
              </a:lnSpc>
              <a:spcBef>
                <a:spcPts val="5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Schemas</a:t>
            </a:r>
            <a:endParaRPr sz="2000"/>
          </a:p>
          <a:p>
            <a:pPr indent="-228600" lvl="1" marL="685800" rtl="1" algn="r">
              <a:lnSpc>
                <a:spcPct val="90000"/>
              </a:lnSpc>
              <a:spcBef>
                <a:spcPts val="500"/>
              </a:spcBef>
              <a:spcAft>
                <a:spcPts val="0"/>
              </a:spcAft>
              <a:buClr>
                <a:schemeClr val="dk1"/>
              </a:buClr>
              <a:buSzPts val="2000"/>
              <a:buChar char="•"/>
            </a:pPr>
            <a:r>
              <a:rPr lang="en-US" sz="2000"/>
              <a:t>המידע שאתם מתעסקים איתו בנוי מסכמה מסויימת שמכילים שמות שדות וטיפוסים.</a:t>
            </a:r>
            <a:endParaRPr/>
          </a:p>
          <a:p>
            <a:pPr indent="-228600" lvl="1" marL="685800" rtl="1" algn="r">
              <a:lnSpc>
                <a:spcPct val="90000"/>
              </a:lnSpc>
              <a:spcBef>
                <a:spcPts val="500"/>
              </a:spcBef>
              <a:spcAft>
                <a:spcPts val="0"/>
              </a:spcAft>
              <a:buClr>
                <a:schemeClr val="dk1"/>
              </a:buClr>
              <a:buSzPts val="2000"/>
              <a:buChar char="•"/>
            </a:pPr>
            <a:r>
              <a:rPr lang="en-US" sz="2000"/>
              <a:t>כמו גם postgres, הksqlDB תומך בuser defined types.</a:t>
            </a:r>
            <a:endParaRPr sz="2000"/>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7" name="Shape 3327"/>
        <p:cNvGrpSpPr/>
        <p:nvPr/>
      </p:nvGrpSpPr>
      <p:grpSpPr>
        <a:xfrm>
          <a:off x="0" y="0"/>
          <a:ext cx="0" cy="0"/>
          <a:chOff x="0" y="0"/>
          <a:chExt cx="0" cy="0"/>
        </a:xfrm>
      </p:grpSpPr>
      <p:sp>
        <p:nvSpPr>
          <p:cNvPr id="3328" name="Google Shape;3328;p2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9" name="Google Shape;3329;p233"/>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0" name="Google Shape;3330;p233"/>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1" name="Google Shape;3331;p233"/>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2" name="Google Shape;3332;p233"/>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Similarities</a:t>
            </a:r>
            <a:endParaRPr sz="5400"/>
          </a:p>
        </p:txBody>
      </p:sp>
      <p:grpSp>
        <p:nvGrpSpPr>
          <p:cNvPr id="3333" name="Google Shape;3333;p233"/>
          <p:cNvGrpSpPr/>
          <p:nvPr/>
        </p:nvGrpSpPr>
        <p:grpSpPr>
          <a:xfrm>
            <a:off x="1188720" y="73152"/>
            <a:ext cx="1178966" cy="232963"/>
            <a:chOff x="5422392" y="64008"/>
            <a:chExt cx="1178966" cy="232963"/>
          </a:xfrm>
        </p:grpSpPr>
        <p:sp>
          <p:nvSpPr>
            <p:cNvPr id="3334" name="Google Shape;3334;p233"/>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5" name="Google Shape;3335;p233"/>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6" name="Google Shape;3336;p233"/>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7" name="Google Shape;3337;p233"/>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8" name="Google Shape;3338;p233"/>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9" name="Google Shape;3339;p233"/>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0" name="Google Shape;3340;p233"/>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1" name="Google Shape;3341;p233"/>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2" name="Google Shape;3342;p233"/>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3" name="Google Shape;3343;p233"/>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4" name="Google Shape;3344;p233"/>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5" name="Google Shape;3345;p233"/>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6" name="Google Shape;3346;p233"/>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7" name="Google Shape;3347;p233"/>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8" name="Google Shape;3348;p233"/>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9" name="Google Shape;3349;p233"/>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0" name="Google Shape;3350;p233"/>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1" name="Google Shape;3351;p233"/>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2" name="Google Shape;3352;p233"/>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3" name="Google Shape;3353;p233"/>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4" name="Google Shape;3354;p233"/>
          <p:cNvSpPr txBox="1"/>
          <p:nvPr>
            <p:ph idx="1" type="body"/>
          </p:nvPr>
        </p:nvSpPr>
        <p:spPr>
          <a:xfrm>
            <a:off x="6096000" y="499833"/>
            <a:ext cx="590067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Materialized views</a:t>
            </a:r>
            <a:endParaRPr sz="2200"/>
          </a:p>
          <a:p>
            <a:pPr indent="-228600" lvl="1" marL="685800" rtl="1" algn="r">
              <a:lnSpc>
                <a:spcPct val="90000"/>
              </a:lnSpc>
              <a:spcBef>
                <a:spcPts val="500"/>
              </a:spcBef>
              <a:spcAft>
                <a:spcPts val="0"/>
              </a:spcAft>
              <a:buClr>
                <a:schemeClr val="dk1"/>
              </a:buClr>
              <a:buSzPts val="2200"/>
              <a:buChar char="•"/>
            </a:pPr>
            <a:r>
              <a:rPr lang="en-US" sz="2200"/>
              <a:t>בשביל לייעל את תהליך השליפה בDB "רגיל", משתמשים לפעמים יוצרים materialized views.</a:t>
            </a:r>
            <a:endParaRPr/>
          </a:p>
          <a:p>
            <a:pPr indent="-228600" lvl="1" marL="685800" rtl="1" algn="r">
              <a:lnSpc>
                <a:spcPct val="90000"/>
              </a:lnSpc>
              <a:spcBef>
                <a:spcPts val="500"/>
              </a:spcBef>
              <a:spcAft>
                <a:spcPts val="0"/>
              </a:spcAft>
              <a:buClr>
                <a:schemeClr val="dk1"/>
              </a:buClr>
              <a:buSzPts val="2200"/>
              <a:buChar char="•"/>
            </a:pPr>
            <a:r>
              <a:rPr lang="en-US" sz="2200"/>
              <a:t>הם בעצם שאילתות עם שם מסוים שמכילים תוצאות של שאילתה.</a:t>
            </a:r>
            <a:endParaRPr/>
          </a:p>
          <a:p>
            <a:pPr indent="-228600" lvl="1" marL="685800" rtl="1" algn="r">
              <a:lnSpc>
                <a:spcPct val="90000"/>
              </a:lnSpc>
              <a:spcBef>
                <a:spcPts val="500"/>
              </a:spcBef>
              <a:spcAft>
                <a:spcPts val="0"/>
              </a:spcAft>
              <a:buClr>
                <a:schemeClr val="dk1"/>
              </a:buClr>
              <a:buSzPts val="2200"/>
              <a:buChar char="•"/>
            </a:pPr>
            <a:r>
              <a:rPr lang="en-US" sz="2200"/>
              <a:t>בעוד שבDB "רגיל" הם יכולים להתעדכן lazily או eagerly (מתי שמגיע מידע חדש), בksqlDB הם יפעלו בצורת eagerly (העדכונים לstream או table יפעלו ישר שמגיע מידע חדש).</a:t>
            </a:r>
            <a:endParaRPr/>
          </a:p>
          <a:p>
            <a:pPr indent="-88900" lvl="1" marL="685800" rtl="1" algn="r">
              <a:lnSpc>
                <a:spcPct val="90000"/>
              </a:lnSpc>
              <a:spcBef>
                <a:spcPts val="5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פונקציות מובנות ואופרטורים בשביל טרנספורמציות</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Data replication</a:t>
            </a:r>
            <a:endParaRPr sz="2200"/>
          </a:p>
          <a:p>
            <a:pPr indent="0" lvl="1" marL="457200" rtl="1" algn="r">
              <a:lnSpc>
                <a:spcPct val="90000"/>
              </a:lnSpc>
              <a:spcBef>
                <a:spcPts val="500"/>
              </a:spcBef>
              <a:spcAft>
                <a:spcPts val="0"/>
              </a:spcAft>
              <a:buClr>
                <a:schemeClr val="dk1"/>
              </a:buClr>
              <a:buSzPts val="2200"/>
              <a:buNone/>
            </a:pPr>
            <a:r>
              <a:t/>
            </a:r>
            <a:endParaRPr sz="2200"/>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8" name="Shape 3358"/>
        <p:cNvGrpSpPr/>
        <p:nvPr/>
      </p:nvGrpSpPr>
      <p:grpSpPr>
        <a:xfrm>
          <a:off x="0" y="0"/>
          <a:ext cx="0" cy="0"/>
          <a:chOff x="0" y="0"/>
          <a:chExt cx="0" cy="0"/>
        </a:xfrm>
      </p:grpSpPr>
      <p:sp>
        <p:nvSpPr>
          <p:cNvPr id="3359" name="Google Shape;3359;p23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0" name="Google Shape;3360;p23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1" name="Google Shape;3361;p234"/>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2" name="Google Shape;3362;p234"/>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3" name="Google Shape;3363;p234"/>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Differences </a:t>
            </a:r>
            <a:endParaRPr sz="5400"/>
          </a:p>
        </p:txBody>
      </p:sp>
      <p:grpSp>
        <p:nvGrpSpPr>
          <p:cNvPr id="3364" name="Google Shape;3364;p234"/>
          <p:cNvGrpSpPr/>
          <p:nvPr/>
        </p:nvGrpSpPr>
        <p:grpSpPr>
          <a:xfrm>
            <a:off x="1188720" y="73152"/>
            <a:ext cx="1178966" cy="232963"/>
            <a:chOff x="5422392" y="64008"/>
            <a:chExt cx="1178966" cy="232963"/>
          </a:xfrm>
        </p:grpSpPr>
        <p:sp>
          <p:nvSpPr>
            <p:cNvPr id="3365" name="Google Shape;3365;p234"/>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6" name="Google Shape;3366;p234"/>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7" name="Google Shape;3367;p234"/>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8" name="Google Shape;3368;p234"/>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9" name="Google Shape;3369;p234"/>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0" name="Google Shape;3370;p234"/>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1" name="Google Shape;3371;p234"/>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2" name="Google Shape;3372;p234"/>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3" name="Google Shape;3373;p234"/>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4" name="Google Shape;3374;p234"/>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5" name="Google Shape;3375;p234"/>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6" name="Google Shape;3376;p234"/>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7" name="Google Shape;3377;p234"/>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8" name="Google Shape;3378;p234"/>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9" name="Google Shape;3379;p234"/>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0" name="Google Shape;3380;p234"/>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1" name="Google Shape;3381;p234"/>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2" name="Google Shape;3382;p234"/>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3" name="Google Shape;3383;p234"/>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4" name="Google Shape;3384;p234"/>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85" name="Google Shape;3385;p234"/>
          <p:cNvSpPr txBox="1"/>
          <p:nvPr>
            <p:ph idx="1" type="body"/>
          </p:nvPr>
        </p:nvSpPr>
        <p:spPr>
          <a:xfrm>
            <a:off x="6096000" y="499833"/>
            <a:ext cx="5862034"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DDL וDML לstream processing וגם connectors לחיבור עם kafka connect.</a:t>
            </a:r>
            <a:endParaRPr/>
          </a:p>
          <a:p>
            <a:pPr indent="-228600" lvl="0" marL="228600" rtl="1" algn="r">
              <a:lnSpc>
                <a:spcPct val="90000"/>
              </a:lnSpc>
              <a:spcBef>
                <a:spcPts val="1000"/>
              </a:spcBef>
              <a:spcAft>
                <a:spcPts val="0"/>
              </a:spcAft>
              <a:buClr>
                <a:schemeClr val="dk1"/>
              </a:buClr>
              <a:buSzPts val="2200"/>
              <a:buChar char="•"/>
            </a:pPr>
            <a:r>
              <a:rPr lang="en-US" sz="2200"/>
              <a:t>Push queries</a:t>
            </a:r>
            <a:endParaRPr sz="2200"/>
          </a:p>
          <a:p>
            <a:pPr indent="-228600" lvl="0" marL="228600" rtl="1" algn="r">
              <a:lnSpc>
                <a:spcPct val="90000"/>
              </a:lnSpc>
              <a:spcBef>
                <a:spcPts val="1000"/>
              </a:spcBef>
              <a:spcAft>
                <a:spcPts val="0"/>
              </a:spcAft>
              <a:buClr>
                <a:schemeClr val="dk1"/>
              </a:buClr>
              <a:buSzPts val="2200"/>
              <a:buChar char="•"/>
            </a:pPr>
            <a:r>
              <a:rPr lang="en-US" sz="2200"/>
              <a:t>More sophisticated schema management</a:t>
            </a:r>
            <a:endParaRPr sz="2200"/>
          </a:p>
          <a:p>
            <a:pPr indent="-228600" lvl="1" marL="685800" rtl="1" algn="r">
              <a:lnSpc>
                <a:spcPct val="90000"/>
              </a:lnSpc>
              <a:spcBef>
                <a:spcPts val="500"/>
              </a:spcBef>
              <a:spcAft>
                <a:spcPts val="0"/>
              </a:spcAft>
              <a:buClr>
                <a:schemeClr val="dk1"/>
              </a:buClr>
              <a:buSzPts val="2200"/>
              <a:buChar char="•"/>
            </a:pPr>
            <a:r>
              <a:rPr lang="en-US" sz="2200"/>
              <a:t>כמו שאתם מצפים, הסכמה יכולה להיות מוסקת מהSQL עצמו.</a:t>
            </a:r>
            <a:endParaRPr/>
          </a:p>
          <a:p>
            <a:pPr indent="-228600" lvl="1" marL="685800" rtl="1" algn="r">
              <a:lnSpc>
                <a:spcPct val="90000"/>
              </a:lnSpc>
              <a:spcBef>
                <a:spcPts val="500"/>
              </a:spcBef>
              <a:spcAft>
                <a:spcPts val="0"/>
              </a:spcAft>
              <a:buClr>
                <a:schemeClr val="dk1"/>
              </a:buClr>
              <a:buSzPts val="2200"/>
              <a:buChar char="•"/>
            </a:pPr>
            <a:r>
              <a:rPr lang="en-US" sz="2200"/>
              <a:t>אבל הן יכולות להיות מאוחסנות במקום חיצוני (schema registry).</a:t>
            </a:r>
            <a:endParaRPr/>
          </a:p>
          <a:p>
            <a:pPr indent="-228600" lvl="1" marL="685800" rtl="1" algn="r">
              <a:lnSpc>
                <a:spcPct val="90000"/>
              </a:lnSpc>
              <a:spcBef>
                <a:spcPts val="500"/>
              </a:spcBef>
              <a:spcAft>
                <a:spcPts val="0"/>
              </a:spcAft>
              <a:buClr>
                <a:schemeClr val="dk1"/>
              </a:buClr>
              <a:buSzPts val="2200"/>
              <a:buChar char="•"/>
            </a:pPr>
            <a:r>
              <a:rPr lang="en-US" sz="2200"/>
              <a:t>ה schema registry נותן לנו יכולות של schema evolution support/compatibility .</a:t>
            </a:r>
            <a:endParaRPr/>
          </a:p>
          <a:p>
            <a:pPr indent="-228600" lvl="1" marL="685800" rtl="1" algn="r">
              <a:lnSpc>
                <a:spcPct val="90000"/>
              </a:lnSpc>
              <a:spcBef>
                <a:spcPts val="500"/>
              </a:spcBef>
              <a:spcAft>
                <a:spcPts val="0"/>
              </a:spcAft>
              <a:buClr>
                <a:schemeClr val="dk1"/>
              </a:buClr>
              <a:buSzPts val="2200"/>
              <a:buChar char="•"/>
            </a:pPr>
            <a:r>
              <a:rPr lang="en-US" sz="2200"/>
              <a:t>מפחית את גודל המידע.</a:t>
            </a:r>
            <a:endParaRPr/>
          </a:p>
          <a:p>
            <a:pPr indent="-228600" lvl="1" marL="685800" rtl="1" algn="r">
              <a:lnSpc>
                <a:spcPct val="90000"/>
              </a:lnSpc>
              <a:spcBef>
                <a:spcPts val="500"/>
              </a:spcBef>
              <a:spcAft>
                <a:spcPts val="0"/>
              </a:spcAft>
              <a:buClr>
                <a:schemeClr val="dk1"/>
              </a:buClr>
              <a:buSzPts val="2200"/>
              <a:buChar char="•"/>
            </a:pPr>
            <a:r>
              <a:rPr lang="en-US" sz="2200"/>
              <a:t>התממשקות קלה עם מערכות קצה שכן הן יכולות להישתמש באותה סכמה.</a:t>
            </a:r>
            <a:endParaRPr sz="2200"/>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9" name="Shape 3389"/>
        <p:cNvGrpSpPr/>
        <p:nvPr/>
      </p:nvGrpSpPr>
      <p:grpSpPr>
        <a:xfrm>
          <a:off x="0" y="0"/>
          <a:ext cx="0" cy="0"/>
          <a:chOff x="0" y="0"/>
          <a:chExt cx="0" cy="0"/>
        </a:xfrm>
      </p:grpSpPr>
      <p:sp>
        <p:nvSpPr>
          <p:cNvPr id="3390" name="Google Shape;3390;p235"/>
          <p:cNvSpPr/>
          <p:nvPr/>
        </p:nvSpPr>
        <p:spPr>
          <a:xfrm>
            <a:off x="327546" y="321732"/>
            <a:ext cx="7058307" cy="1964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91" name="Google Shape;3391;p235"/>
          <p:cNvSpPr txBox="1"/>
          <p:nvPr>
            <p:ph type="title"/>
          </p:nvPr>
        </p:nvSpPr>
        <p:spPr>
          <a:xfrm>
            <a:off x="524256" y="516804"/>
            <a:ext cx="6594189" cy="16252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Architecture</a:t>
            </a:r>
            <a:endParaRPr>
              <a:solidFill>
                <a:srgbClr val="FFFFFF"/>
              </a:solidFill>
            </a:endParaRPr>
          </a:p>
        </p:txBody>
      </p:sp>
      <p:sp>
        <p:nvSpPr>
          <p:cNvPr id="3392" name="Google Shape;3392;p235"/>
          <p:cNvSpPr/>
          <p:nvPr/>
        </p:nvSpPr>
        <p:spPr>
          <a:xfrm>
            <a:off x="329184" y="2432305"/>
            <a:ext cx="7056669" cy="4102852"/>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10;&#10;Description automatically generated" id="3393" name="Google Shape;3393;p235"/>
          <p:cNvPicPr preferRelativeResize="0"/>
          <p:nvPr/>
        </p:nvPicPr>
        <p:blipFill rotWithShape="1">
          <a:blip r:embed="rId3">
            <a:alphaModFix/>
          </a:blip>
          <a:srcRect b="0" l="0" r="0" t="0"/>
          <a:stretch/>
        </p:blipFill>
        <p:spPr>
          <a:xfrm>
            <a:off x="566744" y="3225323"/>
            <a:ext cx="6579910" cy="2516814"/>
          </a:xfrm>
          <a:prstGeom prst="rect">
            <a:avLst/>
          </a:prstGeom>
          <a:noFill/>
          <a:ln>
            <a:noFill/>
          </a:ln>
        </p:spPr>
      </p:pic>
      <p:sp>
        <p:nvSpPr>
          <p:cNvPr id="3394" name="Google Shape;3394;p235"/>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95" name="Google Shape;3395;p235"/>
          <p:cNvSpPr txBox="1"/>
          <p:nvPr>
            <p:ph idx="1" type="body"/>
          </p:nvPr>
        </p:nvSpPr>
        <p:spPr>
          <a:xfrm>
            <a:off x="7623413" y="917725"/>
            <a:ext cx="4115680" cy="485236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rgbClr val="FFFFFF"/>
              </a:buClr>
              <a:buSzPts val="2000"/>
              <a:buChar char="•"/>
            </a:pPr>
            <a:r>
              <a:rPr lang="en-US" sz="2000">
                <a:solidFill>
                  <a:srgbClr val="FFFFFF"/>
                </a:solidFill>
              </a:rPr>
              <a:t>ksqlBD servers הם האחראיים על הרצת הstream processing apps (השאילתות שלנו).</a:t>
            </a:r>
            <a:endParaRPr/>
          </a:p>
          <a:p>
            <a:pPr indent="-228600" lvl="0" marL="228600" rtl="1" algn="r">
              <a:lnSpc>
                <a:spcPct val="90000"/>
              </a:lnSpc>
              <a:spcBef>
                <a:spcPts val="1000"/>
              </a:spcBef>
              <a:spcAft>
                <a:spcPts val="0"/>
              </a:spcAft>
              <a:buClr>
                <a:srgbClr val="FFFFFF"/>
              </a:buClr>
              <a:buSzPts val="2000"/>
              <a:buChar char="•"/>
            </a:pPr>
            <a:r>
              <a:rPr lang="en-US" sz="2000">
                <a:solidFill>
                  <a:srgbClr val="FFFFFF"/>
                </a:solidFill>
              </a:rPr>
              <a:t>כל server הוא כמו instance אחד של kafka streams app.</a:t>
            </a:r>
            <a:endParaRPr/>
          </a:p>
          <a:p>
            <a:pPr indent="-228600" lvl="0" marL="228600" rtl="1" algn="r">
              <a:lnSpc>
                <a:spcPct val="90000"/>
              </a:lnSpc>
              <a:spcBef>
                <a:spcPts val="1000"/>
              </a:spcBef>
              <a:spcAft>
                <a:spcPts val="0"/>
              </a:spcAft>
              <a:buClr>
                <a:srgbClr val="FFFFFF"/>
              </a:buClr>
              <a:buSzPts val="2000"/>
              <a:buChar char="•"/>
            </a:pPr>
            <a:r>
              <a:rPr lang="en-US" sz="2000">
                <a:solidFill>
                  <a:srgbClr val="FFFFFF"/>
                </a:solidFill>
              </a:rPr>
              <a:t>השאילתה יכולה להיות מבוזרת על גבי כמה servers כאשר לכולם יהיה את אותו ksql.service.id.</a:t>
            </a:r>
            <a:endParaRPr/>
          </a:p>
          <a:p>
            <a:pPr indent="-228600" lvl="0" marL="228600" rtl="1" algn="r">
              <a:lnSpc>
                <a:spcPct val="90000"/>
              </a:lnSpc>
              <a:spcBef>
                <a:spcPts val="1000"/>
              </a:spcBef>
              <a:spcAft>
                <a:spcPts val="0"/>
              </a:spcAft>
              <a:buClr>
                <a:srgbClr val="FFFFFF"/>
              </a:buClr>
              <a:buSzPts val="2000"/>
              <a:buChar char="•"/>
            </a:pPr>
            <a:r>
              <a:rPr lang="en-US" sz="2000">
                <a:solidFill>
                  <a:srgbClr val="FFFFFF"/>
                </a:solidFill>
              </a:rPr>
              <a:t>בדרך כלל עדיף להפריד שאילתות שונות על גבי קלאסטרים שונים.</a:t>
            </a:r>
            <a:endParaRPr/>
          </a:p>
          <a:p>
            <a:pPr indent="-101600" lvl="0" marL="228600" rtl="1" algn="r">
              <a:lnSpc>
                <a:spcPct val="90000"/>
              </a:lnSpc>
              <a:spcBef>
                <a:spcPts val="1000"/>
              </a:spcBef>
              <a:spcAft>
                <a:spcPts val="0"/>
              </a:spcAft>
              <a:buClr>
                <a:schemeClr val="dk1"/>
              </a:buClr>
              <a:buSzPts val="2000"/>
              <a:buNone/>
            </a:pPr>
            <a:r>
              <a:t/>
            </a:r>
            <a:endParaRPr sz="2000">
              <a:solidFill>
                <a:srgbClr val="FFFFFF"/>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2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Query example</a:t>
            </a:r>
            <a:endParaRPr/>
          </a:p>
        </p:txBody>
      </p:sp>
      <p:pic>
        <p:nvPicPr>
          <p:cNvPr id="3401" name="Google Shape;3401;p236"/>
          <p:cNvPicPr preferRelativeResize="0"/>
          <p:nvPr>
            <p:ph idx="1" type="body"/>
          </p:nvPr>
        </p:nvPicPr>
        <p:blipFill rotWithShape="1">
          <a:blip r:embed="rId3">
            <a:alphaModFix/>
          </a:blip>
          <a:srcRect b="0" l="0" r="0" t="0"/>
          <a:stretch/>
        </p:blipFill>
        <p:spPr>
          <a:xfrm>
            <a:off x="438954" y="2293088"/>
            <a:ext cx="11570625" cy="2143684"/>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5" name="Shape 3405"/>
        <p:cNvGrpSpPr/>
        <p:nvPr/>
      </p:nvGrpSpPr>
      <p:grpSpPr>
        <a:xfrm>
          <a:off x="0" y="0"/>
          <a:ext cx="0" cy="0"/>
          <a:chOff x="0" y="0"/>
          <a:chExt cx="0" cy="0"/>
        </a:xfrm>
      </p:grpSpPr>
      <p:sp>
        <p:nvSpPr>
          <p:cNvPr id="3406" name="Google Shape;3406;p2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Query example</a:t>
            </a:r>
            <a:endParaRPr/>
          </a:p>
        </p:txBody>
      </p:sp>
      <p:sp>
        <p:nvSpPr>
          <p:cNvPr id="3407" name="Google Shape;3407;p2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לפני שאנחנו מתשאלים את הusers stream, בואו נכניס קצת מידע אליו.</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3408" name="Google Shape;3408;p237"/>
          <p:cNvPicPr preferRelativeResize="0"/>
          <p:nvPr/>
        </p:nvPicPr>
        <p:blipFill rotWithShape="1">
          <a:blip r:embed="rId3">
            <a:alphaModFix/>
          </a:blip>
          <a:srcRect b="0" l="0" r="0" t="0"/>
          <a:stretch/>
        </p:blipFill>
        <p:spPr>
          <a:xfrm>
            <a:off x="838200" y="2576109"/>
            <a:ext cx="8249801" cy="971686"/>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p2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Query example</a:t>
            </a:r>
            <a:endParaRPr/>
          </a:p>
        </p:txBody>
      </p:sp>
      <p:sp>
        <p:nvSpPr>
          <p:cNvPr id="3414" name="Google Shape;3414;p2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עכשיו שהכנסנו מידע לstream (המידע נכנס גם לטופיק כמובן) , אנחנו יכולים ליצור push query שיצור הודעת ברכה לכל משתמש שנמצא בusers stream</a:t>
            </a:r>
            <a:endParaRPr/>
          </a:p>
          <a:p>
            <a:pPr indent="-50800" lvl="0" marL="228600" rtl="1" algn="r">
              <a:lnSpc>
                <a:spcPct val="90000"/>
              </a:lnSpc>
              <a:spcBef>
                <a:spcPts val="1000"/>
              </a:spcBef>
              <a:spcAft>
                <a:spcPts val="0"/>
              </a:spcAft>
              <a:buClr>
                <a:schemeClr val="dk1"/>
              </a:buClr>
              <a:buSzPts val="2800"/>
              <a:buNone/>
            </a:pPr>
            <a:r>
              <a:t/>
            </a:r>
            <a:endParaRPr/>
          </a:p>
          <a:p>
            <a:pPr indent="0" lvl="0" marL="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אם ניכנס לksql-server: docker exec –it ksql-server /bin/bash, נוכל לראות הודעות חדשות :</a:t>
            </a:r>
            <a:endParaRPr/>
          </a:p>
        </p:txBody>
      </p:sp>
      <p:pic>
        <p:nvPicPr>
          <p:cNvPr id="3415" name="Google Shape;3415;p238"/>
          <p:cNvPicPr preferRelativeResize="0"/>
          <p:nvPr/>
        </p:nvPicPr>
        <p:blipFill rotWithShape="1">
          <a:blip r:embed="rId3">
            <a:alphaModFix/>
          </a:blip>
          <a:srcRect b="0" l="0" r="0" t="0"/>
          <a:stretch/>
        </p:blipFill>
        <p:spPr>
          <a:xfrm>
            <a:off x="540078" y="2943157"/>
            <a:ext cx="6192114" cy="971686"/>
          </a:xfrm>
          <a:prstGeom prst="rect">
            <a:avLst/>
          </a:prstGeom>
          <a:noFill/>
          <a:ln>
            <a:noFill/>
          </a:ln>
        </p:spPr>
      </p:pic>
      <p:pic>
        <p:nvPicPr>
          <p:cNvPr id="3416" name="Google Shape;3416;p238"/>
          <p:cNvPicPr preferRelativeResize="0"/>
          <p:nvPr/>
        </p:nvPicPr>
        <p:blipFill rotWithShape="1">
          <a:blip r:embed="rId4">
            <a:alphaModFix/>
          </a:blip>
          <a:srcRect b="0" l="0" r="0" t="0"/>
          <a:stretch/>
        </p:blipFill>
        <p:spPr>
          <a:xfrm>
            <a:off x="116552" y="4597219"/>
            <a:ext cx="7640116" cy="2000529"/>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0" name="Shape 3420"/>
        <p:cNvGrpSpPr/>
        <p:nvPr/>
      </p:nvGrpSpPr>
      <p:grpSpPr>
        <a:xfrm>
          <a:off x="0" y="0"/>
          <a:ext cx="0" cy="0"/>
          <a:chOff x="0" y="0"/>
          <a:chExt cx="0" cy="0"/>
        </a:xfrm>
      </p:grpSpPr>
      <p:sp>
        <p:nvSpPr>
          <p:cNvPr id="3421" name="Google Shape;3421;p2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Query example</a:t>
            </a:r>
            <a:endParaRPr/>
          </a:p>
        </p:txBody>
      </p:sp>
      <p:sp>
        <p:nvSpPr>
          <p:cNvPr id="3422" name="Google Shape;3422;p2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שימו לב שהשאילתה תמשיך לרוץ עד שלא נעצור אותה או עד שיגיע לlimit בהנחה ואנחנו משתמשים בLimit.</a:t>
            </a:r>
            <a:endParaRPr/>
          </a:p>
          <a:p>
            <a:pPr indent="-228600" lvl="0" marL="228600" rtl="1" algn="r">
              <a:lnSpc>
                <a:spcPct val="90000"/>
              </a:lnSpc>
              <a:spcBef>
                <a:spcPts val="1000"/>
              </a:spcBef>
              <a:spcAft>
                <a:spcPts val="0"/>
              </a:spcAft>
              <a:buClr>
                <a:schemeClr val="dk1"/>
              </a:buClr>
              <a:buSzPts val="2800"/>
              <a:buChar char="•"/>
            </a:pPr>
            <a:r>
              <a:rPr lang="en-US"/>
              <a:t>זאת ההתנהגות של push queries (הם מחזירים output למי שביצע את השאילתה ובמקרה שלנו זה היה הCLI).</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6" name="Shape 3426"/>
        <p:cNvGrpSpPr/>
        <p:nvPr/>
      </p:nvGrpSpPr>
      <p:grpSpPr>
        <a:xfrm>
          <a:off x="0" y="0"/>
          <a:ext cx="0" cy="0"/>
          <a:chOff x="0" y="0"/>
          <a:chExt cx="0" cy="0"/>
        </a:xfrm>
      </p:grpSpPr>
      <p:sp>
        <p:nvSpPr>
          <p:cNvPr id="3427" name="Google Shape;3427;p240"/>
          <p:cNvSpPr txBox="1"/>
          <p:nvPr>
            <p:ph type="title"/>
          </p:nvPr>
        </p:nvSpPr>
        <p:spPr>
          <a:xfrm>
            <a:off x="7988808" y="585216"/>
            <a:ext cx="3364992" cy="373989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solidFill>
                  <a:schemeClr val="dk1"/>
                </a:solidFill>
                <a:latin typeface="Calibri"/>
                <a:ea typeface="Calibri"/>
                <a:cs typeface="Calibri"/>
                <a:sym typeface="Calibri"/>
              </a:rPr>
              <a:t>Data Types</a:t>
            </a:r>
            <a:endParaRPr/>
          </a:p>
        </p:txBody>
      </p:sp>
      <p:sp>
        <p:nvSpPr>
          <p:cNvPr id="3428" name="Google Shape;3428;p240"/>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429" name="Google Shape;3429;p240"/>
          <p:cNvPicPr preferRelativeResize="0"/>
          <p:nvPr>
            <p:ph idx="1" type="body"/>
          </p:nvPr>
        </p:nvPicPr>
        <p:blipFill rotWithShape="1">
          <a:blip r:embed="rId3">
            <a:alphaModFix/>
          </a:blip>
          <a:srcRect b="83210" l="0" r="0" t="0"/>
          <a:stretch/>
        </p:blipFill>
        <p:spPr>
          <a:xfrm>
            <a:off x="661182" y="1638008"/>
            <a:ext cx="6640266" cy="1098158"/>
          </a:xfrm>
          <a:prstGeom prst="rect">
            <a:avLst/>
          </a:prstGeom>
          <a:noFill/>
          <a:ln>
            <a:noFill/>
          </a:ln>
        </p:spPr>
      </p:pic>
      <p:pic>
        <p:nvPicPr>
          <p:cNvPr id="3430" name="Google Shape;3430;p240"/>
          <p:cNvPicPr preferRelativeResize="0"/>
          <p:nvPr/>
        </p:nvPicPr>
        <p:blipFill rotWithShape="1">
          <a:blip r:embed="rId3">
            <a:alphaModFix/>
          </a:blip>
          <a:srcRect b="0" l="0" r="0" t="60163"/>
          <a:stretch/>
        </p:blipFill>
        <p:spPr>
          <a:xfrm>
            <a:off x="661182" y="2736166"/>
            <a:ext cx="6640266" cy="26055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16"/>
          <p:cNvSpPr txBox="1"/>
          <p:nvPr>
            <p:ph type="title"/>
          </p:nvPr>
        </p:nvSpPr>
        <p:spPr>
          <a:xfrm>
            <a:off x="838200" y="698643"/>
            <a:ext cx="5243394" cy="22255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Kafka Consumer</a:t>
            </a:r>
            <a:endParaRPr/>
          </a:p>
        </p:txBody>
      </p:sp>
      <p:cxnSp>
        <p:nvCxnSpPr>
          <p:cNvPr id="367" name="Google Shape;367;p16"/>
          <p:cNvCxnSpPr/>
          <p:nvPr/>
        </p:nvCxnSpPr>
        <p:spPr>
          <a:xfrm>
            <a:off x="623622" y="381934"/>
            <a:ext cx="0" cy="6476066"/>
          </a:xfrm>
          <a:prstGeom prst="straightConnector1">
            <a:avLst/>
          </a:prstGeom>
          <a:noFill/>
          <a:ln cap="sq" cmpd="sng" w="25400">
            <a:solidFill>
              <a:schemeClr val="accent1"/>
            </a:solidFill>
            <a:prstDash val="solid"/>
            <a:bevel/>
            <a:headEnd len="sm" w="sm" type="none"/>
            <a:tailEnd len="sm" w="sm" type="none"/>
          </a:ln>
        </p:spPr>
      </p:cxnSp>
      <p:grpSp>
        <p:nvGrpSpPr>
          <p:cNvPr id="368" name="Google Shape;368;p16"/>
          <p:cNvGrpSpPr/>
          <p:nvPr/>
        </p:nvGrpSpPr>
        <p:grpSpPr>
          <a:xfrm>
            <a:off x="6110408" y="740316"/>
            <a:ext cx="465458" cy="872153"/>
            <a:chOff x="6110408" y="740316"/>
            <a:chExt cx="465458" cy="872153"/>
          </a:xfrm>
        </p:grpSpPr>
        <p:sp>
          <p:nvSpPr>
            <p:cNvPr id="369" name="Google Shape;369;p16"/>
            <p:cNvSpPr/>
            <p:nvPr/>
          </p:nvSpPr>
          <p:spPr>
            <a:xfrm>
              <a:off x="6125948"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16"/>
            <p:cNvSpPr/>
            <p:nvPr/>
          </p:nvSpPr>
          <p:spPr>
            <a:xfrm>
              <a:off x="6484728"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16"/>
            <p:cNvSpPr/>
            <p:nvPr/>
          </p:nvSpPr>
          <p:spPr>
            <a:xfrm>
              <a:off x="6110408"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Diagram, table&#10;&#10;Description automatically generated" id="372" name="Google Shape;372;p16"/>
          <p:cNvPicPr preferRelativeResize="0"/>
          <p:nvPr/>
        </p:nvPicPr>
        <p:blipFill rotWithShape="1">
          <a:blip r:embed="rId3">
            <a:alphaModFix/>
          </a:blip>
          <a:srcRect b="0" l="798" r="2247" t="0"/>
          <a:stretch/>
        </p:blipFill>
        <p:spPr>
          <a:xfrm>
            <a:off x="838197" y="3003053"/>
            <a:ext cx="5243394" cy="2994972"/>
          </a:xfrm>
          <a:prstGeom prst="rect">
            <a:avLst/>
          </a:prstGeom>
          <a:noFill/>
          <a:ln>
            <a:noFill/>
          </a:ln>
        </p:spPr>
      </p:pic>
      <p:sp>
        <p:nvSpPr>
          <p:cNvPr id="373" name="Google Shape;373;p16"/>
          <p:cNvSpPr/>
          <p:nvPr/>
        </p:nvSpPr>
        <p:spPr>
          <a:xfrm>
            <a:off x="838200" y="3000055"/>
            <a:ext cx="5243390" cy="2997970"/>
          </a:xfrm>
          <a:prstGeom prst="rect">
            <a:avLst/>
          </a:prstGeom>
          <a:gradFill>
            <a:gsLst>
              <a:gs pos="0">
                <a:srgbClr val="4472C4">
                  <a:alpha val="20000"/>
                </a:srgbClr>
              </a:gs>
              <a:gs pos="100000">
                <a:srgbClr val="ED7D31">
                  <a:alpha val="2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16"/>
          <p:cNvSpPr txBox="1"/>
          <p:nvPr>
            <p:ph idx="1" type="body"/>
          </p:nvPr>
        </p:nvSpPr>
        <p:spPr>
          <a:xfrm>
            <a:off x="7229042" y="879355"/>
            <a:ext cx="4124758" cy="5120755"/>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הלקוח עושה subscribe לטופיק מסויים ומקבל ממנו הודעות.</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4" name="Shape 3434"/>
        <p:cNvGrpSpPr/>
        <p:nvPr/>
      </p:nvGrpSpPr>
      <p:grpSpPr>
        <a:xfrm>
          <a:off x="0" y="0"/>
          <a:ext cx="0" cy="0"/>
          <a:chOff x="0" y="0"/>
          <a:chExt cx="0" cy="0"/>
        </a:xfrm>
      </p:grpSpPr>
      <p:sp>
        <p:nvSpPr>
          <p:cNvPr id="3435" name="Google Shape;3435;p24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6" name="Google Shape;3436;p241"/>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7" name="Google Shape;3437;p241"/>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8" name="Google Shape;3438;p241"/>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9" name="Google Shape;3439;p241"/>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latin typeface="Calibri"/>
                <a:ea typeface="Calibri"/>
                <a:cs typeface="Calibri"/>
                <a:sym typeface="Calibri"/>
              </a:rPr>
              <a:t>Data Types</a:t>
            </a:r>
            <a:endParaRPr sz="5400"/>
          </a:p>
        </p:txBody>
      </p:sp>
      <p:grpSp>
        <p:nvGrpSpPr>
          <p:cNvPr id="3440" name="Google Shape;3440;p241"/>
          <p:cNvGrpSpPr/>
          <p:nvPr/>
        </p:nvGrpSpPr>
        <p:grpSpPr>
          <a:xfrm>
            <a:off x="1188720" y="73152"/>
            <a:ext cx="1178966" cy="232963"/>
            <a:chOff x="5422392" y="64008"/>
            <a:chExt cx="1178966" cy="232963"/>
          </a:xfrm>
        </p:grpSpPr>
        <p:sp>
          <p:nvSpPr>
            <p:cNvPr id="3441" name="Google Shape;3441;p241"/>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2" name="Google Shape;3442;p241"/>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3" name="Google Shape;3443;p241"/>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4" name="Google Shape;3444;p241"/>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5" name="Google Shape;3445;p241"/>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6" name="Google Shape;3446;p241"/>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7" name="Google Shape;3447;p241"/>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8" name="Google Shape;3448;p241"/>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9" name="Google Shape;3449;p241"/>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0" name="Google Shape;3450;p241"/>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1" name="Google Shape;3451;p241"/>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2" name="Google Shape;3452;p241"/>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3" name="Google Shape;3453;p241"/>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4" name="Google Shape;3454;p241"/>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5" name="Google Shape;3455;p241"/>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6" name="Google Shape;3456;p241"/>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7" name="Google Shape;3457;p241"/>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8" name="Google Shape;3458;p241"/>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9" name="Google Shape;3459;p241"/>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0" name="Google Shape;3460;p241"/>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61" name="Google Shape;3461;p241"/>
          <p:cNvSpPr txBox="1"/>
          <p:nvPr>
            <p:ph idx="1" type="body"/>
          </p:nvPr>
        </p:nvSpPr>
        <p:spPr>
          <a:xfrm>
            <a:off x="5988677" y="499833"/>
            <a:ext cx="6020872"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דבר מעניין עבור הdata types הוא שעבור סוגים מסוימים של serialization formats הם אופציונליים.</a:t>
            </a:r>
            <a:endParaRPr/>
          </a:p>
          <a:p>
            <a:pPr indent="-228600" lvl="0" marL="228600" rtl="1" algn="r">
              <a:lnSpc>
                <a:spcPct val="90000"/>
              </a:lnSpc>
              <a:spcBef>
                <a:spcPts val="1000"/>
              </a:spcBef>
              <a:spcAft>
                <a:spcPts val="0"/>
              </a:spcAft>
              <a:buClr>
                <a:schemeClr val="dk1"/>
              </a:buClr>
              <a:buSzPts val="2200"/>
              <a:buChar char="•"/>
            </a:pPr>
            <a:r>
              <a:rPr lang="en-US" sz="2200"/>
              <a:t>זה נכון עבור הפורמטים שמסתמכים על הschema registry כמו avro, protobuf וjson_SR.</a:t>
            </a:r>
            <a:endParaRPr/>
          </a:p>
          <a:p>
            <a:pPr indent="-228600" lvl="0" marL="228600" rtl="1" algn="r">
              <a:lnSpc>
                <a:spcPct val="90000"/>
              </a:lnSpc>
              <a:spcBef>
                <a:spcPts val="1000"/>
              </a:spcBef>
              <a:spcAft>
                <a:spcPts val="0"/>
              </a:spcAft>
              <a:buClr>
                <a:schemeClr val="dk1"/>
              </a:buClr>
              <a:buSzPts val="2200"/>
              <a:buChar char="•"/>
            </a:pPr>
            <a:r>
              <a:rPr lang="en-US" sz="2200"/>
              <a:t>זה קורה בגלל שהשמות של השדות והטיפוס שלהם כבר קיימים בסכמה אז אין טעם לרשום את זה שוב בcreate table.</a:t>
            </a:r>
            <a:endParaRPr/>
          </a:p>
          <a:p>
            <a:pPr indent="-228600" lvl="0" marL="228600" rtl="1" algn="r">
              <a:lnSpc>
                <a:spcPct val="90000"/>
              </a:lnSpc>
              <a:spcBef>
                <a:spcPts val="1000"/>
              </a:spcBef>
              <a:spcAft>
                <a:spcPts val="0"/>
              </a:spcAft>
              <a:buClr>
                <a:schemeClr val="dk1"/>
              </a:buClr>
              <a:buSzPts val="2200"/>
              <a:buChar char="•"/>
            </a:pPr>
            <a:r>
              <a:rPr lang="en-US" sz="2200"/>
              <a:t>היוצא דופן הוא עבור הkey column .</a:t>
            </a:r>
            <a:endParaRPr/>
          </a:p>
          <a:p>
            <a:pPr indent="-228600" lvl="0" marL="228600" rtl="1" algn="r">
              <a:lnSpc>
                <a:spcPct val="90000"/>
              </a:lnSpc>
              <a:spcBef>
                <a:spcPts val="1000"/>
              </a:spcBef>
              <a:spcAft>
                <a:spcPts val="0"/>
              </a:spcAft>
              <a:buClr>
                <a:schemeClr val="dk1"/>
              </a:buClr>
              <a:buSzPts val="2200"/>
              <a:buChar char="•"/>
            </a:pPr>
            <a:r>
              <a:rPr lang="en-US" sz="2200"/>
              <a:t>ז"א שאתם יכולים ליצור create table שמכיל רק את הprimary key  או הkey (בהתאם לtable או stream).</a:t>
            </a:r>
            <a:endParaRPr sz="2200"/>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5" name="Shape 3465"/>
        <p:cNvGrpSpPr/>
        <p:nvPr/>
      </p:nvGrpSpPr>
      <p:grpSpPr>
        <a:xfrm>
          <a:off x="0" y="0"/>
          <a:ext cx="0" cy="0"/>
          <a:chOff x="0" y="0"/>
          <a:chExt cx="0" cy="0"/>
        </a:xfrm>
      </p:grpSpPr>
      <p:sp>
        <p:nvSpPr>
          <p:cNvPr id="3466" name="Google Shape;3466;p242"/>
          <p:cNvSpPr/>
          <p:nvPr/>
        </p:nvSpPr>
        <p:spPr>
          <a:xfrm>
            <a:off x="396882" y="280374"/>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7" name="Google Shape;3467;p242"/>
          <p:cNvSpPr txBox="1"/>
          <p:nvPr>
            <p:ph type="title"/>
          </p:nvPr>
        </p:nvSpPr>
        <p:spPr>
          <a:xfrm>
            <a:off x="546351" y="433545"/>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en-US" sz="5400">
                <a:solidFill>
                  <a:srgbClr val="FFFFFF"/>
                </a:solidFill>
              </a:rPr>
              <a:t>Data types</a:t>
            </a:r>
            <a:endParaRPr/>
          </a:p>
        </p:txBody>
      </p:sp>
      <p:cxnSp>
        <p:nvCxnSpPr>
          <p:cNvPr id="3468" name="Google Shape;3468;p242"/>
          <p:cNvCxnSpPr/>
          <p:nvPr/>
        </p:nvCxnSpPr>
        <p:spPr>
          <a:xfrm>
            <a:off x="2230078" y="1522292"/>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3469" name="Google Shape;3469;p242"/>
          <p:cNvPicPr preferRelativeResize="0"/>
          <p:nvPr>
            <p:ph idx="1" type="body"/>
          </p:nvPr>
        </p:nvPicPr>
        <p:blipFill rotWithShape="1">
          <a:blip r:embed="rId3">
            <a:alphaModFix/>
          </a:blip>
          <a:srcRect b="0" l="0" r="0" t="0"/>
          <a:stretch/>
        </p:blipFill>
        <p:spPr>
          <a:xfrm>
            <a:off x="484916" y="2426818"/>
            <a:ext cx="5149219" cy="3997637"/>
          </a:xfrm>
          <a:prstGeom prst="rect">
            <a:avLst/>
          </a:prstGeom>
          <a:noFill/>
          <a:ln>
            <a:noFill/>
          </a:ln>
        </p:spPr>
      </p:pic>
      <p:cxnSp>
        <p:nvCxnSpPr>
          <p:cNvPr id="3470" name="Google Shape;3470;p242"/>
          <p:cNvCxnSpPr/>
          <p:nvPr/>
        </p:nvCxnSpPr>
        <p:spPr>
          <a:xfrm>
            <a:off x="6116278" y="2596836"/>
            <a:ext cx="0" cy="3657600"/>
          </a:xfrm>
          <a:prstGeom prst="straightConnector1">
            <a:avLst/>
          </a:prstGeom>
          <a:noFill/>
          <a:ln cap="flat" cmpd="dbl" w="101600">
            <a:solidFill>
              <a:srgbClr val="595959"/>
            </a:solidFill>
            <a:prstDash val="solid"/>
            <a:miter lim="800000"/>
            <a:headEnd len="sm" w="sm" type="none"/>
            <a:tailEnd len="sm" w="sm" type="none"/>
          </a:ln>
        </p:spPr>
      </p:cxnSp>
      <p:pic>
        <p:nvPicPr>
          <p:cNvPr id="3471" name="Google Shape;3471;p242"/>
          <p:cNvPicPr preferRelativeResize="0"/>
          <p:nvPr/>
        </p:nvPicPr>
        <p:blipFill rotWithShape="1">
          <a:blip r:embed="rId4">
            <a:alphaModFix/>
          </a:blip>
          <a:srcRect b="0" l="0" r="0" t="0"/>
          <a:stretch/>
        </p:blipFill>
        <p:spPr>
          <a:xfrm>
            <a:off x="6445073" y="2433115"/>
            <a:ext cx="5455917" cy="3985043"/>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5" name="Shape 3475"/>
        <p:cNvGrpSpPr/>
        <p:nvPr/>
      </p:nvGrpSpPr>
      <p:grpSpPr>
        <a:xfrm>
          <a:off x="0" y="0"/>
          <a:ext cx="0" cy="0"/>
          <a:chOff x="0" y="0"/>
          <a:chExt cx="0" cy="0"/>
        </a:xfrm>
      </p:grpSpPr>
      <p:sp>
        <p:nvSpPr>
          <p:cNvPr id="3476" name="Google Shape;3476;p2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Custom types</a:t>
            </a:r>
            <a:endParaRPr/>
          </a:p>
        </p:txBody>
      </p:sp>
      <p:sp>
        <p:nvSpPr>
          <p:cNvPr id="3477" name="Google Shape;3477;p2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יש מקרים בהם נרצה להגדיר טיפוס עבור קבוצה של שדות שחוזרת על עצמה.</a:t>
            </a:r>
            <a:endParaRPr/>
          </a:p>
          <a:p>
            <a:pPr indent="-228600" lvl="0" marL="228600" rtl="1" algn="r">
              <a:lnSpc>
                <a:spcPct val="90000"/>
              </a:lnSpc>
              <a:spcBef>
                <a:spcPts val="1000"/>
              </a:spcBef>
              <a:spcAft>
                <a:spcPts val="0"/>
              </a:spcAft>
              <a:buClr>
                <a:schemeClr val="dk1"/>
              </a:buClr>
              <a:buSzPts val="2800"/>
              <a:buChar char="•"/>
            </a:pPr>
            <a:r>
              <a:rPr lang="en-US"/>
              <a:t>לדוגמא השדות before וafter מכילים את </a:t>
            </a:r>
            <a:br>
              <a:rPr lang="en-US"/>
            </a:br>
            <a:r>
              <a:rPr lang="en-US"/>
              <a:t>אותם שדות ולכן כדאי להגדיר להם טיפוס.</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נוכל לצפות בכל הטיפוסים שלנו עי הפקודה:</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כמובן שנוכל למחוק טיפוסים:</a:t>
            </a:r>
            <a:br>
              <a:rPr lang="en-US"/>
            </a:br>
            <a:endParaRPr/>
          </a:p>
        </p:txBody>
      </p:sp>
      <p:pic>
        <p:nvPicPr>
          <p:cNvPr id="3478" name="Google Shape;3478;p243"/>
          <p:cNvPicPr preferRelativeResize="0"/>
          <p:nvPr/>
        </p:nvPicPr>
        <p:blipFill rotWithShape="1">
          <a:blip r:embed="rId3">
            <a:alphaModFix/>
          </a:blip>
          <a:srcRect b="0" l="0" r="0" t="0"/>
          <a:stretch/>
        </p:blipFill>
        <p:spPr>
          <a:xfrm>
            <a:off x="125560" y="2400173"/>
            <a:ext cx="4239217" cy="3353268"/>
          </a:xfrm>
          <a:prstGeom prst="rect">
            <a:avLst/>
          </a:prstGeom>
          <a:noFill/>
          <a:ln>
            <a:noFill/>
          </a:ln>
        </p:spPr>
      </p:pic>
      <p:pic>
        <p:nvPicPr>
          <p:cNvPr id="3479" name="Google Shape;3479;p243"/>
          <p:cNvPicPr preferRelativeResize="0"/>
          <p:nvPr/>
        </p:nvPicPr>
        <p:blipFill rotWithShape="1">
          <a:blip r:embed="rId4">
            <a:alphaModFix/>
          </a:blip>
          <a:srcRect b="0" l="0" r="0" t="0"/>
          <a:stretch/>
        </p:blipFill>
        <p:spPr>
          <a:xfrm>
            <a:off x="4515069" y="3742196"/>
            <a:ext cx="7551371" cy="334611"/>
          </a:xfrm>
          <a:prstGeom prst="rect">
            <a:avLst/>
          </a:prstGeom>
          <a:noFill/>
          <a:ln>
            <a:noFill/>
          </a:ln>
        </p:spPr>
      </p:pic>
      <p:pic>
        <p:nvPicPr>
          <p:cNvPr id="3480" name="Google Shape;3480;p243"/>
          <p:cNvPicPr preferRelativeResize="0"/>
          <p:nvPr/>
        </p:nvPicPr>
        <p:blipFill rotWithShape="1">
          <a:blip r:embed="rId5">
            <a:alphaModFix/>
          </a:blip>
          <a:srcRect b="0" l="0" r="0" t="0"/>
          <a:stretch/>
        </p:blipFill>
        <p:spPr>
          <a:xfrm>
            <a:off x="4515069" y="4616395"/>
            <a:ext cx="1448002" cy="333422"/>
          </a:xfrm>
          <a:prstGeom prst="rect">
            <a:avLst/>
          </a:prstGeom>
          <a:noFill/>
          <a:ln>
            <a:noFill/>
          </a:ln>
        </p:spPr>
      </p:pic>
      <p:pic>
        <p:nvPicPr>
          <p:cNvPr id="3481" name="Google Shape;3481;p243"/>
          <p:cNvPicPr preferRelativeResize="0"/>
          <p:nvPr/>
        </p:nvPicPr>
        <p:blipFill rotWithShape="1">
          <a:blip r:embed="rId6">
            <a:alphaModFix/>
          </a:blip>
          <a:srcRect b="0" l="0" r="0" t="0"/>
          <a:stretch/>
        </p:blipFill>
        <p:spPr>
          <a:xfrm>
            <a:off x="4515069" y="5640904"/>
            <a:ext cx="2829320" cy="352474"/>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2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Create query</a:t>
            </a:r>
            <a:endParaRPr/>
          </a:p>
        </p:txBody>
      </p:sp>
      <p:pic>
        <p:nvPicPr>
          <p:cNvPr id="3487" name="Google Shape;3487;p244"/>
          <p:cNvPicPr preferRelativeResize="0"/>
          <p:nvPr>
            <p:ph idx="1" type="body"/>
          </p:nvPr>
        </p:nvPicPr>
        <p:blipFill rotWithShape="1">
          <a:blip r:embed="rId3">
            <a:alphaModFix/>
          </a:blip>
          <a:srcRect b="0" l="0" r="0" t="0"/>
          <a:stretch/>
        </p:blipFill>
        <p:spPr>
          <a:xfrm>
            <a:off x="838200" y="1568974"/>
            <a:ext cx="4620270" cy="418205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sp>
        <p:nvSpPr>
          <p:cNvPr id="3492" name="Google Shape;3492;p2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Showing Streams and Tables</a:t>
            </a:r>
            <a:endParaRPr/>
          </a:p>
        </p:txBody>
      </p:sp>
      <p:sp>
        <p:nvSpPr>
          <p:cNvPr id="3493" name="Google Shape;3493;p2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נוכל להשתמש בפקודה SHOW (TABLES|STREAMS); .</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3494" name="Google Shape;3494;p245"/>
          <p:cNvPicPr preferRelativeResize="0"/>
          <p:nvPr/>
        </p:nvPicPr>
        <p:blipFill rotWithShape="1">
          <a:blip r:embed="rId3">
            <a:alphaModFix/>
          </a:blip>
          <a:srcRect b="0" l="0" r="0" t="0"/>
          <a:stretch/>
        </p:blipFill>
        <p:spPr>
          <a:xfrm>
            <a:off x="838200" y="2394998"/>
            <a:ext cx="6630325" cy="3353268"/>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8" name="Shape 3498"/>
        <p:cNvGrpSpPr/>
        <p:nvPr/>
      </p:nvGrpSpPr>
      <p:grpSpPr>
        <a:xfrm>
          <a:off x="0" y="0"/>
          <a:ext cx="0" cy="0"/>
          <a:chOff x="0" y="0"/>
          <a:chExt cx="0" cy="0"/>
        </a:xfrm>
      </p:grpSpPr>
      <p:sp>
        <p:nvSpPr>
          <p:cNvPr id="3499" name="Google Shape;3499;p24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0" name="Google Shape;3500;p24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1" name="Google Shape;3501;p246"/>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2" name="Google Shape;3502;p246"/>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3" name="Google Shape;3503;p246"/>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Showing Streams and Tables</a:t>
            </a:r>
            <a:endParaRPr sz="5400"/>
          </a:p>
        </p:txBody>
      </p:sp>
      <p:grpSp>
        <p:nvGrpSpPr>
          <p:cNvPr id="3504" name="Google Shape;3504;p246"/>
          <p:cNvGrpSpPr/>
          <p:nvPr/>
        </p:nvGrpSpPr>
        <p:grpSpPr>
          <a:xfrm>
            <a:off x="1188720" y="73152"/>
            <a:ext cx="1178966" cy="232963"/>
            <a:chOff x="5422392" y="64008"/>
            <a:chExt cx="1178966" cy="232963"/>
          </a:xfrm>
        </p:grpSpPr>
        <p:sp>
          <p:nvSpPr>
            <p:cNvPr id="3505" name="Google Shape;3505;p246"/>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6" name="Google Shape;3506;p246"/>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7" name="Google Shape;3507;p246"/>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8" name="Google Shape;3508;p246"/>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9" name="Google Shape;3509;p246"/>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0" name="Google Shape;3510;p246"/>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1" name="Google Shape;3511;p246"/>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2" name="Google Shape;3512;p246"/>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3" name="Google Shape;3513;p246"/>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4" name="Google Shape;3514;p246"/>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5" name="Google Shape;3515;p246"/>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6" name="Google Shape;3516;p246"/>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7" name="Google Shape;3517;p246"/>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8" name="Google Shape;3518;p246"/>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9" name="Google Shape;3519;p246"/>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0" name="Google Shape;3520;p246"/>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1" name="Google Shape;3521;p246"/>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2" name="Google Shape;3522;p246"/>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3" name="Google Shape;3523;p246"/>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4" name="Google Shape;3524;p246"/>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25" name="Google Shape;3525;p246"/>
          <p:cNvSpPr txBox="1"/>
          <p:nvPr>
            <p:ph idx="1" type="body"/>
          </p:nvPr>
        </p:nvSpPr>
        <p:spPr>
          <a:xfrm>
            <a:off x="5930721" y="499833"/>
            <a:ext cx="6053071"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כמו שאתם רואים הפלט הוא די מצומצם.</a:t>
            </a:r>
            <a:endParaRPr/>
          </a:p>
          <a:p>
            <a:pPr indent="-228600" lvl="0" marL="228600" rtl="1" algn="r">
              <a:lnSpc>
                <a:spcPct val="90000"/>
              </a:lnSpc>
              <a:spcBef>
                <a:spcPts val="1000"/>
              </a:spcBef>
              <a:spcAft>
                <a:spcPts val="0"/>
              </a:spcAft>
              <a:buClr>
                <a:schemeClr val="dk1"/>
              </a:buClr>
              <a:buSzPts val="2200"/>
              <a:buChar char="•"/>
            </a:pPr>
            <a:r>
              <a:rPr lang="en-US" sz="2200"/>
              <a:t>אם אתם רוצים פלט יותר מפורט אתם יכולים להשתמש באותה פקודה עם extended בסוף (show streams extended;).</a:t>
            </a:r>
            <a:endParaRPr sz="2200"/>
          </a:p>
          <a:p>
            <a:pPr indent="-228600" lvl="0" marL="228600" rtl="1" algn="r">
              <a:lnSpc>
                <a:spcPct val="90000"/>
              </a:lnSpc>
              <a:spcBef>
                <a:spcPts val="1000"/>
              </a:spcBef>
              <a:spcAft>
                <a:spcPts val="0"/>
              </a:spcAft>
              <a:buClr>
                <a:schemeClr val="dk1"/>
              </a:buClr>
              <a:buSzPts val="2200"/>
              <a:buChar char="•"/>
            </a:pPr>
            <a:r>
              <a:rPr lang="en-US" sz="2200"/>
              <a:t>בגלל שהפקודה show עובדת על כל הstreams/tables בcluster אנחנו נקבל פלט יחסית ארוך.</a:t>
            </a:r>
            <a:endParaRPr/>
          </a:p>
          <a:p>
            <a:pPr indent="-228600" lvl="0" marL="228600" rtl="1" algn="r">
              <a:lnSpc>
                <a:spcPct val="90000"/>
              </a:lnSpc>
              <a:spcBef>
                <a:spcPts val="1000"/>
              </a:spcBef>
              <a:spcAft>
                <a:spcPts val="0"/>
              </a:spcAft>
              <a:buClr>
                <a:schemeClr val="dk1"/>
              </a:buClr>
              <a:buSzPts val="2200"/>
              <a:buChar char="•"/>
            </a:pPr>
            <a:r>
              <a:rPr lang="en-US" sz="2200"/>
              <a:t>בשביך לראות פרטים על stream/table אחד נחליף את הפקודה show בפקודה describe.</a:t>
            </a:r>
            <a:endParaRPr sz="2200"/>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9" name="Shape 3529"/>
        <p:cNvGrpSpPr/>
        <p:nvPr/>
      </p:nvGrpSpPr>
      <p:grpSpPr>
        <a:xfrm>
          <a:off x="0" y="0"/>
          <a:ext cx="0" cy="0"/>
          <a:chOff x="0" y="0"/>
          <a:chExt cx="0" cy="0"/>
        </a:xfrm>
      </p:grpSpPr>
      <p:sp>
        <p:nvSpPr>
          <p:cNvPr id="3530" name="Google Shape;3530;p2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Altering Streams and Tables</a:t>
            </a:r>
            <a:endParaRPr/>
          </a:p>
        </p:txBody>
      </p:sp>
      <p:sp>
        <p:nvSpPr>
          <p:cNvPr id="3531" name="Google Shape;3531;p2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לפעמים תרצו לשנות משהו שכבר יצרתם.</a:t>
            </a:r>
            <a:endParaRPr/>
          </a:p>
          <a:p>
            <a:pPr indent="-228600" lvl="0" marL="228600" rtl="1" algn="r">
              <a:lnSpc>
                <a:spcPct val="90000"/>
              </a:lnSpc>
              <a:spcBef>
                <a:spcPts val="1000"/>
              </a:spcBef>
              <a:spcAft>
                <a:spcPts val="0"/>
              </a:spcAft>
              <a:buClr>
                <a:schemeClr val="dk1"/>
              </a:buClr>
              <a:buSzPts val="2800"/>
              <a:buChar char="•"/>
            </a:pPr>
            <a:r>
              <a:rPr lang="en-US"/>
              <a:t>נכון להיום ניתן רק להוסיף עמודות חדשות.</a:t>
            </a:r>
            <a:endParaRPr/>
          </a:p>
          <a:p>
            <a:pPr indent="0" lvl="0" marL="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3532" name="Google Shape;3532;p247"/>
          <p:cNvPicPr preferRelativeResize="0"/>
          <p:nvPr/>
        </p:nvPicPr>
        <p:blipFill rotWithShape="1">
          <a:blip r:embed="rId3">
            <a:alphaModFix/>
          </a:blip>
          <a:srcRect b="0" l="0" r="0" t="0"/>
          <a:stretch/>
        </p:blipFill>
        <p:spPr>
          <a:xfrm>
            <a:off x="764015" y="3015881"/>
            <a:ext cx="5782482" cy="362001"/>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2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Inserting values</a:t>
            </a:r>
            <a:endParaRPr/>
          </a:p>
        </p:txBody>
      </p:sp>
      <p:pic>
        <p:nvPicPr>
          <p:cNvPr id="3538" name="Google Shape;3538;p248"/>
          <p:cNvPicPr preferRelativeResize="0"/>
          <p:nvPr>
            <p:ph idx="1" type="body"/>
          </p:nvPr>
        </p:nvPicPr>
        <p:blipFill rotWithShape="1">
          <a:blip r:embed="rId3">
            <a:alphaModFix/>
          </a:blip>
          <a:srcRect b="0" l="0" r="0" t="0"/>
          <a:stretch/>
        </p:blipFill>
        <p:spPr>
          <a:xfrm>
            <a:off x="404430" y="1690688"/>
            <a:ext cx="5144218" cy="4210638"/>
          </a:xfrm>
          <a:prstGeom prst="rect">
            <a:avLst/>
          </a:prstGeom>
          <a:noFill/>
          <a:ln>
            <a:noFill/>
          </a:ln>
        </p:spPr>
      </p:pic>
      <p:sp>
        <p:nvSpPr>
          <p:cNvPr id="3539" name="Google Shape;3539;p248"/>
          <p:cNvSpPr txBox="1"/>
          <p:nvPr/>
        </p:nvSpPr>
        <p:spPr>
          <a:xfrm>
            <a:off x="6209582" y="1690688"/>
            <a:ext cx="6076863"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Consolas"/>
                <a:ea typeface="Consolas"/>
                <a:cs typeface="Consolas"/>
                <a:sym typeface="Consolas"/>
              </a:rPr>
              <a:t>INSERT INTO production_changes (</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uuid,</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title_id,</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change_type,</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before,</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after,</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created_at</a:t>
            </a:r>
            <a:endParaRPr b="0" sz="1800">
              <a:solidFill>
                <a:schemeClr val="dk1"/>
              </a:solidFill>
              <a:latin typeface="Consolas"/>
              <a:ea typeface="Consolas"/>
              <a:cs typeface="Consolas"/>
              <a:sym typeface="Consolas"/>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VALUES (</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1,</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1,</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'season_length',</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STRUCT(season_id := 1, episode_count := 12),</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STRUCT(season_id := 1, episode_count := 8),</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 '2021-02-08 10:00:00'</a:t>
            </a:r>
            <a:endParaRPr/>
          </a:p>
          <a:p>
            <a:pPr indent="0" lvl="0" marL="0" marR="0" rtl="0" algn="l">
              <a:spcBef>
                <a:spcPts val="0"/>
              </a:spcBef>
              <a:spcAft>
                <a:spcPts val="0"/>
              </a:spcAft>
              <a:buNone/>
            </a:pPr>
            <a:r>
              <a:rPr b="0" lang="en-US" sz="1800">
                <a:solidFill>
                  <a:schemeClr val="dk1"/>
                </a:solidFill>
                <a:latin typeface="Consolas"/>
                <a:ea typeface="Consolas"/>
                <a:cs typeface="Consolas"/>
                <a:sym typeface="Consolas"/>
              </a:rPr>
              <a:t>);</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3" name="Shape 3543"/>
        <p:cNvGrpSpPr/>
        <p:nvPr/>
      </p:nvGrpSpPr>
      <p:grpSpPr>
        <a:xfrm>
          <a:off x="0" y="0"/>
          <a:ext cx="0" cy="0"/>
          <a:chOff x="0" y="0"/>
          <a:chExt cx="0" cy="0"/>
        </a:xfrm>
      </p:grpSpPr>
      <p:sp>
        <p:nvSpPr>
          <p:cNvPr id="3544" name="Google Shape;3544;p24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5" name="Google Shape;3545;p24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6" name="Google Shape;3546;p24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7" name="Google Shape;3547;p249"/>
          <p:cNvSpPr/>
          <p:nvPr/>
        </p:nvSpPr>
        <p:spPr>
          <a:xfrm>
            <a:off x="606971" y="0"/>
            <a:ext cx="456510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8" name="Google Shape;3548;p249"/>
          <p:cNvSpPr txBox="1"/>
          <p:nvPr>
            <p:ph type="title"/>
          </p:nvPr>
        </p:nvSpPr>
        <p:spPr>
          <a:xfrm>
            <a:off x="992143" y="520785"/>
            <a:ext cx="3794760" cy="239446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5600">
                <a:solidFill>
                  <a:schemeClr val="dk1"/>
                </a:solidFill>
                <a:latin typeface="Calibri"/>
                <a:ea typeface="Calibri"/>
                <a:cs typeface="Calibri"/>
                <a:sym typeface="Calibri"/>
              </a:rPr>
              <a:t>Accessing nested fields</a:t>
            </a:r>
            <a:endParaRPr/>
          </a:p>
        </p:txBody>
      </p:sp>
      <p:sp>
        <p:nvSpPr>
          <p:cNvPr id="3549" name="Google Shape;3549;p249"/>
          <p:cNvSpPr txBox="1"/>
          <p:nvPr>
            <p:ph idx="1" type="body"/>
          </p:nvPr>
        </p:nvSpPr>
        <p:spPr>
          <a:xfrm>
            <a:off x="1036684" y="4462272"/>
            <a:ext cx="3794760" cy="1272831"/>
          </a:xfrm>
          <a:prstGeom prst="rect">
            <a:avLst/>
          </a:prstGeom>
          <a:noFill/>
          <a:ln>
            <a:noFill/>
          </a:ln>
        </p:spPr>
        <p:txBody>
          <a:bodyPr anchorCtr="0" anchor="t" bIns="45700" lIns="91425" spcFirstLastPara="1" rIns="91425" wrap="square" tIns="45700">
            <a:normAutofit/>
          </a:bodyPr>
          <a:lstStyle/>
          <a:p>
            <a:pPr indent="0" lvl="0" marL="0" rtl="1" algn="r">
              <a:lnSpc>
                <a:spcPct val="90000"/>
              </a:lnSpc>
              <a:spcBef>
                <a:spcPts val="0"/>
              </a:spcBef>
              <a:spcAft>
                <a:spcPts val="0"/>
              </a:spcAft>
              <a:buClr>
                <a:schemeClr val="dk1"/>
              </a:buClr>
              <a:buSzPts val="2400"/>
              <a:buNone/>
            </a:pPr>
            <a:r>
              <a:rPr lang="en-US" sz="2400">
                <a:solidFill>
                  <a:schemeClr val="dk1"/>
                </a:solidFill>
                <a:latin typeface="Calibri"/>
                <a:ea typeface="Calibri"/>
                <a:cs typeface="Calibri"/>
                <a:sym typeface="Calibri"/>
              </a:rPr>
              <a:t>אנחנו יכולים לגשת לשדות מקוננים בעזרת האופרטור -&gt;</a:t>
            </a:r>
            <a:endParaRPr/>
          </a:p>
        </p:txBody>
      </p:sp>
      <p:grpSp>
        <p:nvGrpSpPr>
          <p:cNvPr id="3550" name="Google Shape;3550;p249"/>
          <p:cNvGrpSpPr/>
          <p:nvPr/>
        </p:nvGrpSpPr>
        <p:grpSpPr>
          <a:xfrm>
            <a:off x="1188720" y="73152"/>
            <a:ext cx="1178966" cy="232963"/>
            <a:chOff x="7763256" y="73152"/>
            <a:chExt cx="1178966" cy="232963"/>
          </a:xfrm>
        </p:grpSpPr>
        <p:sp>
          <p:nvSpPr>
            <p:cNvPr id="3551" name="Google Shape;3551;p249"/>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2" name="Google Shape;3552;p249"/>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3" name="Google Shape;3553;p249"/>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4" name="Google Shape;3554;p249"/>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5" name="Google Shape;3555;p249"/>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6" name="Google Shape;3556;p249"/>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7" name="Google Shape;3557;p249"/>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8" name="Google Shape;3558;p249"/>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9" name="Google Shape;3559;p249"/>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0" name="Google Shape;3560;p249"/>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1" name="Google Shape;3561;p249"/>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2" name="Google Shape;3562;p249"/>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3" name="Google Shape;3563;p249"/>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4" name="Google Shape;3564;p249"/>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5" name="Google Shape;3565;p249"/>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6" name="Google Shape;3566;p249"/>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7" name="Google Shape;3567;p249"/>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8" name="Google Shape;3568;p249"/>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9" name="Google Shape;3569;p249"/>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0" name="Google Shape;3570;p249"/>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Text&#10;&#10;Description automatically generated" id="3571" name="Google Shape;3571;p249"/>
          <p:cNvPicPr preferRelativeResize="0"/>
          <p:nvPr/>
        </p:nvPicPr>
        <p:blipFill rotWithShape="1">
          <a:blip r:embed="rId3">
            <a:alphaModFix/>
          </a:blip>
          <a:srcRect b="0" l="0" r="0" t="0"/>
          <a:stretch/>
        </p:blipFill>
        <p:spPr>
          <a:xfrm>
            <a:off x="5619404" y="1718018"/>
            <a:ext cx="6192981" cy="344690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5" name="Shape 3575"/>
        <p:cNvGrpSpPr/>
        <p:nvPr/>
      </p:nvGrpSpPr>
      <p:grpSpPr>
        <a:xfrm>
          <a:off x="0" y="0"/>
          <a:ext cx="0" cy="0"/>
          <a:chOff x="0" y="0"/>
          <a:chExt cx="0" cy="0"/>
        </a:xfrm>
      </p:grpSpPr>
      <p:sp>
        <p:nvSpPr>
          <p:cNvPr id="3576" name="Google Shape;3576;p2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Coalesce</a:t>
            </a:r>
            <a:endParaRPr/>
          </a:p>
        </p:txBody>
      </p:sp>
      <p:sp>
        <p:nvSpPr>
          <p:cNvPr id="3577" name="Google Shape;3577;p2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הפונקציה coalesce מחזיר את הערך שהוא לא null הראשון מתוך רשימה של ערכים.</a:t>
            </a:r>
            <a:endParaRPr/>
          </a:p>
          <a:p>
            <a:pPr indent="-228600" lvl="0" marL="228600" rtl="1" algn="r">
              <a:lnSpc>
                <a:spcPct val="90000"/>
              </a:lnSpc>
              <a:spcBef>
                <a:spcPts val="1000"/>
              </a:spcBef>
              <a:spcAft>
                <a:spcPts val="0"/>
              </a:spcAft>
              <a:buClr>
                <a:schemeClr val="dk1"/>
              </a:buClr>
              <a:buSzPts val="2800"/>
              <a:buChar char="•"/>
            </a:pPr>
            <a:r>
              <a:rPr lang="en-US"/>
              <a:t>לדוגמא נרצה להחזיר את after-&gt;season_id במקרה והוא לא null. אם הוא כן null נרצה להחזיר את before-&gt;season_id ואם הוא גם Null נרצה להחזיר 0. </a:t>
            </a:r>
            <a:endParaRPr/>
          </a:p>
        </p:txBody>
      </p:sp>
      <p:pic>
        <p:nvPicPr>
          <p:cNvPr id="3578" name="Google Shape;3578;p250"/>
          <p:cNvPicPr preferRelativeResize="0"/>
          <p:nvPr/>
        </p:nvPicPr>
        <p:blipFill rotWithShape="1">
          <a:blip r:embed="rId3">
            <a:alphaModFix/>
          </a:blip>
          <a:srcRect b="0" l="0" r="0" t="0"/>
          <a:stretch/>
        </p:blipFill>
        <p:spPr>
          <a:xfrm>
            <a:off x="681169" y="4129608"/>
            <a:ext cx="7725853" cy="12003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17"/>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1" name="Google Shape;381;p17"/>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2" name="Google Shape;382;p17"/>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Kafka Storage</a:t>
            </a:r>
            <a:endParaRPr sz="4000"/>
          </a:p>
        </p:txBody>
      </p:sp>
      <p:sp>
        <p:nvSpPr>
          <p:cNvPr id="383" name="Google Shape;383;p17"/>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4" name="Google Shape;384;p17"/>
          <p:cNvSpPr txBox="1"/>
          <p:nvPr>
            <p:ph idx="1" type="body"/>
          </p:nvPr>
        </p:nvSpPr>
        <p:spPr>
          <a:xfrm>
            <a:off x="1115568" y="2481943"/>
            <a:ext cx="10168128"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בהקשר לstorage בקפקה אתם תמיד תשמעו 2 מונחים:</a:t>
            </a:r>
            <a:endParaRPr sz="2200"/>
          </a:p>
          <a:p>
            <a:pPr indent="-228600" lvl="1" marL="685800" rtl="1" algn="r">
              <a:lnSpc>
                <a:spcPct val="90000"/>
              </a:lnSpc>
              <a:spcBef>
                <a:spcPts val="500"/>
              </a:spcBef>
              <a:spcAft>
                <a:spcPts val="0"/>
              </a:spcAft>
              <a:buClr>
                <a:schemeClr val="dk1"/>
              </a:buClr>
              <a:buSzPts val="2200"/>
              <a:buChar char="•"/>
            </a:pPr>
            <a:r>
              <a:rPr lang="en-US" sz="2200"/>
              <a:t>Partition</a:t>
            </a:r>
            <a:endParaRPr/>
          </a:p>
          <a:p>
            <a:pPr indent="-228600" lvl="1" marL="685800" rtl="1" algn="r">
              <a:lnSpc>
                <a:spcPct val="90000"/>
              </a:lnSpc>
              <a:spcBef>
                <a:spcPts val="500"/>
              </a:spcBef>
              <a:spcAft>
                <a:spcPts val="0"/>
              </a:spcAft>
              <a:buClr>
                <a:schemeClr val="dk1"/>
              </a:buClr>
              <a:buSzPts val="2200"/>
              <a:buChar char="•"/>
            </a:pPr>
            <a:r>
              <a:rPr lang="en-US" sz="2200"/>
              <a:t>Topic</a:t>
            </a:r>
            <a:endParaRPr/>
          </a:p>
          <a:p>
            <a:pPr indent="-228600" lvl="0" marL="228600" rtl="1" algn="r">
              <a:lnSpc>
                <a:spcPct val="90000"/>
              </a:lnSpc>
              <a:spcBef>
                <a:spcPts val="1000"/>
              </a:spcBef>
              <a:spcAft>
                <a:spcPts val="0"/>
              </a:spcAft>
              <a:buClr>
                <a:schemeClr val="dk1"/>
              </a:buClr>
              <a:buSzPts val="2200"/>
              <a:buChar char="•"/>
            </a:pPr>
            <a:r>
              <a:rPr b="1" lang="en-US" sz="2200"/>
              <a:t>Partitions </a:t>
            </a:r>
            <a:r>
              <a:rPr lang="en-US" sz="2200"/>
              <a:t>הם החלק בקפקה שההודעות שמורות בו.</a:t>
            </a:r>
            <a:endParaRPr sz="2200"/>
          </a:p>
          <a:p>
            <a:pPr indent="-228600" lvl="0" marL="228600" rtl="1" algn="r">
              <a:lnSpc>
                <a:spcPct val="90000"/>
              </a:lnSpc>
              <a:spcBef>
                <a:spcPts val="1000"/>
              </a:spcBef>
              <a:spcAft>
                <a:spcPts val="0"/>
              </a:spcAft>
              <a:buClr>
                <a:schemeClr val="dk1"/>
              </a:buClr>
              <a:buSzPts val="2200"/>
              <a:buChar char="•"/>
            </a:pPr>
            <a:r>
              <a:rPr lang="en-US" sz="2200"/>
              <a:t>ניתן לחשוב על </a:t>
            </a:r>
            <a:r>
              <a:rPr b="1" lang="en-US" sz="2200"/>
              <a:t>topic</a:t>
            </a:r>
            <a:r>
              <a:rPr lang="en-US" sz="2200"/>
              <a:t> כמי שמכיל את הpartitions האלה ומאחד אותם בצורה לוגית.</a:t>
            </a:r>
            <a:endParaRPr sz="2200"/>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2" name="Shape 3582"/>
        <p:cNvGrpSpPr/>
        <p:nvPr/>
      </p:nvGrpSpPr>
      <p:grpSpPr>
        <a:xfrm>
          <a:off x="0" y="0"/>
          <a:ext cx="0" cy="0"/>
          <a:chOff x="0" y="0"/>
          <a:chExt cx="0" cy="0"/>
        </a:xfrm>
      </p:grpSpPr>
      <p:sp>
        <p:nvSpPr>
          <p:cNvPr id="3583" name="Google Shape;3583;p2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Case Statement</a:t>
            </a:r>
            <a:endParaRPr/>
          </a:p>
        </p:txBody>
      </p:sp>
      <p:sp>
        <p:nvSpPr>
          <p:cNvPr id="3584" name="Google Shape;3584;p2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נוכל להשתמש בcase statement כדי לתת לksqlDB רשימה של תנאים לוגיים והוא יחזיר את הערך המתאים עבור התנאי הלוגי הראשון שמתקיים</a:t>
            </a:r>
            <a:endParaRPr/>
          </a:p>
        </p:txBody>
      </p:sp>
      <p:pic>
        <p:nvPicPr>
          <p:cNvPr id="3585" name="Google Shape;3585;p251"/>
          <p:cNvPicPr preferRelativeResize="0"/>
          <p:nvPr/>
        </p:nvPicPr>
        <p:blipFill rotWithShape="1">
          <a:blip r:embed="rId3">
            <a:alphaModFix/>
          </a:blip>
          <a:srcRect b="0" l="0" r="0" t="0"/>
          <a:stretch/>
        </p:blipFill>
        <p:spPr>
          <a:xfrm>
            <a:off x="609602" y="2999656"/>
            <a:ext cx="6697010" cy="2610214"/>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9" name="Shape 3589"/>
        <p:cNvGrpSpPr/>
        <p:nvPr/>
      </p:nvGrpSpPr>
      <p:grpSpPr>
        <a:xfrm>
          <a:off x="0" y="0"/>
          <a:ext cx="0" cy="0"/>
          <a:chOff x="0" y="0"/>
          <a:chExt cx="0" cy="0"/>
        </a:xfrm>
      </p:grpSpPr>
      <p:sp>
        <p:nvSpPr>
          <p:cNvPr id="3590" name="Google Shape;3590;p25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1" name="Google Shape;3591;p25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2" name="Google Shape;3592;p252"/>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3" name="Google Shape;3593;p252"/>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4" name="Google Shape;3594;p252"/>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Writing Results back to kafka (Persistent Queries)</a:t>
            </a:r>
            <a:endParaRPr sz="5400"/>
          </a:p>
        </p:txBody>
      </p:sp>
      <p:grpSp>
        <p:nvGrpSpPr>
          <p:cNvPr id="3595" name="Google Shape;3595;p252"/>
          <p:cNvGrpSpPr/>
          <p:nvPr/>
        </p:nvGrpSpPr>
        <p:grpSpPr>
          <a:xfrm>
            <a:off x="1188720" y="73152"/>
            <a:ext cx="1178966" cy="232963"/>
            <a:chOff x="5422392" y="64008"/>
            <a:chExt cx="1178966" cy="232963"/>
          </a:xfrm>
        </p:grpSpPr>
        <p:sp>
          <p:nvSpPr>
            <p:cNvPr id="3596" name="Google Shape;3596;p252"/>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7" name="Google Shape;3597;p252"/>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8" name="Google Shape;3598;p252"/>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9" name="Google Shape;3599;p252"/>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0" name="Google Shape;3600;p252"/>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1" name="Google Shape;3601;p252"/>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2" name="Google Shape;3602;p252"/>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3" name="Google Shape;3603;p252"/>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4" name="Google Shape;3604;p252"/>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5" name="Google Shape;3605;p252"/>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6" name="Google Shape;3606;p252"/>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7" name="Google Shape;3607;p252"/>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8" name="Google Shape;3608;p252"/>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9" name="Google Shape;3609;p252"/>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0" name="Google Shape;3610;p252"/>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1" name="Google Shape;3611;p252"/>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2" name="Google Shape;3612;p252"/>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3" name="Google Shape;3613;p252"/>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4" name="Google Shape;3614;p252"/>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5" name="Google Shape;3615;p252"/>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16" name="Google Shape;3616;p252"/>
          <p:cNvSpPr txBox="1"/>
          <p:nvPr>
            <p:ph idx="1" type="body"/>
          </p:nvPr>
        </p:nvSpPr>
        <p:spPr>
          <a:xfrm>
            <a:off x="5956479" y="499833"/>
            <a:ext cx="5937159"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עד עכשיו עבדנו עם transient queries.</a:t>
            </a:r>
            <a:endParaRPr/>
          </a:p>
          <a:p>
            <a:pPr indent="-228600" lvl="0" marL="228600" rtl="1" algn="r">
              <a:lnSpc>
                <a:spcPct val="90000"/>
              </a:lnSpc>
              <a:spcBef>
                <a:spcPts val="1000"/>
              </a:spcBef>
              <a:spcAft>
                <a:spcPts val="0"/>
              </a:spcAft>
              <a:buClr>
                <a:schemeClr val="dk1"/>
              </a:buClr>
              <a:buSzPts val="2200"/>
              <a:buChar char="•"/>
            </a:pPr>
            <a:r>
              <a:rPr lang="en-US" sz="2200"/>
              <a:t>הן שאילתות שמתחילות עם select והתוצאה מוחזרת בחזרה למי ששלח את השאילתה, אבל לא נרשמת בחזרה לקפקה.</a:t>
            </a:r>
            <a:endParaRPr/>
          </a:p>
          <a:p>
            <a:pPr indent="-228600" lvl="0" marL="228600" rtl="1" algn="r">
              <a:lnSpc>
                <a:spcPct val="90000"/>
              </a:lnSpc>
              <a:spcBef>
                <a:spcPts val="1000"/>
              </a:spcBef>
              <a:spcAft>
                <a:spcPts val="0"/>
              </a:spcAft>
              <a:buClr>
                <a:schemeClr val="dk1"/>
              </a:buClr>
              <a:buSzPts val="2200"/>
              <a:buChar char="•"/>
            </a:pPr>
            <a:r>
              <a:rPr lang="en-US" sz="2200"/>
              <a:t>בנוסף שאילתות כאלה לא שורדות restart של הserver.</a:t>
            </a:r>
            <a:endParaRPr/>
          </a:p>
          <a:p>
            <a:pPr indent="-228600" lvl="0" marL="228600" rtl="1" algn="r">
              <a:lnSpc>
                <a:spcPct val="90000"/>
              </a:lnSpc>
              <a:spcBef>
                <a:spcPts val="1000"/>
              </a:spcBef>
              <a:spcAft>
                <a:spcPts val="0"/>
              </a:spcAft>
              <a:buClr>
                <a:schemeClr val="dk1"/>
              </a:buClr>
              <a:buSzPts val="2200"/>
              <a:buChar char="•"/>
            </a:pPr>
            <a:r>
              <a:rPr lang="en-US" sz="2200"/>
              <a:t>ksqlDB נותן לנו אופציה כביכול לעשות persist לשאילתות שלנו שהוא ירשום את התוצאות שלהן לקפקה וידע להתמודד עם server restart.</a:t>
            </a:r>
            <a:endParaRPr/>
          </a:p>
          <a:p>
            <a:pPr indent="-228600" lvl="0" marL="228600" rtl="1" algn="r">
              <a:lnSpc>
                <a:spcPct val="90000"/>
              </a:lnSpc>
              <a:spcBef>
                <a:spcPts val="1000"/>
              </a:spcBef>
              <a:spcAft>
                <a:spcPts val="0"/>
              </a:spcAft>
              <a:buClr>
                <a:schemeClr val="dk1"/>
              </a:buClr>
              <a:buSzPts val="2200"/>
              <a:buChar char="•"/>
            </a:pPr>
            <a:r>
              <a:rPr lang="en-US" sz="2200"/>
              <a:t>זה שימושי מתי שאתם רוצים שהשאילתה שעשיתם תוכל להיות משומשת ע"י אנשים אחרים.</a:t>
            </a:r>
            <a:endParaRPr/>
          </a:p>
          <a:p>
            <a:pPr indent="-228600" lvl="0" marL="228600" rtl="1" algn="r">
              <a:lnSpc>
                <a:spcPct val="90000"/>
              </a:lnSpc>
              <a:spcBef>
                <a:spcPts val="1000"/>
              </a:spcBef>
              <a:spcAft>
                <a:spcPts val="0"/>
              </a:spcAft>
              <a:buClr>
                <a:schemeClr val="dk1"/>
              </a:buClr>
              <a:buSzPts val="2200"/>
              <a:buChar char="•"/>
            </a:pPr>
            <a:r>
              <a:rPr lang="en-US" sz="2200"/>
              <a:t>בשביל להשיג את היכולות האלה אנחנו צריכים ליצור derived collection.</a:t>
            </a:r>
            <a:endParaRPr sz="2200"/>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0" name="Shape 3620"/>
        <p:cNvGrpSpPr/>
        <p:nvPr/>
      </p:nvGrpSpPr>
      <p:grpSpPr>
        <a:xfrm>
          <a:off x="0" y="0"/>
          <a:ext cx="0" cy="0"/>
          <a:chOff x="0" y="0"/>
          <a:chExt cx="0" cy="0"/>
        </a:xfrm>
      </p:grpSpPr>
      <p:sp>
        <p:nvSpPr>
          <p:cNvPr id="3621" name="Google Shape;3621;p2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Creating Derived Collections</a:t>
            </a:r>
            <a:endParaRPr/>
          </a:p>
        </p:txBody>
      </p:sp>
      <p:sp>
        <p:nvSpPr>
          <p:cNvPr id="3622" name="Google Shape;3622;p2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Derived collections זה התוצאה של יצירת stream/table מstream/table אחרים.</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3623" name="Google Shape;3623;p253"/>
          <p:cNvPicPr preferRelativeResize="0"/>
          <p:nvPr/>
        </p:nvPicPr>
        <p:blipFill rotWithShape="1">
          <a:blip r:embed="rId3">
            <a:alphaModFix/>
          </a:blip>
          <a:srcRect b="0" l="0" r="0" t="0"/>
          <a:stretch/>
        </p:blipFill>
        <p:spPr>
          <a:xfrm>
            <a:off x="274320" y="2653200"/>
            <a:ext cx="11289323" cy="4015897"/>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7" name="Shape 3627"/>
        <p:cNvGrpSpPr/>
        <p:nvPr/>
      </p:nvGrpSpPr>
      <p:grpSpPr>
        <a:xfrm>
          <a:off x="0" y="0"/>
          <a:ext cx="0" cy="0"/>
          <a:chOff x="0" y="0"/>
          <a:chExt cx="0" cy="0"/>
        </a:xfrm>
      </p:grpSpPr>
      <p:sp>
        <p:nvSpPr>
          <p:cNvPr id="3628" name="Google Shape;3628;p25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9" name="Google Shape;3629;p25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0" name="Google Shape;3630;p254"/>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1" name="Google Shape;3631;p254"/>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2" name="Google Shape;3632;p254"/>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Joins and aggregations</a:t>
            </a:r>
            <a:endParaRPr sz="5400"/>
          </a:p>
        </p:txBody>
      </p:sp>
      <p:grpSp>
        <p:nvGrpSpPr>
          <p:cNvPr id="3633" name="Google Shape;3633;p254"/>
          <p:cNvGrpSpPr/>
          <p:nvPr/>
        </p:nvGrpSpPr>
        <p:grpSpPr>
          <a:xfrm>
            <a:off x="1188720" y="73152"/>
            <a:ext cx="1178966" cy="232963"/>
            <a:chOff x="5422392" y="64008"/>
            <a:chExt cx="1178966" cy="232963"/>
          </a:xfrm>
        </p:grpSpPr>
        <p:sp>
          <p:nvSpPr>
            <p:cNvPr id="3634" name="Google Shape;3634;p254"/>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5" name="Google Shape;3635;p254"/>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6" name="Google Shape;3636;p254"/>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7" name="Google Shape;3637;p254"/>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8" name="Google Shape;3638;p254"/>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9" name="Google Shape;3639;p254"/>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0" name="Google Shape;3640;p254"/>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1" name="Google Shape;3641;p254"/>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2" name="Google Shape;3642;p254"/>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3" name="Google Shape;3643;p254"/>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4" name="Google Shape;3644;p254"/>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5" name="Google Shape;3645;p254"/>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6" name="Google Shape;3646;p254"/>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7" name="Google Shape;3647;p254"/>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8" name="Google Shape;3648;p254"/>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9" name="Google Shape;3649;p254"/>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0" name="Google Shape;3650;p254"/>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1" name="Google Shape;3651;p254"/>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2" name="Google Shape;3652;p254"/>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3" name="Google Shape;3653;p254"/>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54" name="Google Shape;3654;p254"/>
          <p:cNvSpPr txBox="1"/>
          <p:nvPr>
            <p:ph idx="1" type="body"/>
          </p:nvPr>
        </p:nvSpPr>
        <p:spPr>
          <a:xfrm>
            <a:off x="6421120" y="499833"/>
            <a:ext cx="510032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בגדול יש את אותן מגבלות\תנאים כמו kafka streams.</a:t>
            </a:r>
            <a:endParaRPr/>
          </a:p>
          <a:p>
            <a:pPr indent="-228600" lvl="0" marL="228600" rtl="1" algn="r">
              <a:lnSpc>
                <a:spcPct val="90000"/>
              </a:lnSpc>
              <a:spcBef>
                <a:spcPts val="1000"/>
              </a:spcBef>
              <a:spcAft>
                <a:spcPts val="0"/>
              </a:spcAft>
              <a:buClr>
                <a:schemeClr val="dk1"/>
              </a:buClr>
              <a:buSzPts val="2200"/>
              <a:buChar char="•"/>
            </a:pPr>
            <a:r>
              <a:rPr lang="en-US" sz="2200"/>
              <a:t>מוזמנים (ואתם תצטרכו) לחפש את הדברים באינטרנט.</a:t>
            </a:r>
            <a:endParaRPr/>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8" name="Shape 3658"/>
        <p:cNvGrpSpPr/>
        <p:nvPr/>
      </p:nvGrpSpPr>
      <p:grpSpPr>
        <a:xfrm>
          <a:off x="0" y="0"/>
          <a:ext cx="0" cy="0"/>
          <a:chOff x="0" y="0"/>
          <a:chExt cx="0" cy="0"/>
        </a:xfrm>
      </p:grpSpPr>
      <p:sp>
        <p:nvSpPr>
          <p:cNvPr id="3659" name="Google Shape;3659;p2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 are Done !!</a:t>
            </a:r>
            <a:endParaRPr/>
          </a:p>
        </p:txBody>
      </p:sp>
      <p:sp>
        <p:nvSpPr>
          <p:cNvPr id="3660" name="Google Shape;3660;p2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Just kidding.</a:t>
            </a:r>
            <a:endParaRPr/>
          </a:p>
          <a:p>
            <a:pPr indent="-228600" lvl="0" marL="228600" rtl="0" algn="l">
              <a:lnSpc>
                <a:spcPct val="90000"/>
              </a:lnSpc>
              <a:spcBef>
                <a:spcPts val="1000"/>
              </a:spcBef>
              <a:spcAft>
                <a:spcPts val="0"/>
              </a:spcAft>
              <a:buClr>
                <a:schemeClr val="dk1"/>
              </a:buClr>
              <a:buSzPts val="2800"/>
              <a:buChar char="•"/>
            </a:pPr>
            <a:r>
              <a:rPr lang="en-US"/>
              <a:t>Do the same tasks as kafka streams but in ksqlDB.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4" name="Shape 3664"/>
        <p:cNvGrpSpPr/>
        <p:nvPr/>
      </p:nvGrpSpPr>
      <p:grpSpPr>
        <a:xfrm>
          <a:off x="0" y="0"/>
          <a:ext cx="0" cy="0"/>
          <a:chOff x="0" y="0"/>
          <a:chExt cx="0" cy="0"/>
        </a:xfrm>
      </p:grpSpPr>
      <p:sp>
        <p:nvSpPr>
          <p:cNvPr id="3665" name="Google Shape;3665;p25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6" name="Google Shape;3666;p256"/>
          <p:cNvSpPr txBox="1"/>
          <p:nvPr>
            <p:ph type="title"/>
          </p:nvPr>
        </p:nvSpPr>
        <p:spPr>
          <a:xfrm>
            <a:off x="594360" y="999067"/>
            <a:ext cx="6465757" cy="48564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US" sz="6600">
                <a:solidFill>
                  <a:schemeClr val="dk1"/>
                </a:solidFill>
                <a:latin typeface="Calibri"/>
                <a:ea typeface="Calibri"/>
                <a:cs typeface="Calibri"/>
                <a:sym typeface="Calibri"/>
              </a:rPr>
              <a:t>Now we are truly done ☺ ☺</a:t>
            </a:r>
            <a:endParaRPr sz="6600">
              <a:solidFill>
                <a:schemeClr val="dk1"/>
              </a:solidFill>
              <a:latin typeface="Calibri"/>
              <a:ea typeface="Calibri"/>
              <a:cs typeface="Calibri"/>
              <a:sym typeface="Calibri"/>
            </a:endParaRPr>
          </a:p>
        </p:txBody>
      </p:sp>
      <p:sp>
        <p:nvSpPr>
          <p:cNvPr id="3667" name="Google Shape;3667;p256"/>
          <p:cNvSpPr/>
          <p:nvPr/>
        </p:nvSpPr>
        <p:spPr>
          <a:xfrm>
            <a:off x="9510605" y="1"/>
            <a:ext cx="2681395"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8" name="Google Shape;3668;p256"/>
          <p:cNvSpPr/>
          <p:nvPr/>
        </p:nvSpPr>
        <p:spPr>
          <a:xfrm>
            <a:off x="7694507" y="767714"/>
            <a:ext cx="3860055" cy="53225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69" name="Google Shape;3669;p256"/>
          <p:cNvGrpSpPr/>
          <p:nvPr/>
        </p:nvGrpSpPr>
        <p:grpSpPr>
          <a:xfrm>
            <a:off x="56168" y="2761488"/>
            <a:ext cx="242107" cy="1340860"/>
            <a:chOff x="56168" y="2761488"/>
            <a:chExt cx="242107" cy="1340860"/>
          </a:xfrm>
        </p:grpSpPr>
        <p:sp>
          <p:nvSpPr>
            <p:cNvPr id="3670" name="Google Shape;3670;p256"/>
            <p:cNvSpPr/>
            <p:nvPr/>
          </p:nvSpPr>
          <p:spPr>
            <a:xfrm rot="5400000">
              <a:off x="237744" y="333124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1" name="Google Shape;3671;p256"/>
            <p:cNvSpPr/>
            <p:nvPr/>
          </p:nvSpPr>
          <p:spPr>
            <a:xfrm rot="5400000">
              <a:off x="54864" y="333124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2" name="Google Shape;3672;p256"/>
            <p:cNvSpPr/>
            <p:nvPr/>
          </p:nvSpPr>
          <p:spPr>
            <a:xfrm rot="5400000">
              <a:off x="237744" y="318913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3" name="Google Shape;3673;p256"/>
            <p:cNvSpPr/>
            <p:nvPr/>
          </p:nvSpPr>
          <p:spPr>
            <a:xfrm rot="5400000">
              <a:off x="54864" y="318913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4" name="Google Shape;3674;p256"/>
            <p:cNvSpPr/>
            <p:nvPr/>
          </p:nvSpPr>
          <p:spPr>
            <a:xfrm rot="5400000">
              <a:off x="237744" y="304701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5" name="Google Shape;3675;p256"/>
            <p:cNvSpPr/>
            <p:nvPr/>
          </p:nvSpPr>
          <p:spPr>
            <a:xfrm rot="5400000">
              <a:off x="54864" y="304701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6" name="Google Shape;3676;p256"/>
            <p:cNvSpPr/>
            <p:nvPr/>
          </p:nvSpPr>
          <p:spPr>
            <a:xfrm rot="5400000">
              <a:off x="237744" y="290490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7" name="Google Shape;3677;p256"/>
            <p:cNvSpPr/>
            <p:nvPr/>
          </p:nvSpPr>
          <p:spPr>
            <a:xfrm rot="5400000">
              <a:off x="54864" y="290490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8" name="Google Shape;3678;p256"/>
            <p:cNvSpPr/>
            <p:nvPr/>
          </p:nvSpPr>
          <p:spPr>
            <a:xfrm rot="5400000">
              <a:off x="237744" y="276279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9" name="Google Shape;3679;p256"/>
            <p:cNvSpPr/>
            <p:nvPr/>
          </p:nvSpPr>
          <p:spPr>
            <a:xfrm rot="5400000">
              <a:off x="54864" y="276279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0" name="Google Shape;3680;p256"/>
            <p:cNvSpPr/>
            <p:nvPr/>
          </p:nvSpPr>
          <p:spPr>
            <a:xfrm rot="5400000">
              <a:off x="237744" y="404181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1" name="Google Shape;3681;p256"/>
            <p:cNvSpPr/>
            <p:nvPr/>
          </p:nvSpPr>
          <p:spPr>
            <a:xfrm rot="5400000">
              <a:off x="54864" y="404181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2" name="Google Shape;3682;p256"/>
            <p:cNvSpPr/>
            <p:nvPr/>
          </p:nvSpPr>
          <p:spPr>
            <a:xfrm rot="5400000">
              <a:off x="237744" y="389970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3" name="Google Shape;3683;p256"/>
            <p:cNvSpPr/>
            <p:nvPr/>
          </p:nvSpPr>
          <p:spPr>
            <a:xfrm rot="5400000">
              <a:off x="54864" y="389970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4" name="Google Shape;3684;p256"/>
            <p:cNvSpPr/>
            <p:nvPr/>
          </p:nvSpPr>
          <p:spPr>
            <a:xfrm rot="5400000">
              <a:off x="237744" y="375758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5" name="Google Shape;3685;p256"/>
            <p:cNvSpPr/>
            <p:nvPr/>
          </p:nvSpPr>
          <p:spPr>
            <a:xfrm rot="5400000">
              <a:off x="54864" y="375758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6" name="Google Shape;3686;p256"/>
            <p:cNvSpPr/>
            <p:nvPr/>
          </p:nvSpPr>
          <p:spPr>
            <a:xfrm rot="5400000">
              <a:off x="237744" y="361547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7" name="Google Shape;3687;p256"/>
            <p:cNvSpPr/>
            <p:nvPr/>
          </p:nvSpPr>
          <p:spPr>
            <a:xfrm rot="5400000">
              <a:off x="54864" y="361547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8" name="Google Shape;3688;p256"/>
            <p:cNvSpPr/>
            <p:nvPr/>
          </p:nvSpPr>
          <p:spPr>
            <a:xfrm rot="5400000">
              <a:off x="237744" y="347336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9" name="Google Shape;3689;p256"/>
            <p:cNvSpPr/>
            <p:nvPr/>
          </p:nvSpPr>
          <p:spPr>
            <a:xfrm rot="5400000">
              <a:off x="54864" y="347336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sp>
        <p:nvSpPr>
          <p:cNvPr id="389" name="Google Shape;389;p18"/>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18"/>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nvGrpSpPr>
          <p:cNvPr id="391" name="Google Shape;391;p18"/>
          <p:cNvGrpSpPr/>
          <p:nvPr/>
        </p:nvGrpSpPr>
        <p:grpSpPr>
          <a:xfrm flipH="1">
            <a:off x="-52475" y="1"/>
            <a:ext cx="4262009" cy="2602764"/>
            <a:chOff x="6867015" y="-1"/>
            <a:chExt cx="5324985" cy="3251912"/>
          </a:xfrm>
        </p:grpSpPr>
        <p:sp>
          <p:nvSpPr>
            <p:cNvPr id="392" name="Google Shape;392;p18"/>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18"/>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18"/>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18"/>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96" name="Google Shape;396;p18"/>
          <p:cNvGrpSpPr/>
          <p:nvPr/>
        </p:nvGrpSpPr>
        <p:grpSpPr>
          <a:xfrm>
            <a:off x="6160995" y="62352"/>
            <a:ext cx="6028697" cy="6795648"/>
            <a:chOff x="6160995" y="62352"/>
            <a:chExt cx="6028697" cy="6795648"/>
          </a:xfrm>
        </p:grpSpPr>
        <p:sp>
          <p:nvSpPr>
            <p:cNvPr id="397" name="Google Shape;397;p18"/>
            <p:cNvSpPr/>
            <p:nvPr/>
          </p:nvSpPr>
          <p:spPr>
            <a:xfrm>
              <a:off x="6182080" y="81632"/>
              <a:ext cx="6007612" cy="6776368"/>
            </a:xfrm>
            <a:custGeom>
              <a:rect b="b" l="l" r="r" t="t"/>
              <a:pathLst>
                <a:path extrusionOk="0" h="6797829" w="6007612">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18"/>
            <p:cNvSpPr/>
            <p:nvPr/>
          </p:nvSpPr>
          <p:spPr>
            <a:xfrm>
              <a:off x="6160995" y="62352"/>
              <a:ext cx="6028697" cy="6795648"/>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18"/>
            <p:cNvSpPr/>
            <p:nvPr/>
          </p:nvSpPr>
          <p:spPr>
            <a:xfrm>
              <a:off x="6163721" y="81632"/>
              <a:ext cx="6025971" cy="6776368"/>
            </a:xfrm>
            <a:custGeom>
              <a:rect b="b" l="l" r="r" t="t"/>
              <a:pathLst>
                <a:path extrusionOk="0" h="6797829" w="6025971">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Google Shape;400;p18"/>
          <p:cNvSpPr txBox="1"/>
          <p:nvPr>
            <p:ph type="title"/>
          </p:nvPr>
        </p:nvSpPr>
        <p:spPr>
          <a:xfrm>
            <a:off x="1346886" y="931530"/>
            <a:ext cx="8909222" cy="4747805"/>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000"/>
              <a:buFont typeface="Calibri"/>
              <a:buNone/>
            </a:pPr>
            <a:r>
              <a:t/>
            </a:r>
            <a:endParaRPr sz="4000">
              <a:solidFill>
                <a:schemeClr val="dk2"/>
              </a:solidFill>
              <a:latin typeface="Calibri"/>
              <a:ea typeface="Calibri"/>
              <a:cs typeface="Calibri"/>
              <a:sym typeface="Calibri"/>
            </a:endParaRPr>
          </a:p>
          <a:p>
            <a:pPr indent="0" lvl="0" marL="0" rtl="1" algn="ctr">
              <a:lnSpc>
                <a:spcPct val="90000"/>
              </a:lnSpc>
              <a:spcBef>
                <a:spcPts val="0"/>
              </a:spcBef>
              <a:spcAft>
                <a:spcPts val="0"/>
              </a:spcAft>
              <a:buClr>
                <a:schemeClr val="dk1"/>
              </a:buClr>
              <a:buSzPts val="4400"/>
              <a:buFont typeface="Calibri"/>
              <a:buNone/>
            </a:pPr>
            <a:r>
              <a:rPr lang="en-US"/>
              <a:t>בזאת סיימנו את החלקים הבסיסיים בקפקה.</a:t>
            </a:r>
            <a:br>
              <a:rPr lang="en-US"/>
            </a:br>
            <a:r>
              <a:rPr lang="en-US"/>
              <a:t> </a:t>
            </a:r>
            <a:br>
              <a:rPr lang="en-US"/>
            </a:br>
            <a:r>
              <a:rPr lang="en-US"/>
              <a:t>בואו נכיר אותם קצת יותר לעומק.</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04" name="Shape 404"/>
        <p:cNvGrpSpPr/>
        <p:nvPr/>
      </p:nvGrpSpPr>
      <p:grpSpPr>
        <a:xfrm>
          <a:off x="0" y="0"/>
          <a:ext cx="0" cy="0"/>
          <a:chOff x="0" y="0"/>
          <a:chExt cx="0" cy="0"/>
        </a:xfrm>
      </p:grpSpPr>
      <p:sp>
        <p:nvSpPr>
          <p:cNvPr id="405" name="Google Shape;405;g1377fafb760_0_8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g1377fafb760_0_81"/>
          <p:cNvSpPr/>
          <p:nvPr/>
        </p:nvSpPr>
        <p:spPr>
          <a:xfrm>
            <a:off x="558209" y="0"/>
            <a:ext cx="11167500" cy="2018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7" name="Google Shape;407;g1377fafb760_0_81"/>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8" name="Google Shape;408;g1377fafb760_0_81"/>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Kafka APIs</a:t>
            </a:r>
            <a:endParaRPr sz="4000"/>
          </a:p>
        </p:txBody>
      </p:sp>
      <p:sp>
        <p:nvSpPr>
          <p:cNvPr id="409" name="Google Shape;409;g1377fafb760_0_81"/>
          <p:cNvSpPr/>
          <p:nvPr/>
        </p:nvSpPr>
        <p:spPr>
          <a:xfrm>
            <a:off x="498834" y="758952"/>
            <a:ext cx="1281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0" name="Google Shape;410;g1377fafb760_0_81"/>
          <p:cNvSpPr txBox="1"/>
          <p:nvPr>
            <p:ph idx="1" type="body"/>
          </p:nvPr>
        </p:nvSpPr>
        <p:spPr>
          <a:xfrm>
            <a:off x="1115568" y="2481943"/>
            <a:ext cx="10168200" cy="3695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200"/>
              <a:buChar char="•"/>
            </a:pPr>
            <a:r>
              <a:rPr lang="en-US" sz="2200"/>
              <a:t>Producer API</a:t>
            </a:r>
            <a:endParaRPr sz="2200"/>
          </a:p>
          <a:p>
            <a:pPr indent="-228600" lvl="0" marL="228600" rtl="0" algn="l">
              <a:lnSpc>
                <a:spcPct val="90000"/>
              </a:lnSpc>
              <a:spcBef>
                <a:spcPts val="1000"/>
              </a:spcBef>
              <a:spcAft>
                <a:spcPts val="0"/>
              </a:spcAft>
              <a:buSzPts val="2200"/>
              <a:buChar char="•"/>
            </a:pPr>
            <a:r>
              <a:rPr lang="en-US" sz="2200"/>
              <a:t>Consumer API</a:t>
            </a:r>
            <a:endParaRPr sz="2200"/>
          </a:p>
          <a:p>
            <a:pPr indent="-228600" lvl="0" marL="228600" rtl="0" algn="l">
              <a:lnSpc>
                <a:spcPct val="90000"/>
              </a:lnSpc>
              <a:spcBef>
                <a:spcPts val="1000"/>
              </a:spcBef>
              <a:spcAft>
                <a:spcPts val="0"/>
              </a:spcAft>
              <a:buSzPts val="2200"/>
              <a:buChar char="•"/>
            </a:pPr>
            <a:r>
              <a:rPr lang="en-US" sz="2200"/>
              <a:t>Connect API</a:t>
            </a:r>
            <a:endParaRPr sz="2200"/>
          </a:p>
          <a:p>
            <a:pPr indent="-228600" lvl="0" marL="228600" rtl="0" algn="l">
              <a:lnSpc>
                <a:spcPct val="90000"/>
              </a:lnSpc>
              <a:spcBef>
                <a:spcPts val="1000"/>
              </a:spcBef>
              <a:spcAft>
                <a:spcPts val="0"/>
              </a:spcAft>
              <a:buSzPts val="2200"/>
              <a:buChar char="•"/>
            </a:pPr>
            <a:r>
              <a:rPr lang="en-US" sz="2200"/>
              <a:t>Streams API</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4"/>
          <p:cNvSpPr txBox="1"/>
          <p:nvPr>
            <p:ph type="title"/>
          </p:nvPr>
        </p:nvSpPr>
        <p:spPr>
          <a:xfrm>
            <a:off x="803775" y="1106007"/>
            <a:ext cx="10550025" cy="118292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alibri"/>
              <a:buNone/>
            </a:pPr>
            <a:r>
              <a:rPr lang="en-US" sz="5200"/>
              <a:t>What can I use event streaming for ?</a:t>
            </a:r>
            <a:endParaRPr sz="5200"/>
          </a:p>
        </p:txBody>
      </p:sp>
      <p:cxnSp>
        <p:nvCxnSpPr>
          <p:cNvPr id="110" name="Google Shape;110;p4"/>
          <p:cNvCxnSpPr/>
          <p:nvPr/>
        </p:nvCxnSpPr>
        <p:spPr>
          <a:xfrm>
            <a:off x="8878" y="806470"/>
            <a:ext cx="7903723" cy="0"/>
          </a:xfrm>
          <a:prstGeom prst="straightConnector1">
            <a:avLst/>
          </a:prstGeom>
          <a:noFill/>
          <a:ln cap="sq" cmpd="sng" w="25400">
            <a:solidFill>
              <a:schemeClr val="accent1"/>
            </a:solidFill>
            <a:prstDash val="solid"/>
            <a:bevel/>
            <a:headEnd len="sm" w="sm" type="none"/>
            <a:tailEnd len="sm" w="sm" type="none"/>
          </a:ln>
        </p:spPr>
      </p:cxnSp>
      <p:sp>
        <p:nvSpPr>
          <p:cNvPr id="111" name="Google Shape;111;p4"/>
          <p:cNvSpPr txBox="1"/>
          <p:nvPr>
            <p:ph idx="1" type="body"/>
          </p:nvPr>
        </p:nvSpPr>
        <p:spPr>
          <a:xfrm>
            <a:off x="443005" y="3247676"/>
            <a:ext cx="11271563" cy="367734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solidFill>
                  <a:schemeClr val="dk1"/>
                </a:solidFill>
              </a:rPr>
              <a:t>כדי לעקוב אחרי ולנטר אחרי מכוניות, אוניות, מטוסים ומשלוחים </a:t>
            </a:r>
            <a:r>
              <a:rPr b="1" lang="en-US" sz="2400">
                <a:solidFill>
                  <a:schemeClr val="dk1"/>
                </a:solidFill>
              </a:rPr>
              <a:t>בזמן אמת</a:t>
            </a:r>
            <a:r>
              <a:rPr lang="en-US" sz="2400">
                <a:solidFill>
                  <a:schemeClr val="dk1"/>
                </a:solidFill>
              </a:rPr>
              <a:t>.</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rPr>
              <a:t>כדי לתפוס ולנתח באופן רציף נתונים מחיישני IoT או מציוד אחר.</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rPr>
              <a:t>כדי לפקח על חולים המטופלים בבית החולים ולחזות שינויים במצב כדי להבטיח טיפול בזמן במקרי חירום.</a:t>
            </a:r>
            <a:endParaRPr sz="2400">
              <a:solidFill>
                <a:schemeClr val="dk1"/>
              </a:solidFill>
            </a:endParaRPr>
          </a:p>
          <a:p>
            <a:pPr indent="-228600" lvl="0" marL="228600" rtl="1" algn="r">
              <a:lnSpc>
                <a:spcPct val="90000"/>
              </a:lnSpc>
              <a:spcBef>
                <a:spcPts val="1000"/>
              </a:spcBef>
              <a:spcAft>
                <a:spcPts val="0"/>
              </a:spcAft>
              <a:buSzPts val="2400"/>
              <a:buChar char="•"/>
            </a:pPr>
            <a:r>
              <a:rPr lang="en-US" sz="2400"/>
              <a:t>ניטור במובן הרחב.</a:t>
            </a:r>
            <a:endParaRPr sz="2400"/>
          </a:p>
          <a:p>
            <a:pPr indent="-228600" lvl="0" marL="228600" rtl="1" algn="r">
              <a:lnSpc>
                <a:spcPct val="90000"/>
              </a:lnSpc>
              <a:spcBef>
                <a:spcPts val="1000"/>
              </a:spcBef>
              <a:spcAft>
                <a:spcPts val="0"/>
              </a:spcAft>
              <a:buSzPts val="2400"/>
              <a:buChar char="•"/>
            </a:pPr>
            <a:r>
              <a:rPr lang="en-US" sz="2400"/>
              <a:t>שמירת לוגים ממסד נתונים בשביל להעתיק אותו בזמן אמת.</a:t>
            </a:r>
            <a:endParaRPr sz="2400"/>
          </a:p>
          <a:p>
            <a:pPr indent="0" lvl="0" marL="0" rtl="1" algn="r">
              <a:lnSpc>
                <a:spcPct val="90000"/>
              </a:lnSpc>
              <a:spcBef>
                <a:spcPts val="1000"/>
              </a:spcBef>
              <a:spcAft>
                <a:spcPts val="0"/>
              </a:spcAft>
              <a:buClr>
                <a:schemeClr val="dk1"/>
              </a:buClr>
              <a:buSzPts val="2000"/>
              <a:buNone/>
            </a:pPr>
            <a:r>
              <a:t/>
            </a:r>
            <a:endParaRPr sz="2000">
              <a:solidFill>
                <a:schemeClr val="dk1"/>
              </a:solidFill>
            </a:endParaRPr>
          </a:p>
        </p:txBody>
      </p:sp>
      <p:grpSp>
        <p:nvGrpSpPr>
          <p:cNvPr id="112" name="Google Shape;112;p4"/>
          <p:cNvGrpSpPr/>
          <p:nvPr/>
        </p:nvGrpSpPr>
        <p:grpSpPr>
          <a:xfrm>
            <a:off x="11388224" y="2325422"/>
            <a:ext cx="465458" cy="872153"/>
            <a:chOff x="11388224" y="2325422"/>
            <a:chExt cx="465458" cy="872153"/>
          </a:xfrm>
        </p:grpSpPr>
        <p:sp>
          <p:nvSpPr>
            <p:cNvPr id="113" name="Google Shape;113;p4"/>
            <p:cNvSpPr/>
            <p:nvPr/>
          </p:nvSpPr>
          <p:spPr>
            <a:xfrm>
              <a:off x="11403764" y="232542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4"/>
            <p:cNvSpPr/>
            <p:nvPr/>
          </p:nvSpPr>
          <p:spPr>
            <a:xfrm>
              <a:off x="11762544" y="255471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4"/>
            <p:cNvSpPr/>
            <p:nvPr/>
          </p:nvSpPr>
          <p:spPr>
            <a:xfrm>
              <a:off x="11388224" y="306986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p24"/>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24"/>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17" name="Google Shape;417;p24"/>
          <p:cNvGrpSpPr/>
          <p:nvPr/>
        </p:nvGrpSpPr>
        <p:grpSpPr>
          <a:xfrm>
            <a:off x="1303402" y="3985"/>
            <a:ext cx="9772765" cy="6858000"/>
            <a:chOff x="1303402" y="3985"/>
            <a:chExt cx="9772765" cy="6858000"/>
          </a:xfrm>
        </p:grpSpPr>
        <p:sp>
          <p:nvSpPr>
            <p:cNvPr id="418" name="Google Shape;418;p24"/>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24"/>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24"/>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24"/>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24"/>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24"/>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24"/>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5" name="Google Shape;425;p24"/>
          <p:cNvSpPr txBox="1"/>
          <p:nvPr>
            <p:ph type="title"/>
          </p:nvPr>
        </p:nvSpPr>
        <p:spPr>
          <a:xfrm>
            <a:off x="3215729" y="1764407"/>
            <a:ext cx="5760846" cy="231031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Consumer Groups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25"/>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2" name="Google Shape;432;p25"/>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3" name="Google Shape;433;p25"/>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Consumer Groups</a:t>
            </a:r>
            <a:endParaRPr sz="4000"/>
          </a:p>
        </p:txBody>
      </p:sp>
      <p:sp>
        <p:nvSpPr>
          <p:cNvPr id="434" name="Google Shape;434;p25"/>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5" name="Google Shape;435;p25"/>
          <p:cNvSpPr txBox="1"/>
          <p:nvPr>
            <p:ph idx="1" type="body"/>
          </p:nvPr>
        </p:nvSpPr>
        <p:spPr>
          <a:xfrm>
            <a:off x="566927" y="2481943"/>
            <a:ext cx="11167447"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קודם אמרנו שconsumers צורכים את המידע מטופיק מסוים.</a:t>
            </a:r>
            <a:endParaRPr sz="2200"/>
          </a:p>
          <a:p>
            <a:pPr indent="-228600" lvl="0" marL="228600" rtl="1" algn="r">
              <a:lnSpc>
                <a:spcPct val="90000"/>
              </a:lnSpc>
              <a:spcBef>
                <a:spcPts val="1000"/>
              </a:spcBef>
              <a:spcAft>
                <a:spcPts val="0"/>
              </a:spcAft>
              <a:buClr>
                <a:schemeClr val="dk1"/>
              </a:buClr>
              <a:buSzPts val="2200"/>
              <a:buChar char="•"/>
            </a:pPr>
            <a:r>
              <a:rPr lang="en-US" sz="2200"/>
              <a:t>כמו שאנחנו כבר יודעים, הם בעצם צורכים את המידע שלהם מpartitions.</a:t>
            </a:r>
            <a:endParaRPr sz="2200"/>
          </a:p>
          <a:p>
            <a:pPr indent="-228600" lvl="0" marL="228600" rtl="1" algn="r">
              <a:lnSpc>
                <a:spcPct val="90000"/>
              </a:lnSpc>
              <a:spcBef>
                <a:spcPts val="1000"/>
              </a:spcBef>
              <a:spcAft>
                <a:spcPts val="0"/>
              </a:spcAft>
              <a:buClr>
                <a:schemeClr val="dk1"/>
              </a:buClr>
              <a:buSzPts val="2200"/>
              <a:buChar char="•"/>
            </a:pPr>
            <a:r>
              <a:rPr lang="en-US" sz="2200"/>
              <a:t>מקרה השימוש הבסיסי ביותר לconsumer הוא לצרוך הודעות מטופיק מסויים, לעשות עיבוד על המידע ולדחוף את ההודעה לטופיק אחר.</a:t>
            </a:r>
            <a:endParaRPr sz="2200"/>
          </a:p>
          <a:p>
            <a:pPr indent="-228600" lvl="0" marL="228600" rtl="1" algn="r">
              <a:lnSpc>
                <a:spcPct val="90000"/>
              </a:lnSpc>
              <a:spcBef>
                <a:spcPts val="1000"/>
              </a:spcBef>
              <a:spcAft>
                <a:spcPts val="0"/>
              </a:spcAft>
              <a:buClr>
                <a:schemeClr val="dk1"/>
              </a:buClr>
              <a:buSzPts val="2200"/>
              <a:buChar char="•"/>
            </a:pPr>
            <a:r>
              <a:rPr lang="en-US" sz="2200"/>
              <a:t>מה עם הקצב שבו הproducer כותב הודעות עולה על הקצב שבו האפליקציה שלכם יכולה לעבד אותם?</a:t>
            </a:r>
            <a:endParaRPr sz="2200"/>
          </a:p>
          <a:p>
            <a:pPr indent="-228600" lvl="0" marL="228600" rtl="1" algn="r">
              <a:lnSpc>
                <a:spcPct val="90000"/>
              </a:lnSpc>
              <a:spcBef>
                <a:spcPts val="1000"/>
              </a:spcBef>
              <a:spcAft>
                <a:spcPts val="0"/>
              </a:spcAft>
              <a:buClr>
                <a:schemeClr val="dk1"/>
              </a:buClr>
              <a:buSzPts val="2200"/>
              <a:buChar char="•"/>
            </a:pPr>
            <a:r>
              <a:rPr lang="en-US" sz="2200"/>
              <a:t>אם אתם מוגבלים לצרכן אחד שקורא ומעבד את הנתונים, האפליקציה שלכם </a:t>
            </a:r>
            <a:r>
              <a:rPr lang="en-US" sz="2200"/>
              <a:t>תישאר</a:t>
            </a:r>
            <a:r>
              <a:rPr lang="en-US" sz="2200"/>
              <a:t> מאחור והפער רק יגדל...</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26"/>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2" name="Google Shape;442;p26"/>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3" name="Google Shape;443;p2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Consumer Groups</a:t>
            </a:r>
            <a:endParaRPr sz="4000"/>
          </a:p>
        </p:txBody>
      </p:sp>
      <p:sp>
        <p:nvSpPr>
          <p:cNvPr id="444" name="Google Shape;444;p26"/>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5" name="Google Shape;445;p26"/>
          <p:cNvSpPr txBox="1"/>
          <p:nvPr>
            <p:ph idx="1" type="body"/>
          </p:nvPr>
        </p:nvSpPr>
        <p:spPr>
          <a:xfrm>
            <a:off x="555161" y="2481943"/>
            <a:ext cx="11167447" cy="3695020"/>
          </a:xfrm>
          <a:prstGeom prst="rect">
            <a:avLst/>
          </a:prstGeom>
          <a:noFill/>
          <a:ln>
            <a:noFill/>
          </a:ln>
        </p:spPr>
        <p:txBody>
          <a:bodyPr anchorCtr="0" anchor="t" bIns="45700" lIns="91425" spcFirstLastPara="1" rIns="91425" wrap="square" tIns="45700">
            <a:normAutofit lnSpcReduction="20000"/>
          </a:bodyPr>
          <a:lstStyle/>
          <a:p>
            <a:pPr indent="-228600" lvl="0" marL="228600" rtl="1" algn="r">
              <a:lnSpc>
                <a:spcPct val="90000"/>
              </a:lnSpc>
              <a:spcBef>
                <a:spcPts val="0"/>
              </a:spcBef>
              <a:spcAft>
                <a:spcPts val="0"/>
              </a:spcAft>
              <a:buClr>
                <a:schemeClr val="dk1"/>
              </a:buClr>
              <a:buSzPts val="2200"/>
              <a:buChar char="•"/>
            </a:pPr>
            <a:r>
              <a:rPr lang="en-US" sz="2200"/>
              <a:t>ברור שיש צורך להגדיל את הצריכה לפי טופיקים.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בדיוק כמו שמספר producers יכולים לרשום לאותו טופיק, עלינו לאפשר לצרכנים מרובים לקרוא מאותו טופיק ולחלק ביניהם את העומס והנתונים.</a:t>
            </a:r>
            <a:endParaRPr sz="2200"/>
          </a:p>
          <a:p>
            <a:pPr indent="-228600" lvl="0" marL="228600" rtl="1" algn="r">
              <a:lnSpc>
                <a:spcPct val="90000"/>
              </a:lnSpc>
              <a:spcBef>
                <a:spcPts val="1000"/>
              </a:spcBef>
              <a:spcAft>
                <a:spcPts val="0"/>
              </a:spcAft>
              <a:buSzPts val="2200"/>
              <a:buChar char="•"/>
            </a:pPr>
            <a:r>
              <a:rPr lang="en-US" sz="2200"/>
              <a:t>אחד מבין ה-brokers יהיה אחראי על קבוצה ויקרא </a:t>
            </a:r>
            <a:r>
              <a:rPr b="1" lang="en-US" sz="2200"/>
              <a:t>group coordinator.</a:t>
            </a:r>
            <a:endParaRPr b="1"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Consumers בקפקה הם בדרך כלל חלק מconsumer group (לכולם באותה קבוצה יהיה אותו </a:t>
            </a:r>
            <a:r>
              <a:rPr b="0" lang="en-US" sz="1600">
                <a:latin typeface="Consolas"/>
                <a:ea typeface="Consolas"/>
                <a:cs typeface="Consolas"/>
                <a:sym typeface="Consolas"/>
              </a:rPr>
              <a:t>group.id</a:t>
            </a:r>
            <a:r>
              <a:rPr lang="en-US" sz="2200"/>
              <a:t>).</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כאשר מספר צרכנים מאזינים לאותו טופיק ושייכים לאותו consumer group, כל צרכן יקבל הודעות מתת-קבוצה אחרת של הpartitions של הטופיק.</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27"/>
          <p:cNvSpPr txBox="1"/>
          <p:nvPr>
            <p:ph type="title"/>
          </p:nvPr>
        </p:nvSpPr>
        <p:spPr>
          <a:xfrm>
            <a:off x="429768" y="411480"/>
            <a:ext cx="11201400"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Consumer Groups</a:t>
            </a:r>
            <a:endParaRPr sz="3600"/>
          </a:p>
        </p:txBody>
      </p:sp>
      <p:sp>
        <p:nvSpPr>
          <p:cNvPr id="452" name="Google Shape;452;p27"/>
          <p:cNvSpPr/>
          <p:nvPr/>
        </p:nvSpPr>
        <p:spPr>
          <a:xfrm>
            <a:off x="0" y="587931"/>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Diagram, schematic&#10;&#10;Description automatically generated" id="453" name="Google Shape;453;p27"/>
          <p:cNvPicPr preferRelativeResize="0"/>
          <p:nvPr/>
        </p:nvPicPr>
        <p:blipFill rotWithShape="1">
          <a:blip r:embed="rId3">
            <a:alphaModFix/>
          </a:blip>
          <a:srcRect b="135" l="0" r="0" t="-120"/>
          <a:stretch/>
        </p:blipFill>
        <p:spPr>
          <a:xfrm>
            <a:off x="429768" y="1716331"/>
            <a:ext cx="6704824" cy="4659087"/>
          </a:xfrm>
          <a:prstGeom prst="rect">
            <a:avLst/>
          </a:prstGeom>
          <a:noFill/>
          <a:ln>
            <a:noFill/>
          </a:ln>
        </p:spPr>
      </p:pic>
      <p:sp>
        <p:nvSpPr>
          <p:cNvPr id="454" name="Google Shape;454;p27"/>
          <p:cNvSpPr/>
          <p:nvPr/>
        </p:nvSpPr>
        <p:spPr>
          <a:xfrm>
            <a:off x="7543801" y="1721922"/>
            <a:ext cx="4218432" cy="452056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5" name="Google Shape;455;p27"/>
          <p:cNvSpPr txBox="1"/>
          <p:nvPr>
            <p:ph idx="1" type="body"/>
          </p:nvPr>
        </p:nvSpPr>
        <p:spPr>
          <a:xfrm>
            <a:off x="7545052" y="1722374"/>
            <a:ext cx="4217097" cy="451815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ניקח לדוגמא טופיק T1 עם 4 partitions.</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כעת נניח שיש לנו רק צרכן אחד 1C שנמצא בתוך consumer group 1G .</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צרכן 1C יקבל את כל ההודעות מ4 הpartitions של טופיק 1T.</a:t>
            </a:r>
            <a:endParaRPr sz="2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sp>
        <p:nvSpPr>
          <p:cNvPr id="460" name="Google Shape;460;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28"/>
          <p:cNvSpPr/>
          <p:nvPr/>
        </p:nvSpPr>
        <p:spPr>
          <a:xfrm>
            <a:off x="409575" y="633619"/>
            <a:ext cx="4279383" cy="5495925"/>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2" name="Google Shape;462;p28"/>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Consumer Groups</a:t>
            </a:r>
            <a:endParaRPr sz="2800"/>
          </a:p>
        </p:txBody>
      </p:sp>
      <p:sp>
        <p:nvSpPr>
          <p:cNvPr id="463" name="Google Shape;463;p28"/>
          <p:cNvSpPr/>
          <p:nvPr/>
        </p:nvSpPr>
        <p:spPr>
          <a:xfrm>
            <a:off x="345567" y="117043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4" name="Google Shape;464;p28"/>
          <p:cNvSpPr/>
          <p:nvPr/>
        </p:nvSpPr>
        <p:spPr>
          <a:xfrm>
            <a:off x="877459" y="2121408"/>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5" name="Google Shape;465;p28"/>
          <p:cNvSpPr txBox="1"/>
          <p:nvPr>
            <p:ph idx="1" type="body"/>
          </p:nvPr>
        </p:nvSpPr>
        <p:spPr>
          <a:xfrm>
            <a:off x="409575" y="2621856"/>
            <a:ext cx="4279383" cy="3425043"/>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אם נוסיף עוד צרכן, 2C לקבוצה 1G, כל צרכן יקבל הודעות רק מ2 partitions.</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הם לא יודעים מאיזה partitions כל אחד מהם יקרא מראש.</a:t>
            </a:r>
            <a:endParaRPr sz="2200"/>
          </a:p>
        </p:txBody>
      </p:sp>
      <p:pic>
        <p:nvPicPr>
          <p:cNvPr descr="Diagram&#10;&#10;Description automatically generated" id="466" name="Google Shape;466;p28"/>
          <p:cNvPicPr preferRelativeResize="0"/>
          <p:nvPr/>
        </p:nvPicPr>
        <p:blipFill rotWithShape="1">
          <a:blip r:embed="rId3">
            <a:alphaModFix/>
          </a:blip>
          <a:srcRect b="230" l="88" r="89" t="0"/>
          <a:stretch/>
        </p:blipFill>
        <p:spPr>
          <a:xfrm>
            <a:off x="5054600" y="685182"/>
            <a:ext cx="7055018" cy="54889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29"/>
          <p:cNvSpPr/>
          <p:nvPr/>
        </p:nvSpPr>
        <p:spPr>
          <a:xfrm>
            <a:off x="409575" y="633619"/>
            <a:ext cx="4279383" cy="5495925"/>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3" name="Google Shape;473;p29"/>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Consumer Groups</a:t>
            </a:r>
            <a:endParaRPr sz="2800"/>
          </a:p>
        </p:txBody>
      </p:sp>
      <p:sp>
        <p:nvSpPr>
          <p:cNvPr id="474" name="Google Shape;474;p29"/>
          <p:cNvSpPr/>
          <p:nvPr/>
        </p:nvSpPr>
        <p:spPr>
          <a:xfrm>
            <a:off x="345567" y="117043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5" name="Google Shape;475;p29"/>
          <p:cNvSpPr/>
          <p:nvPr/>
        </p:nvSpPr>
        <p:spPr>
          <a:xfrm>
            <a:off x="877459" y="2121408"/>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6" name="Google Shape;476;p29"/>
          <p:cNvSpPr txBox="1"/>
          <p:nvPr>
            <p:ph idx="1" type="body"/>
          </p:nvPr>
        </p:nvSpPr>
        <p:spPr>
          <a:xfrm>
            <a:off x="409574" y="2359152"/>
            <a:ext cx="4279383" cy="3425043"/>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אם ב1G היו 4 צרכנים, כל אחד מהם היה מקבל מידע רק מpartition אחד.</a:t>
            </a:r>
            <a:endParaRPr sz="2200"/>
          </a:p>
        </p:txBody>
      </p:sp>
      <p:pic>
        <p:nvPicPr>
          <p:cNvPr descr="Diagram, schematic&#10;&#10;Description automatically generated" id="477" name="Google Shape;477;p29"/>
          <p:cNvPicPr preferRelativeResize="0"/>
          <p:nvPr/>
        </p:nvPicPr>
        <p:blipFill rotWithShape="1">
          <a:blip r:embed="rId3">
            <a:alphaModFix/>
          </a:blip>
          <a:srcRect b="0" l="0" r="0" t="0"/>
          <a:stretch/>
        </p:blipFill>
        <p:spPr>
          <a:xfrm>
            <a:off x="5080000" y="684486"/>
            <a:ext cx="6978650" cy="548902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sp>
        <p:nvSpPr>
          <p:cNvPr id="482" name="Google Shape;482;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30"/>
          <p:cNvSpPr/>
          <p:nvPr/>
        </p:nvSpPr>
        <p:spPr>
          <a:xfrm>
            <a:off x="409575" y="633619"/>
            <a:ext cx="4279383" cy="5495925"/>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4" name="Google Shape;484;p30"/>
          <p:cNvSpPr txBox="1"/>
          <p:nvPr>
            <p:ph type="title"/>
          </p:nvPr>
        </p:nvSpPr>
        <p:spPr>
          <a:xfrm>
            <a:off x="841247" y="978619"/>
            <a:ext cx="3410712"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Consumer Groups</a:t>
            </a:r>
            <a:endParaRPr sz="2800"/>
          </a:p>
        </p:txBody>
      </p:sp>
      <p:sp>
        <p:nvSpPr>
          <p:cNvPr id="485" name="Google Shape;485;p30"/>
          <p:cNvSpPr/>
          <p:nvPr/>
        </p:nvSpPr>
        <p:spPr>
          <a:xfrm>
            <a:off x="345567" y="117043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6" name="Google Shape;486;p30"/>
          <p:cNvSpPr/>
          <p:nvPr/>
        </p:nvSpPr>
        <p:spPr>
          <a:xfrm>
            <a:off x="877459" y="2121408"/>
            <a:ext cx="3328416"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 name="Google Shape;487;p30"/>
          <p:cNvSpPr txBox="1"/>
          <p:nvPr>
            <p:ph idx="1" type="body"/>
          </p:nvPr>
        </p:nvSpPr>
        <p:spPr>
          <a:xfrm>
            <a:off x="409575" y="2359152"/>
            <a:ext cx="4279382" cy="3425043"/>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אם נוסיף יותר צרכנים לconsumer group מסוים מאשר שיש לו partitions, חלק מהצרכנים יהיו חסרי מעש ולא יקבלו הודעות כלל.</a:t>
            </a:r>
            <a:endParaRPr sz="2200"/>
          </a:p>
        </p:txBody>
      </p:sp>
      <p:pic>
        <p:nvPicPr>
          <p:cNvPr descr="Diagram, schematic&#10;&#10;Description automatically generated" id="488" name="Google Shape;488;p30"/>
          <p:cNvPicPr preferRelativeResize="0"/>
          <p:nvPr/>
        </p:nvPicPr>
        <p:blipFill rotWithShape="1">
          <a:blip r:embed="rId3">
            <a:alphaModFix/>
          </a:blip>
          <a:srcRect b="0" l="0" r="0" t="0"/>
          <a:stretch/>
        </p:blipFill>
        <p:spPr>
          <a:xfrm>
            <a:off x="5118100" y="730250"/>
            <a:ext cx="6838950" cy="544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31"/>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31"/>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95" name="Google Shape;495;p31"/>
          <p:cNvSpPr txBox="1"/>
          <p:nvPr>
            <p:ph type="title"/>
          </p:nvPr>
        </p:nvSpPr>
        <p:spPr>
          <a:xfrm>
            <a:off x="1179226" y="872423"/>
            <a:ext cx="9833548" cy="106680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5400"/>
              <a:buFont typeface="Calibri"/>
              <a:buNone/>
            </a:pPr>
            <a:r>
              <a:rPr lang="en-US" sz="5400">
                <a:solidFill>
                  <a:schemeClr val="dk2"/>
                </a:solidFill>
              </a:rPr>
              <a:t>Consumer Groups</a:t>
            </a:r>
            <a:endParaRPr sz="5400">
              <a:solidFill>
                <a:schemeClr val="dk2"/>
              </a:solidFill>
            </a:endParaRPr>
          </a:p>
        </p:txBody>
      </p:sp>
      <p:grpSp>
        <p:nvGrpSpPr>
          <p:cNvPr id="496" name="Google Shape;496;p31"/>
          <p:cNvGrpSpPr/>
          <p:nvPr/>
        </p:nvGrpSpPr>
        <p:grpSpPr>
          <a:xfrm>
            <a:off x="7867135" y="0"/>
            <a:ext cx="4324865" cy="2641149"/>
            <a:chOff x="6867015" y="-1"/>
            <a:chExt cx="5324985" cy="3251912"/>
          </a:xfrm>
        </p:grpSpPr>
        <p:sp>
          <p:nvSpPr>
            <p:cNvPr id="497" name="Google Shape;497;p31"/>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31"/>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p31"/>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 name="Google Shape;500;p31"/>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1" name="Google Shape;501;p31"/>
          <p:cNvSpPr txBox="1"/>
          <p:nvPr>
            <p:ph idx="1" type="body"/>
          </p:nvPr>
        </p:nvSpPr>
        <p:spPr>
          <a:xfrm>
            <a:off x="664875" y="2611175"/>
            <a:ext cx="10752767" cy="3993324"/>
          </a:xfrm>
          <a:prstGeom prst="rect">
            <a:avLst/>
          </a:prstGeom>
          <a:noFill/>
          <a:ln>
            <a:noFill/>
          </a:ln>
        </p:spPr>
        <p:txBody>
          <a:bodyPr anchorCtr="0" anchor="ctr" bIns="45700" lIns="91425" spcFirstLastPara="1" rIns="91425" wrap="square" tIns="45700">
            <a:noAutofit/>
          </a:bodyPr>
          <a:lstStyle/>
          <a:p>
            <a:pPr indent="-228600" lvl="0" marL="228600" rtl="1" algn="r">
              <a:lnSpc>
                <a:spcPct val="90000"/>
              </a:lnSpc>
              <a:spcBef>
                <a:spcPts val="0"/>
              </a:spcBef>
              <a:spcAft>
                <a:spcPts val="0"/>
              </a:spcAft>
              <a:buClr>
                <a:schemeClr val="dk2"/>
              </a:buClr>
              <a:buSzPts val="2200"/>
              <a:buChar char="•"/>
            </a:pPr>
            <a:r>
              <a:rPr lang="en-US" sz="2200">
                <a:solidFill>
                  <a:schemeClr val="dk2"/>
                </a:solidFill>
              </a:rPr>
              <a:t>הדרך העיקרית </a:t>
            </a:r>
            <a:r>
              <a:rPr lang="en-US" sz="2200">
                <a:solidFill>
                  <a:schemeClr val="dk2"/>
                </a:solidFill>
              </a:rPr>
              <a:t>בה</a:t>
            </a:r>
            <a:r>
              <a:rPr lang="en-US" sz="2200">
                <a:solidFill>
                  <a:schemeClr val="dk2"/>
                </a:solidFill>
              </a:rPr>
              <a:t> אנחנו מעלים את צריכת הנתונים מטופיק מסוים היא בעזרת הוספת עוד צרכנים </a:t>
            </a:r>
            <a:r>
              <a:rPr lang="en-US" sz="2200">
                <a:solidFill>
                  <a:schemeClr val="dk2"/>
                </a:solidFill>
              </a:rPr>
              <a:t>consumer</a:t>
            </a:r>
            <a:r>
              <a:rPr lang="en-US" sz="2200">
                <a:solidFill>
                  <a:schemeClr val="dk2"/>
                </a:solidFill>
              </a:rPr>
              <a:t> group.</a:t>
            </a:r>
            <a:endParaRPr sz="2200">
              <a:solidFill>
                <a:schemeClr val="dk2"/>
              </a:solidFill>
            </a:endParaRPr>
          </a:p>
          <a:p>
            <a:pPr indent="-88900" lvl="0" marL="228600" rtl="1" algn="r">
              <a:lnSpc>
                <a:spcPct val="90000"/>
              </a:lnSpc>
              <a:spcBef>
                <a:spcPts val="1000"/>
              </a:spcBef>
              <a:spcAft>
                <a:spcPts val="0"/>
              </a:spcAft>
              <a:buClr>
                <a:schemeClr val="dk1"/>
              </a:buClr>
              <a:buSzPts val="2200"/>
              <a:buNone/>
            </a:pPr>
            <a:r>
              <a:t/>
            </a:r>
            <a:endParaRPr sz="2200">
              <a:solidFill>
                <a:schemeClr val="dk2"/>
              </a:solidFill>
            </a:endParaRPr>
          </a:p>
          <a:p>
            <a:pPr indent="-228600" lvl="0" marL="228600" rtl="1" algn="r">
              <a:lnSpc>
                <a:spcPct val="90000"/>
              </a:lnSpc>
              <a:spcBef>
                <a:spcPts val="1000"/>
              </a:spcBef>
              <a:spcAft>
                <a:spcPts val="0"/>
              </a:spcAft>
              <a:buClr>
                <a:schemeClr val="dk2"/>
              </a:buClr>
              <a:buSzPts val="2200"/>
              <a:buChar char="•"/>
            </a:pPr>
            <a:r>
              <a:rPr lang="en-US" sz="2200">
                <a:solidFill>
                  <a:schemeClr val="dk2"/>
                </a:solidFill>
              </a:rPr>
              <a:t> זו סיבה טובה ליצור טופיק עם מספר גדול של partitions, זה מאפשר להוסיף עוד צרכנים שהעומס גדל.</a:t>
            </a:r>
            <a:endParaRPr sz="2200">
              <a:solidFill>
                <a:schemeClr val="dk2"/>
              </a:solidFill>
            </a:endParaRPr>
          </a:p>
          <a:p>
            <a:pPr indent="-88900" lvl="0" marL="228600" rtl="1" algn="r">
              <a:lnSpc>
                <a:spcPct val="90000"/>
              </a:lnSpc>
              <a:spcBef>
                <a:spcPts val="1000"/>
              </a:spcBef>
              <a:spcAft>
                <a:spcPts val="0"/>
              </a:spcAft>
              <a:buClr>
                <a:schemeClr val="dk1"/>
              </a:buClr>
              <a:buSzPts val="2200"/>
              <a:buNone/>
            </a:pPr>
            <a:r>
              <a:t/>
            </a:r>
            <a:endParaRPr sz="2200">
              <a:solidFill>
                <a:schemeClr val="dk2"/>
              </a:solidFill>
            </a:endParaRPr>
          </a:p>
          <a:p>
            <a:pPr indent="-228600" lvl="0" marL="228600" rtl="1" algn="r">
              <a:lnSpc>
                <a:spcPct val="90000"/>
              </a:lnSpc>
              <a:spcBef>
                <a:spcPts val="1000"/>
              </a:spcBef>
              <a:spcAft>
                <a:spcPts val="0"/>
              </a:spcAft>
              <a:buClr>
                <a:schemeClr val="dk2"/>
              </a:buClr>
              <a:buSzPts val="2200"/>
              <a:buChar char="•"/>
            </a:pPr>
            <a:r>
              <a:rPr lang="en-US" sz="2200">
                <a:solidFill>
                  <a:schemeClr val="dk2"/>
                </a:solidFill>
              </a:rPr>
              <a:t>בנוסף להוספת צרכנים על מנת להגדיל יישום יחיד, מקובל מאוד שיש מספר יישומים שצריכים לקרוא מאותו טופיק.</a:t>
            </a:r>
            <a:endParaRPr sz="2200">
              <a:solidFill>
                <a:schemeClr val="dk2"/>
              </a:solidFill>
            </a:endParaRPr>
          </a:p>
          <a:p>
            <a:pPr indent="-88900" lvl="0" marL="228600" rtl="1" algn="r">
              <a:lnSpc>
                <a:spcPct val="90000"/>
              </a:lnSpc>
              <a:spcBef>
                <a:spcPts val="1000"/>
              </a:spcBef>
              <a:spcAft>
                <a:spcPts val="0"/>
              </a:spcAft>
              <a:buClr>
                <a:schemeClr val="dk1"/>
              </a:buClr>
              <a:buSzPts val="2200"/>
              <a:buNone/>
            </a:pPr>
            <a:r>
              <a:t/>
            </a:r>
            <a:endParaRPr sz="2200">
              <a:solidFill>
                <a:schemeClr val="dk2"/>
              </a:solidFill>
            </a:endParaRPr>
          </a:p>
          <a:p>
            <a:pPr indent="-228600" lvl="0" marL="228600" rtl="1" algn="r">
              <a:lnSpc>
                <a:spcPct val="90000"/>
              </a:lnSpc>
              <a:spcBef>
                <a:spcPts val="1000"/>
              </a:spcBef>
              <a:spcAft>
                <a:spcPts val="0"/>
              </a:spcAft>
              <a:buClr>
                <a:schemeClr val="dk2"/>
              </a:buClr>
              <a:buSzPts val="2200"/>
              <a:buChar char="•"/>
            </a:pPr>
            <a:r>
              <a:rPr lang="en-US" sz="2200">
                <a:solidFill>
                  <a:schemeClr val="dk2"/>
                </a:solidFill>
              </a:rPr>
              <a:t>במקרים כאלה, נרצה שכל יישום יקבל את כל ההודעות, ולא רק תת-קבוצה שלהן.</a:t>
            </a:r>
            <a:endParaRPr sz="22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5" name="Shape 505"/>
        <p:cNvGrpSpPr/>
        <p:nvPr/>
      </p:nvGrpSpPr>
      <p:grpSpPr>
        <a:xfrm>
          <a:off x="0" y="0"/>
          <a:ext cx="0" cy="0"/>
          <a:chOff x="0" y="0"/>
          <a:chExt cx="0" cy="0"/>
        </a:xfrm>
      </p:grpSpPr>
      <p:sp>
        <p:nvSpPr>
          <p:cNvPr id="506" name="Google Shape;506;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32"/>
          <p:cNvSpPr/>
          <p:nvPr/>
        </p:nvSpPr>
        <p:spPr>
          <a:xfrm flipH="1" rot="3967198">
            <a:off x="8631348" y="490493"/>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8" name="Google Shape;508;p32"/>
          <p:cNvSpPr txBox="1"/>
          <p:nvPr>
            <p:ph type="title"/>
          </p:nvPr>
        </p:nvSpPr>
        <p:spPr>
          <a:xfrm>
            <a:off x="5894962" y="329440"/>
            <a:ext cx="545883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Consumer Groups </a:t>
            </a:r>
            <a:endParaRPr/>
          </a:p>
        </p:txBody>
      </p:sp>
      <p:sp>
        <p:nvSpPr>
          <p:cNvPr id="509" name="Google Shape;509;p32"/>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 schematic&#10;&#10;Description automatically generated" id="510" name="Google Shape;510;p32"/>
          <p:cNvPicPr preferRelativeResize="0"/>
          <p:nvPr/>
        </p:nvPicPr>
        <p:blipFill rotWithShape="1">
          <a:blip r:embed="rId3">
            <a:alphaModFix/>
          </a:blip>
          <a:srcRect b="0" l="0" r="0" t="0"/>
          <a:stretch/>
        </p:blipFill>
        <p:spPr>
          <a:xfrm>
            <a:off x="703182" y="566581"/>
            <a:ext cx="4777381" cy="5555094"/>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511" name="Google Shape;511;p32"/>
          <p:cNvSpPr txBox="1"/>
          <p:nvPr>
            <p:ph idx="1" type="body"/>
          </p:nvPr>
        </p:nvSpPr>
        <p:spPr>
          <a:xfrm>
            <a:off x="5894962" y="1984443"/>
            <a:ext cx="5458838" cy="4192520"/>
          </a:xfrm>
          <a:prstGeom prst="rect">
            <a:avLst/>
          </a:prstGeom>
          <a:noFill/>
          <a:ln>
            <a:noFill/>
          </a:ln>
        </p:spPr>
        <p:txBody>
          <a:bodyPr anchorCtr="0" anchor="t" bIns="45700" lIns="91425" spcFirstLastPara="1" rIns="91425" wrap="square" tIns="45700">
            <a:normAutofit lnSpcReduction="10000"/>
          </a:bodyPr>
          <a:lstStyle/>
          <a:p>
            <a:pPr indent="-228600" lvl="0" marL="228600" rtl="1" algn="r">
              <a:lnSpc>
                <a:spcPct val="90000"/>
              </a:lnSpc>
              <a:spcBef>
                <a:spcPts val="0"/>
              </a:spcBef>
              <a:spcAft>
                <a:spcPts val="0"/>
              </a:spcAft>
              <a:buClr>
                <a:schemeClr val="dk1"/>
              </a:buClr>
              <a:buSzPts val="2800"/>
              <a:buChar char="•"/>
            </a:pPr>
            <a:r>
              <a:rPr lang="en-US"/>
              <a:t>כדי לוודא שאפליקציה מקבלת את כל ההודעות בטופיק </a:t>
            </a:r>
            <a:r>
              <a:rPr lang="en-US"/>
              <a:t>מסוים</a:t>
            </a:r>
            <a:r>
              <a:rPr lang="en-US"/>
              <a:t>, וודאו שלאפליקציה יש consumer group משלה.</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בשונה ממערכות העברת מסרים רבות, קפקה מתרחבת למספר רב של צרכנים וקבוצות צרכנים מבלי להקטין את הביצועים.</a:t>
            </a:r>
            <a:endParaRPr/>
          </a:p>
          <a:p>
            <a:pPr indent="-50800" lvl="0" marL="228600" rtl="1" algn="r">
              <a:lnSpc>
                <a:spcPct val="90000"/>
              </a:lnSpc>
              <a:spcBef>
                <a:spcPts val="1000"/>
              </a:spcBef>
              <a:spcAft>
                <a:spcPts val="0"/>
              </a:spcAft>
              <a:buClr>
                <a:schemeClr val="dk1"/>
              </a:buClr>
              <a:buSzPts val="2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sp>
        <p:nvSpPr>
          <p:cNvPr id="516" name="Google Shape;516;g1377fafb760_0_155"/>
          <p:cNvSpPr/>
          <p:nvPr/>
        </p:nvSpPr>
        <p:spPr>
          <a:xfrm>
            <a:off x="0" y="1"/>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g1377fafb760_0_155"/>
          <p:cNvSpPr/>
          <p:nvPr/>
        </p:nvSpPr>
        <p:spPr>
          <a:xfrm>
            <a:off x="305" y="0"/>
            <a:ext cx="12191700"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8" name="Google Shape;518;g1377fafb760_0_155"/>
          <p:cNvGrpSpPr/>
          <p:nvPr/>
        </p:nvGrpSpPr>
        <p:grpSpPr>
          <a:xfrm>
            <a:off x="1303402" y="3985"/>
            <a:ext cx="9772765" cy="6858000"/>
            <a:chOff x="1303402" y="3985"/>
            <a:chExt cx="9772765" cy="6858000"/>
          </a:xfrm>
        </p:grpSpPr>
        <p:sp>
          <p:nvSpPr>
            <p:cNvPr id="519" name="Google Shape;519;g1377fafb760_0_155"/>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Google Shape;520;g1377fafb760_0_155"/>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g1377fafb760_0_155"/>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g1377fafb760_0_155"/>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g1377fafb760_0_155"/>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g1377fafb760_0_155"/>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g1377fafb760_0_155"/>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Google Shape;526;g1377fafb760_0_155"/>
          <p:cNvSpPr txBox="1"/>
          <p:nvPr>
            <p:ph type="title"/>
          </p:nvPr>
        </p:nvSpPr>
        <p:spPr>
          <a:xfrm>
            <a:off x="3215729" y="1764407"/>
            <a:ext cx="5760900" cy="2310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rPr>
              <a:t>Replication</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g1377fafb760_0_178"/>
          <p:cNvSpPr/>
          <p:nvPr/>
        </p:nvSpPr>
        <p:spPr>
          <a:xfrm>
            <a:off x="0" y="1"/>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g1377fafb760_0_178"/>
          <p:cNvSpPr/>
          <p:nvPr/>
        </p:nvSpPr>
        <p:spPr>
          <a:xfrm>
            <a:off x="305" y="0"/>
            <a:ext cx="12191700"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2" name="Google Shape;122;g1377fafb760_0_178"/>
          <p:cNvGrpSpPr/>
          <p:nvPr/>
        </p:nvGrpSpPr>
        <p:grpSpPr>
          <a:xfrm>
            <a:off x="1303402" y="3985"/>
            <a:ext cx="9772765" cy="6858000"/>
            <a:chOff x="1303402" y="3985"/>
            <a:chExt cx="9772765" cy="6858000"/>
          </a:xfrm>
        </p:grpSpPr>
        <p:sp>
          <p:nvSpPr>
            <p:cNvPr id="123" name="Google Shape;123;g1377fafb760_0_178"/>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g1377fafb760_0_178"/>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g1377fafb760_0_178"/>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g1377fafb760_0_178"/>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g1377fafb760_0_178"/>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g1377fafb760_0_178"/>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g1377fafb760_0_178"/>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0" name="Google Shape;130;g1377fafb760_0_178"/>
          <p:cNvSpPr txBox="1"/>
          <p:nvPr>
            <p:ph type="title"/>
          </p:nvPr>
        </p:nvSpPr>
        <p:spPr>
          <a:xfrm>
            <a:off x="3215725" y="1764399"/>
            <a:ext cx="5760900" cy="259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rPr>
              <a:t>באג בדיזיין</a:t>
            </a:r>
            <a:br>
              <a:rPr lang="en-US" sz="5200">
                <a:solidFill>
                  <a:schemeClr val="dk2"/>
                </a:solidFill>
              </a:rPr>
            </a:br>
            <a:br>
              <a:rPr lang="en-US" sz="5200">
                <a:solidFill>
                  <a:schemeClr val="dk2"/>
                </a:solidFill>
                <a:latin typeface="Calibri"/>
                <a:ea typeface="Calibri"/>
                <a:cs typeface="Calibri"/>
                <a:sym typeface="Calibri"/>
              </a:rPr>
            </a:b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sp>
        <p:nvSpPr>
          <p:cNvPr id="531" name="Google Shape;531;g1377fafb760_0_139"/>
          <p:cNvSpPr txBox="1"/>
          <p:nvPr>
            <p:ph type="title"/>
          </p:nvPr>
        </p:nvSpPr>
        <p:spPr>
          <a:xfrm>
            <a:off x="565802" y="-1116"/>
            <a:ext cx="3505500" cy="162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Replication </a:t>
            </a:r>
            <a:endParaRPr/>
          </a:p>
        </p:txBody>
      </p:sp>
      <p:sp>
        <p:nvSpPr>
          <p:cNvPr id="532" name="Google Shape;532;g1377fafb760_0_139"/>
          <p:cNvSpPr txBox="1"/>
          <p:nvPr>
            <p:ph idx="1" type="body"/>
          </p:nvPr>
        </p:nvSpPr>
        <p:spPr>
          <a:xfrm>
            <a:off x="-2232" y="1427205"/>
            <a:ext cx="4641600" cy="54339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בכל פעם שאנחנו יוצרים טופיק בקפקה, עלינו לציין מה הreplication factor שלו.</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נניח שיש לנו שני brokers ולכן נתנו replication factor של 2.</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קפקה ינסה תמיד להבטיח שלכל partition יש גיבוי\העתק.</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לדוגמא, עבור הtopic בשם freblogg שהשתמשנו עד עכשיו, נתנו את הreplication factor בתור 2.</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ההתפלגות המתקבלת של 3 partitions תראה בערך כמו בתמונה.</a:t>
            </a:r>
            <a:endParaRPr sz="2000"/>
          </a:p>
        </p:txBody>
      </p:sp>
      <p:sp>
        <p:nvSpPr>
          <p:cNvPr id="533" name="Google Shape;533;g1377fafb760_0_139"/>
          <p:cNvSpPr/>
          <p:nvPr/>
        </p:nvSpPr>
        <p:spPr>
          <a:xfrm>
            <a:off x="4639056" y="0"/>
            <a:ext cx="7552800"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g1377fafb760_0_139"/>
          <p:cNvSpPr/>
          <p:nvPr/>
        </p:nvSpPr>
        <p:spPr>
          <a:xfrm>
            <a:off x="5123688" y="557784"/>
            <a:ext cx="6584100" cy="5739300"/>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10;&#10;Description automatically generated" id="535" name="Google Shape;535;g1377fafb760_0_139"/>
          <p:cNvPicPr preferRelativeResize="0"/>
          <p:nvPr/>
        </p:nvPicPr>
        <p:blipFill rotWithShape="1">
          <a:blip r:embed="rId3">
            <a:alphaModFix/>
          </a:blip>
          <a:srcRect b="0" l="0" r="0" t="0"/>
          <a:stretch/>
        </p:blipFill>
        <p:spPr>
          <a:xfrm>
            <a:off x="5121844" y="1298997"/>
            <a:ext cx="6580440" cy="49494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9" name="Shape 539"/>
        <p:cNvGrpSpPr/>
        <p:nvPr/>
      </p:nvGrpSpPr>
      <p:grpSpPr>
        <a:xfrm>
          <a:off x="0" y="0"/>
          <a:ext cx="0" cy="0"/>
          <a:chOff x="0" y="0"/>
          <a:chExt cx="0" cy="0"/>
        </a:xfrm>
      </p:grpSpPr>
      <p:sp>
        <p:nvSpPr>
          <p:cNvPr id="540" name="Google Shape;540;g1377fafb760_0_147"/>
          <p:cNvSpPr/>
          <p:nvPr/>
        </p:nvSpPr>
        <p:spPr>
          <a:xfrm>
            <a:off x="3048"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g1377fafb760_0_147"/>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g1377fafb760_0_1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Replication</a:t>
            </a:r>
            <a:endParaRPr/>
          </a:p>
        </p:txBody>
      </p:sp>
      <p:sp>
        <p:nvSpPr>
          <p:cNvPr id="543" name="Google Shape;543;g1377fafb760_0_147"/>
          <p:cNvSpPr/>
          <p:nvPr/>
        </p:nvSpPr>
        <p:spPr>
          <a:xfrm flipH="1" rot="-5400000">
            <a:off x="555710" y="2183223"/>
            <a:ext cx="4083300" cy="4083300"/>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g1377fafb760_0_147"/>
          <p:cNvSpPr txBox="1"/>
          <p:nvPr>
            <p:ph idx="1" type="body"/>
          </p:nvPr>
        </p:nvSpPr>
        <p:spPr>
          <a:xfrm>
            <a:off x="706582" y="1825625"/>
            <a:ext cx="11298300" cy="4351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גם אם </a:t>
            </a:r>
            <a:r>
              <a:rPr lang="en-US"/>
              <a:t>יש לכם partition משוכפל על broker אחר, קפקה יאפשר לכם לקרוא </a:t>
            </a:r>
            <a:r>
              <a:rPr b="1" lang="en-US"/>
              <a:t>רק מה leader ולא מהfollowers</a:t>
            </a:r>
            <a:r>
              <a:rPr lang="en-US"/>
              <a:t>.</a:t>
            </a:r>
            <a:endParaRPr/>
          </a:p>
          <a:p>
            <a:pPr indent="-228600" lvl="0" marL="228600" rtl="1" algn="r">
              <a:lnSpc>
                <a:spcPct val="90000"/>
              </a:lnSpc>
              <a:spcBef>
                <a:spcPts val="1000"/>
              </a:spcBef>
              <a:spcAft>
                <a:spcPts val="0"/>
              </a:spcAft>
              <a:buClr>
                <a:schemeClr val="dk1"/>
              </a:buClr>
              <a:buSzPts val="2800"/>
              <a:buChar char="•"/>
            </a:pPr>
            <a:r>
              <a:rPr lang="en-US">
                <a:latin typeface="Arial"/>
                <a:ea typeface="Arial"/>
                <a:cs typeface="Arial"/>
                <a:sym typeface="Arial"/>
              </a:rPr>
              <a:t>ה</a:t>
            </a:r>
            <a:r>
              <a:rPr lang="en-US"/>
              <a:t>followers ממשיכים לסנכרן את הנתונים מהleader partition מפעם לפעם.</a:t>
            </a:r>
            <a:endParaRPr/>
          </a:p>
          <a:p>
            <a:pPr indent="-228600" lvl="0" marL="228600" rtl="1" algn="r">
              <a:lnSpc>
                <a:spcPct val="90000"/>
              </a:lnSpc>
              <a:spcBef>
                <a:spcPts val="1000"/>
              </a:spcBef>
              <a:spcAft>
                <a:spcPts val="0"/>
              </a:spcAft>
              <a:buClr>
                <a:schemeClr val="dk1"/>
              </a:buClr>
              <a:buSzPts val="2800"/>
              <a:buChar char="•"/>
            </a:pPr>
            <a:r>
              <a:rPr lang="en-US"/>
              <a:t>רק כשה leader ימות, אחד העוקבים יהפוך להיות הleader החדש ורק אז תוכלו לקרוא ממנו.</a:t>
            </a:r>
            <a:endParaRPr/>
          </a:p>
          <a:p>
            <a:pPr indent="-228600" lvl="0" marL="228600" rtl="1" algn="r">
              <a:lnSpc>
                <a:spcPct val="90000"/>
              </a:lnSpc>
              <a:spcBef>
                <a:spcPts val="1000"/>
              </a:spcBef>
              <a:spcAft>
                <a:spcPts val="0"/>
              </a:spcAft>
              <a:buClr>
                <a:schemeClr val="dk1"/>
              </a:buClr>
              <a:buSzPts val="2800"/>
              <a:buChar char="•"/>
            </a:pPr>
            <a:r>
              <a:rPr lang="en-US"/>
              <a:t>Leader וfollower של אותו partition </a:t>
            </a:r>
            <a:r>
              <a:rPr b="1" lang="en-US"/>
              <a:t>לעולם לא יהיו על אותו broker</a:t>
            </a:r>
            <a:r>
              <a:rPr lang="en-US"/>
              <a:t> - למה? (שאלה לקהל)</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 name="Shape 548"/>
        <p:cNvGrpSpPr/>
        <p:nvPr/>
      </p:nvGrpSpPr>
      <p:grpSpPr>
        <a:xfrm>
          <a:off x="0" y="0"/>
          <a:ext cx="0" cy="0"/>
          <a:chOff x="0" y="0"/>
          <a:chExt cx="0" cy="0"/>
        </a:xfrm>
      </p:grpSpPr>
      <p:sp>
        <p:nvSpPr>
          <p:cNvPr id="549" name="Google Shape;549;g1377fafb760_0_92"/>
          <p:cNvSpPr/>
          <p:nvPr/>
        </p:nvSpPr>
        <p:spPr>
          <a:xfrm>
            <a:off x="0" y="1"/>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g1377fafb760_0_92"/>
          <p:cNvSpPr/>
          <p:nvPr/>
        </p:nvSpPr>
        <p:spPr>
          <a:xfrm>
            <a:off x="305" y="0"/>
            <a:ext cx="12191700"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51" name="Google Shape;551;g1377fafb760_0_92"/>
          <p:cNvGrpSpPr/>
          <p:nvPr/>
        </p:nvGrpSpPr>
        <p:grpSpPr>
          <a:xfrm>
            <a:off x="1303402" y="3985"/>
            <a:ext cx="9772765" cy="6858000"/>
            <a:chOff x="1303402" y="3985"/>
            <a:chExt cx="9772765" cy="6858000"/>
          </a:xfrm>
        </p:grpSpPr>
        <p:sp>
          <p:nvSpPr>
            <p:cNvPr id="552" name="Google Shape;552;g1377fafb760_0_92"/>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g1377fafb760_0_92"/>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g1377fafb760_0_92"/>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g1377fafb760_0_92"/>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g1377fafb760_0_92"/>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g1377fafb760_0_92"/>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g1377fafb760_0_92"/>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9" name="Google Shape;559;g1377fafb760_0_92"/>
          <p:cNvSpPr txBox="1"/>
          <p:nvPr>
            <p:ph type="title"/>
          </p:nvPr>
        </p:nvSpPr>
        <p:spPr>
          <a:xfrm>
            <a:off x="3215729" y="1764407"/>
            <a:ext cx="5760900" cy="2310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rPr>
              <a:t>Producers</a:t>
            </a:r>
            <a:endParaRPr>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3" name="Shape 563"/>
        <p:cNvGrpSpPr/>
        <p:nvPr/>
      </p:nvGrpSpPr>
      <p:grpSpPr>
        <a:xfrm>
          <a:off x="0" y="0"/>
          <a:ext cx="0" cy="0"/>
          <a:chOff x="0" y="0"/>
          <a:chExt cx="0" cy="0"/>
        </a:xfrm>
      </p:grpSpPr>
      <p:sp>
        <p:nvSpPr>
          <p:cNvPr id="564" name="Google Shape;564;g1377fafb760_0_106"/>
          <p:cNvSpPr/>
          <p:nvPr/>
        </p:nvSpPr>
        <p:spPr>
          <a:xfrm>
            <a:off x="-1" y="0"/>
            <a:ext cx="46542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5" name="Google Shape;565;g1377fafb760_0_106"/>
          <p:cNvSpPr txBox="1"/>
          <p:nvPr>
            <p:ph type="title"/>
          </p:nvPr>
        </p:nvSpPr>
        <p:spPr>
          <a:xfrm>
            <a:off x="762000" y="559678"/>
            <a:ext cx="3567900" cy="495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Producer</a:t>
            </a:r>
            <a:endParaRPr>
              <a:solidFill>
                <a:schemeClr val="lt1"/>
              </a:solidFill>
            </a:endParaRPr>
          </a:p>
        </p:txBody>
      </p:sp>
      <p:cxnSp>
        <p:nvCxnSpPr>
          <p:cNvPr id="566" name="Google Shape;566;g1377fafb760_0_106"/>
          <p:cNvCxnSpPr/>
          <p:nvPr/>
        </p:nvCxnSpPr>
        <p:spPr>
          <a:xfrm>
            <a:off x="0" y="6199730"/>
            <a:ext cx="4297800" cy="0"/>
          </a:xfrm>
          <a:prstGeom prst="straightConnector1">
            <a:avLst/>
          </a:prstGeom>
          <a:noFill/>
          <a:ln cap="flat" cmpd="sng" w="25400">
            <a:solidFill>
              <a:schemeClr val="lt1"/>
            </a:solidFill>
            <a:prstDash val="solid"/>
            <a:miter lim="800000"/>
            <a:headEnd len="sm" w="sm" type="none"/>
            <a:tailEnd len="sm" w="sm" type="none"/>
          </a:ln>
        </p:spPr>
      </p:cxnSp>
      <p:grpSp>
        <p:nvGrpSpPr>
          <p:cNvPr id="567" name="Google Shape;567;g1377fafb760_0_106"/>
          <p:cNvGrpSpPr/>
          <p:nvPr/>
        </p:nvGrpSpPr>
        <p:grpSpPr>
          <a:xfrm>
            <a:off x="5181600" y="569015"/>
            <a:ext cx="6248511" cy="5655001"/>
            <a:chOff x="0" y="690"/>
            <a:chExt cx="6248511" cy="5655001"/>
          </a:xfrm>
        </p:grpSpPr>
        <p:sp>
          <p:nvSpPr>
            <p:cNvPr id="568" name="Google Shape;568;g1377fafb760_0_106"/>
            <p:cNvSpPr/>
            <p:nvPr/>
          </p:nvSpPr>
          <p:spPr>
            <a:xfrm>
              <a:off x="0" y="690"/>
              <a:ext cx="6248400" cy="1615800"/>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1377fafb760_0_106"/>
            <p:cNvSpPr/>
            <p:nvPr/>
          </p:nvSpPr>
          <p:spPr>
            <a:xfrm>
              <a:off x="488743" y="364218"/>
              <a:ext cx="888600" cy="8886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377fafb760_0_106"/>
            <p:cNvSpPr/>
            <p:nvPr/>
          </p:nvSpPr>
          <p:spPr>
            <a:xfrm>
              <a:off x="1866111" y="690"/>
              <a:ext cx="4382400" cy="161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1377fafb760_0_106"/>
            <p:cNvSpPr txBox="1"/>
            <p:nvPr/>
          </p:nvSpPr>
          <p:spPr>
            <a:xfrm>
              <a:off x="1866111" y="690"/>
              <a:ext cx="4382400" cy="1615800"/>
            </a:xfrm>
            <a:prstGeom prst="rect">
              <a:avLst/>
            </a:prstGeom>
            <a:noFill/>
            <a:ln>
              <a:noFill/>
            </a:ln>
          </p:spPr>
          <p:txBody>
            <a:bodyPr anchorCtr="0" anchor="ctr" bIns="170975" lIns="170975" spcFirstLastPara="1" rIns="170975" wrap="square" tIns="170975">
              <a:noAutofit/>
            </a:bodyPr>
            <a:lstStyle/>
            <a:p>
              <a:pPr indent="0" lvl="0" marL="0" marR="0" rtl="1" algn="r">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הproducer בעקרון שלו הרבה יותר פשוט מהconsumer בגלל שאין לו את הצורך בקבוצות. </a:t>
              </a:r>
              <a:r>
                <a:rPr b="1" lang="en-US" sz="2500">
                  <a:solidFill>
                    <a:schemeClr val="dk1"/>
                  </a:solidFill>
                  <a:latin typeface="Calibri"/>
                  <a:ea typeface="Calibri"/>
                  <a:cs typeface="Calibri"/>
                  <a:sym typeface="Calibri"/>
                </a:rPr>
                <a:t>(Consumer Group).</a:t>
              </a:r>
              <a:endParaRPr b="1" sz="2500">
                <a:solidFill>
                  <a:schemeClr val="dk1"/>
                </a:solidFill>
                <a:latin typeface="Calibri"/>
                <a:ea typeface="Calibri"/>
                <a:cs typeface="Calibri"/>
                <a:sym typeface="Calibri"/>
              </a:endParaRPr>
            </a:p>
          </p:txBody>
        </p:sp>
        <p:sp>
          <p:nvSpPr>
            <p:cNvPr id="572" name="Google Shape;572;g1377fafb760_0_106"/>
            <p:cNvSpPr/>
            <p:nvPr/>
          </p:nvSpPr>
          <p:spPr>
            <a:xfrm>
              <a:off x="0" y="2020291"/>
              <a:ext cx="6248400" cy="1615800"/>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1377fafb760_0_106"/>
            <p:cNvSpPr/>
            <p:nvPr/>
          </p:nvSpPr>
          <p:spPr>
            <a:xfrm>
              <a:off x="488743" y="2383819"/>
              <a:ext cx="888600" cy="888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1377fafb760_0_106"/>
            <p:cNvSpPr/>
            <p:nvPr/>
          </p:nvSpPr>
          <p:spPr>
            <a:xfrm>
              <a:off x="1866111" y="2020291"/>
              <a:ext cx="4382400" cy="161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1377fafb760_0_106"/>
            <p:cNvSpPr txBox="1"/>
            <p:nvPr/>
          </p:nvSpPr>
          <p:spPr>
            <a:xfrm>
              <a:off x="1866111" y="2020291"/>
              <a:ext cx="4382400" cy="1615800"/>
            </a:xfrm>
            <a:prstGeom prst="rect">
              <a:avLst/>
            </a:prstGeom>
            <a:noFill/>
            <a:ln>
              <a:noFill/>
            </a:ln>
          </p:spPr>
          <p:txBody>
            <a:bodyPr anchorCtr="0" anchor="ctr" bIns="170975" lIns="170975" spcFirstLastPara="1" rIns="170975" wrap="square" tIns="170975">
              <a:noAutofit/>
            </a:bodyPr>
            <a:lstStyle/>
            <a:p>
              <a:pPr indent="0" lvl="0" marL="0" marR="0" rtl="1" algn="r">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הproducer ממפה כל הודעה לpartition ספציפי בtopic ושולח בקשה לאחראי על הpartition.</a:t>
              </a:r>
              <a:endParaRPr sz="2500">
                <a:solidFill>
                  <a:schemeClr val="dk1"/>
                </a:solidFill>
                <a:latin typeface="Calibri"/>
                <a:ea typeface="Calibri"/>
                <a:cs typeface="Calibri"/>
                <a:sym typeface="Calibri"/>
              </a:endParaRPr>
            </a:p>
          </p:txBody>
        </p:sp>
        <p:sp>
          <p:nvSpPr>
            <p:cNvPr id="576" name="Google Shape;576;g1377fafb760_0_106"/>
            <p:cNvSpPr/>
            <p:nvPr/>
          </p:nvSpPr>
          <p:spPr>
            <a:xfrm>
              <a:off x="0" y="4039891"/>
              <a:ext cx="6248400" cy="1615800"/>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1377fafb760_0_106"/>
            <p:cNvSpPr/>
            <p:nvPr/>
          </p:nvSpPr>
          <p:spPr>
            <a:xfrm>
              <a:off x="488743" y="4403420"/>
              <a:ext cx="888600" cy="8886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1377fafb760_0_106"/>
            <p:cNvSpPr/>
            <p:nvPr/>
          </p:nvSpPr>
          <p:spPr>
            <a:xfrm>
              <a:off x="1866111" y="4039891"/>
              <a:ext cx="4382400" cy="161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377fafb760_0_106"/>
            <p:cNvSpPr txBox="1"/>
            <p:nvPr/>
          </p:nvSpPr>
          <p:spPr>
            <a:xfrm>
              <a:off x="1866111" y="4039891"/>
              <a:ext cx="4382400" cy="1615800"/>
            </a:xfrm>
            <a:prstGeom prst="rect">
              <a:avLst/>
            </a:prstGeom>
            <a:noFill/>
            <a:ln>
              <a:noFill/>
            </a:ln>
          </p:spPr>
          <p:txBody>
            <a:bodyPr anchorCtr="0" anchor="ctr" bIns="170975" lIns="170975" spcFirstLastPara="1" rIns="170975" wrap="square" tIns="170975">
              <a:noAutofit/>
            </a:bodyPr>
            <a:lstStyle/>
            <a:p>
              <a:pPr indent="0" lvl="0" marL="0" marR="0" rtl="1" algn="r">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Kafka מבטיחים שכל הודעה עם אותו key (לא ריק) ייכנסו לאותו partition.</a:t>
              </a:r>
              <a:endParaRPr sz="2500">
                <a:solidFill>
                  <a:schemeClr val="dk1"/>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 name="Shape 583"/>
        <p:cNvGrpSpPr/>
        <p:nvPr/>
      </p:nvGrpSpPr>
      <p:grpSpPr>
        <a:xfrm>
          <a:off x="0" y="0"/>
          <a:ext cx="0" cy="0"/>
          <a:chOff x="0" y="0"/>
          <a:chExt cx="0" cy="0"/>
        </a:xfrm>
      </p:grpSpPr>
      <p:sp>
        <p:nvSpPr>
          <p:cNvPr id="584" name="Google Shape;584;g1377fafb760_0_125"/>
          <p:cNvSpPr/>
          <p:nvPr/>
        </p:nvSpPr>
        <p:spPr>
          <a:xfrm>
            <a:off x="355601" y="0"/>
            <a:ext cx="11480400" cy="27540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5" name="Google Shape;585;g1377fafb760_0_1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86" name="Google Shape;586;g1377fafb760_0_125"/>
          <p:cNvSpPr txBox="1"/>
          <p:nvPr>
            <p:ph type="title"/>
          </p:nvPr>
        </p:nvSpPr>
        <p:spPr>
          <a:xfrm>
            <a:off x="1179226" y="826680"/>
            <a:ext cx="98334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000"/>
              <a:buFont typeface="Calibri"/>
              <a:buNone/>
            </a:pPr>
            <a:r>
              <a:rPr lang="en-US" sz="4000">
                <a:solidFill>
                  <a:srgbClr val="FFFFFF"/>
                </a:solidFill>
              </a:rPr>
              <a:t>Producer partitions</a:t>
            </a:r>
            <a:endParaRPr sz="4000">
              <a:solidFill>
                <a:srgbClr val="FFFFFF"/>
              </a:solidFill>
            </a:endParaRPr>
          </a:p>
        </p:txBody>
      </p:sp>
      <p:sp>
        <p:nvSpPr>
          <p:cNvPr id="587" name="Google Shape;587;g1377fafb760_0_125"/>
          <p:cNvSpPr txBox="1"/>
          <p:nvPr>
            <p:ph idx="1" type="body"/>
          </p:nvPr>
        </p:nvSpPr>
        <p:spPr>
          <a:xfrm>
            <a:off x="255373" y="2753936"/>
            <a:ext cx="11154000" cy="4044900"/>
          </a:xfrm>
          <a:prstGeom prst="rect">
            <a:avLst/>
          </a:prstGeom>
          <a:noFill/>
          <a:ln>
            <a:noFill/>
          </a:ln>
        </p:spPr>
        <p:txBody>
          <a:bodyPr anchorCtr="0" anchor="t" bIns="45700" lIns="91425" spcFirstLastPara="1" rIns="91425" wrap="square" tIns="45700">
            <a:normAutofit lnSpcReduction="10000"/>
          </a:bodyPr>
          <a:lstStyle/>
          <a:p>
            <a:pPr indent="-228600" lvl="0" marL="228600" rtl="1" algn="r">
              <a:lnSpc>
                <a:spcPct val="90000"/>
              </a:lnSpc>
              <a:spcBef>
                <a:spcPts val="0"/>
              </a:spcBef>
              <a:spcAft>
                <a:spcPts val="0"/>
              </a:spcAft>
              <a:buClr>
                <a:srgbClr val="000000"/>
              </a:buClr>
              <a:buSzPts val="1900"/>
              <a:buChar char="•"/>
            </a:pPr>
            <a:r>
              <a:rPr lang="en-US" sz="1900">
                <a:solidFill>
                  <a:srgbClr val="000000"/>
                </a:solidFill>
              </a:rPr>
              <a:t>אם הproducer קובע key מסוים, kafka יעשה hash לkey עם אלגוריתם בשם murmur2 ויעשה מודולו לhash הזה עם מספר הpartitions.</a:t>
            </a:r>
            <a:endParaRPr/>
          </a:p>
          <a:p>
            <a:pPr indent="-107950" lvl="0" marL="228600" rtl="1" algn="r">
              <a:lnSpc>
                <a:spcPct val="90000"/>
              </a:lnSpc>
              <a:spcBef>
                <a:spcPts val="1000"/>
              </a:spcBef>
              <a:spcAft>
                <a:spcPts val="0"/>
              </a:spcAft>
              <a:buClr>
                <a:schemeClr val="dk1"/>
              </a:buClr>
              <a:buSzPts val="1900"/>
              <a:buNone/>
            </a:pPr>
            <a:r>
              <a:t/>
            </a:r>
            <a:endParaRPr sz="1900">
              <a:solidFill>
                <a:srgbClr val="000000"/>
              </a:solidFill>
            </a:endParaRPr>
          </a:p>
          <a:p>
            <a:pPr indent="-228600" lvl="0" marL="228600" rtl="1" algn="r">
              <a:lnSpc>
                <a:spcPct val="90000"/>
              </a:lnSpc>
              <a:spcBef>
                <a:spcPts val="1000"/>
              </a:spcBef>
              <a:spcAft>
                <a:spcPts val="0"/>
              </a:spcAft>
              <a:buClr>
                <a:srgbClr val="000000"/>
              </a:buClr>
              <a:buSzPts val="1900"/>
              <a:buChar char="•"/>
            </a:pPr>
            <a:r>
              <a:rPr lang="en-US" sz="1900">
                <a:solidFill>
                  <a:srgbClr val="000000"/>
                </a:solidFill>
              </a:rPr>
              <a:t>במידה ולא מצוין הkey של ההודעה אז ה-partition יוחלט באמצעות round-robin (ירוץ מעגלית).</a:t>
            </a:r>
            <a:br>
              <a:rPr lang="en-US" sz="1900">
                <a:solidFill>
                  <a:srgbClr val="000000"/>
                </a:solidFill>
              </a:rPr>
            </a:br>
            <a:endParaRPr sz="1900">
              <a:solidFill>
                <a:srgbClr val="000000"/>
              </a:solidFill>
            </a:endParaRPr>
          </a:p>
          <a:p>
            <a:pPr indent="-228600" lvl="0" marL="228600" rtl="1" algn="r">
              <a:lnSpc>
                <a:spcPct val="90000"/>
              </a:lnSpc>
              <a:spcBef>
                <a:spcPts val="1000"/>
              </a:spcBef>
              <a:spcAft>
                <a:spcPts val="0"/>
              </a:spcAft>
              <a:buClr>
                <a:srgbClr val="000000"/>
              </a:buClr>
              <a:buSzPts val="1900"/>
              <a:buChar char="•"/>
            </a:pPr>
            <a:r>
              <a:rPr lang="en-US" sz="1900">
                <a:solidFill>
                  <a:srgbClr val="000000"/>
                </a:solidFill>
              </a:rPr>
              <a:t>כל פעם שהproducer שולח הודעה מסוימת הוא שולח אותו לpartition leader.</a:t>
            </a:r>
            <a:endParaRPr/>
          </a:p>
          <a:p>
            <a:pPr indent="-107950" lvl="0" marL="228600" rtl="1" algn="r">
              <a:lnSpc>
                <a:spcPct val="90000"/>
              </a:lnSpc>
              <a:spcBef>
                <a:spcPts val="1000"/>
              </a:spcBef>
              <a:spcAft>
                <a:spcPts val="0"/>
              </a:spcAft>
              <a:buClr>
                <a:schemeClr val="dk1"/>
              </a:buClr>
              <a:buSzPts val="1900"/>
              <a:buNone/>
            </a:pPr>
            <a:r>
              <a:t/>
            </a:r>
            <a:endParaRPr sz="1900">
              <a:solidFill>
                <a:srgbClr val="000000"/>
              </a:solidFill>
            </a:endParaRPr>
          </a:p>
          <a:p>
            <a:pPr indent="-228600" lvl="0" marL="228600" rtl="1" algn="r">
              <a:lnSpc>
                <a:spcPct val="90000"/>
              </a:lnSpc>
              <a:spcBef>
                <a:spcPts val="1000"/>
              </a:spcBef>
              <a:spcAft>
                <a:spcPts val="0"/>
              </a:spcAft>
              <a:buClr>
                <a:srgbClr val="000000"/>
              </a:buClr>
              <a:buSzPts val="1900"/>
              <a:buChar char="•"/>
            </a:pPr>
            <a:r>
              <a:rPr lang="en-US" sz="1900">
                <a:solidFill>
                  <a:srgbClr val="000000"/>
                </a:solidFill>
              </a:rPr>
              <a:t>ברגע שההודעה מגיעה לpartition leader היא לא יכולה להיקרא ישר ע‘’י consumers.</a:t>
            </a:r>
            <a:endParaRPr/>
          </a:p>
          <a:p>
            <a:pPr indent="-107950" lvl="0" marL="228600" rtl="1" algn="r">
              <a:lnSpc>
                <a:spcPct val="90000"/>
              </a:lnSpc>
              <a:spcBef>
                <a:spcPts val="1000"/>
              </a:spcBef>
              <a:spcAft>
                <a:spcPts val="0"/>
              </a:spcAft>
              <a:buClr>
                <a:schemeClr val="dk1"/>
              </a:buClr>
              <a:buSzPts val="1900"/>
              <a:buNone/>
            </a:pPr>
            <a:r>
              <a:t/>
            </a:r>
            <a:endParaRPr sz="1900">
              <a:solidFill>
                <a:srgbClr val="000000"/>
              </a:solidFill>
            </a:endParaRPr>
          </a:p>
          <a:p>
            <a:pPr indent="-228600" lvl="0" marL="228600" rtl="1" algn="r">
              <a:lnSpc>
                <a:spcPct val="90000"/>
              </a:lnSpc>
              <a:spcBef>
                <a:spcPts val="1000"/>
              </a:spcBef>
              <a:spcAft>
                <a:spcPts val="0"/>
              </a:spcAft>
              <a:buClr>
                <a:srgbClr val="000000"/>
              </a:buClr>
              <a:buSzPts val="1900"/>
              <a:buChar char="•"/>
            </a:pPr>
            <a:r>
              <a:rPr lang="en-US" sz="1900">
                <a:solidFill>
                  <a:srgbClr val="000000"/>
                </a:solidFill>
              </a:rPr>
              <a:t>התזמון שהיא יכולה להיקרא תלויה בקונפיגורציה שקובעת מי היה צריך לקבל את ההודעה (מבחינת הpartition leader והreplicas), לקונפיגורציה הזו קוראים </a:t>
            </a:r>
            <a:r>
              <a:rPr b="1" lang="en-US" sz="1900">
                <a:solidFill>
                  <a:srgbClr val="000000"/>
                </a:solidFill>
              </a:rPr>
              <a:t>acks</a:t>
            </a:r>
            <a:r>
              <a:rPr lang="en-US" sz="1900">
                <a:solidFill>
                  <a:srgbClr val="000000"/>
                </a:solidFill>
              </a:rPr>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1" name="Shape 591"/>
        <p:cNvGrpSpPr/>
        <p:nvPr/>
      </p:nvGrpSpPr>
      <p:grpSpPr>
        <a:xfrm>
          <a:off x="0" y="0"/>
          <a:ext cx="0" cy="0"/>
          <a:chOff x="0" y="0"/>
          <a:chExt cx="0" cy="0"/>
        </a:xfrm>
      </p:grpSpPr>
      <p:sp>
        <p:nvSpPr>
          <p:cNvPr id="592" name="Google Shape;592;g1377fafb760_0_132"/>
          <p:cNvSpPr/>
          <p:nvPr/>
        </p:nvSpPr>
        <p:spPr>
          <a:xfrm>
            <a:off x="355601" y="0"/>
            <a:ext cx="11480400" cy="27540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93" name="Google Shape;593;g1377fafb760_0_1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94" name="Google Shape;594;g1377fafb760_0_132"/>
          <p:cNvSpPr txBox="1"/>
          <p:nvPr>
            <p:ph type="title"/>
          </p:nvPr>
        </p:nvSpPr>
        <p:spPr>
          <a:xfrm>
            <a:off x="1179226" y="826680"/>
            <a:ext cx="98334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000"/>
              <a:buFont typeface="Calibri"/>
              <a:buNone/>
            </a:pPr>
            <a:r>
              <a:rPr lang="en-US" sz="4000">
                <a:solidFill>
                  <a:srgbClr val="FFFFFF"/>
                </a:solidFill>
              </a:rPr>
              <a:t>Producer partitions (acks)</a:t>
            </a:r>
            <a:endParaRPr sz="4000">
              <a:solidFill>
                <a:srgbClr val="FFFFFF"/>
              </a:solidFill>
            </a:endParaRPr>
          </a:p>
        </p:txBody>
      </p:sp>
      <p:sp>
        <p:nvSpPr>
          <p:cNvPr id="595" name="Google Shape;595;g1377fafb760_0_132"/>
          <p:cNvSpPr txBox="1"/>
          <p:nvPr>
            <p:ph idx="1" type="body"/>
          </p:nvPr>
        </p:nvSpPr>
        <p:spPr>
          <a:xfrm>
            <a:off x="355601" y="3180244"/>
            <a:ext cx="11154000" cy="3278400"/>
          </a:xfrm>
          <a:prstGeom prst="rect">
            <a:avLst/>
          </a:prstGeom>
          <a:noFill/>
          <a:ln>
            <a:noFill/>
          </a:ln>
        </p:spPr>
        <p:txBody>
          <a:bodyPr anchorCtr="0" anchor="t" bIns="45700" lIns="91425" spcFirstLastPara="1" rIns="91425" wrap="square" tIns="45700">
            <a:normAutofit lnSpcReduction="20000"/>
          </a:bodyPr>
          <a:lstStyle/>
          <a:p>
            <a:pPr indent="-228600" lvl="0" marL="228600" rtl="1" algn="r">
              <a:lnSpc>
                <a:spcPct val="90000"/>
              </a:lnSpc>
              <a:spcBef>
                <a:spcPts val="0"/>
              </a:spcBef>
              <a:spcAft>
                <a:spcPts val="0"/>
              </a:spcAft>
              <a:buClr>
                <a:srgbClr val="000000"/>
              </a:buClr>
              <a:buSzPts val="2200"/>
              <a:buChar char="•"/>
            </a:pPr>
            <a:r>
              <a:rPr lang="en-US" sz="2200">
                <a:solidFill>
                  <a:srgbClr val="000000"/>
                </a:solidFill>
              </a:rPr>
              <a:t>רק ברגע שכל הreplicas עשו ack (כמו בtcp) שהם קיבלו את המידע, ההודעה נחשבת </a:t>
            </a:r>
            <a:r>
              <a:rPr b="1" lang="en-US" sz="2200">
                <a:solidFill>
                  <a:srgbClr val="000000"/>
                </a:solidFill>
              </a:rPr>
              <a:t>commited</a:t>
            </a:r>
            <a:r>
              <a:rPr lang="en-US" sz="2200">
                <a:solidFill>
                  <a:srgbClr val="000000"/>
                </a:solidFill>
              </a:rPr>
              <a:t> והיא יכולה להיקרא.</a:t>
            </a:r>
            <a:endParaRPr/>
          </a:p>
          <a:p>
            <a:pPr indent="-228600" lvl="0" marL="228600" rtl="1" algn="r">
              <a:lnSpc>
                <a:spcPct val="90000"/>
              </a:lnSpc>
              <a:spcBef>
                <a:spcPts val="1000"/>
              </a:spcBef>
              <a:spcAft>
                <a:spcPts val="0"/>
              </a:spcAft>
              <a:buClr>
                <a:srgbClr val="000000"/>
              </a:buClr>
              <a:buSzPts val="2200"/>
              <a:buChar char="•"/>
            </a:pPr>
            <a:r>
              <a:rPr lang="en-US" sz="2200">
                <a:solidFill>
                  <a:srgbClr val="000000"/>
                </a:solidFill>
              </a:rPr>
              <a:t>דבר זה מבטיח שההודעה לא תלך לאיבוד אם הbroker ימות אחרי שמישהו כבר קרא אותה </a:t>
            </a:r>
            <a:r>
              <a:rPr lang="en-US" sz="2000">
                <a:solidFill>
                  <a:srgbClr val="000000"/>
                </a:solidFill>
              </a:rPr>
              <a:t>(תחשבו על מקרה שקראתי ישר הודעה מהleader לפני </a:t>
            </a:r>
            <a:r>
              <a:rPr lang="en-US" sz="2000">
                <a:solidFill>
                  <a:srgbClr val="000000"/>
                </a:solidFill>
              </a:rPr>
              <a:t>שהאחרים</a:t>
            </a:r>
            <a:r>
              <a:rPr lang="en-US" sz="2000">
                <a:solidFill>
                  <a:srgbClr val="000000"/>
                </a:solidFill>
              </a:rPr>
              <a:t> קיבלו את ההודעה ואז הbroker של הleader מת ומישהו אחר ינסה לקרוא את הtopic והוא לא יקבל את ההודעה).</a:t>
            </a:r>
            <a:endParaRPr sz="2600"/>
          </a:p>
          <a:p>
            <a:pPr indent="-228600" lvl="0" marL="228600" rtl="1" algn="r">
              <a:lnSpc>
                <a:spcPct val="90000"/>
              </a:lnSpc>
              <a:spcBef>
                <a:spcPts val="1000"/>
              </a:spcBef>
              <a:spcAft>
                <a:spcPts val="0"/>
              </a:spcAft>
              <a:buClr>
                <a:srgbClr val="000000"/>
              </a:buClr>
              <a:buSzPts val="2200"/>
              <a:buChar char="•"/>
            </a:pPr>
            <a:r>
              <a:rPr lang="en-US" sz="2200">
                <a:solidFill>
                  <a:srgbClr val="000000"/>
                </a:solidFill>
              </a:rPr>
              <a:t>יש אופציה לקנפג את כמות הack שצריך לקבל לפני שההודעה יכולה להיקרא. האופציות הן:</a:t>
            </a:r>
            <a:endParaRPr/>
          </a:p>
          <a:p>
            <a:pPr indent="-228600" lvl="1" marL="685800" rtl="1" algn="r">
              <a:lnSpc>
                <a:spcPct val="90000"/>
              </a:lnSpc>
              <a:spcBef>
                <a:spcPts val="500"/>
              </a:spcBef>
              <a:spcAft>
                <a:spcPts val="0"/>
              </a:spcAft>
              <a:buClr>
                <a:srgbClr val="000000"/>
              </a:buClr>
              <a:buSzPts val="1900"/>
              <a:buChar char="•"/>
            </a:pPr>
            <a:r>
              <a:rPr lang="en-US" sz="1900"/>
              <a:t>acks</a:t>
            </a:r>
            <a:r>
              <a:rPr lang="en-US" sz="1900">
                <a:solidFill>
                  <a:srgbClr val="000000"/>
                </a:solidFill>
              </a:rPr>
              <a:t>=1: ההודעה יכולה להאבד אם הpartition leader מת לפני שהיא שוכפלה לreplicas.</a:t>
            </a:r>
            <a:endParaRPr/>
          </a:p>
          <a:p>
            <a:pPr indent="-228600" lvl="1" marL="685800" rtl="1" algn="r">
              <a:lnSpc>
                <a:spcPct val="90000"/>
              </a:lnSpc>
              <a:spcBef>
                <a:spcPts val="500"/>
              </a:spcBef>
              <a:spcAft>
                <a:spcPts val="0"/>
              </a:spcAft>
              <a:buClr>
                <a:srgbClr val="000000"/>
              </a:buClr>
              <a:buSzPts val="1900"/>
              <a:buChar char="•"/>
            </a:pPr>
            <a:r>
              <a:rPr lang="en-US" sz="1900">
                <a:solidFill>
                  <a:srgbClr val="000000"/>
                </a:solidFill>
              </a:rPr>
              <a:t>acks=all: כולם החזירו שההודעה התקבלה : ה-leader וכל ה-replicas.</a:t>
            </a:r>
            <a:endParaRPr/>
          </a:p>
          <a:p>
            <a:pPr indent="-228600" lvl="1" marL="685800" rtl="1" algn="r">
              <a:lnSpc>
                <a:spcPct val="90000"/>
              </a:lnSpc>
              <a:spcBef>
                <a:spcPts val="500"/>
              </a:spcBef>
              <a:spcAft>
                <a:spcPts val="0"/>
              </a:spcAft>
              <a:buClr>
                <a:srgbClr val="000000"/>
              </a:buClr>
              <a:buSzPts val="1900"/>
              <a:buChar char="•"/>
            </a:pPr>
            <a:r>
              <a:rPr lang="en-US" sz="1900"/>
              <a:t>acks</a:t>
            </a:r>
            <a:r>
              <a:rPr lang="en-US" sz="1900">
                <a:solidFill>
                  <a:srgbClr val="000000"/>
                </a:solidFill>
              </a:rPr>
              <a:t>=0: אי אפשר לוודא שההודעה באמת התקבלה אצל הbroker כי הוא אפילו לא שולח תשובה.</a:t>
            </a:r>
            <a:endParaRPr sz="1900">
              <a:solidFill>
                <a:srgbClr val="000000"/>
              </a:solidFill>
            </a:endParaRPr>
          </a:p>
          <a:p>
            <a:pPr indent="-234950" lvl="0" marL="228600" rtl="1" algn="r">
              <a:lnSpc>
                <a:spcPct val="90000"/>
              </a:lnSpc>
              <a:spcBef>
                <a:spcPts val="500"/>
              </a:spcBef>
              <a:spcAft>
                <a:spcPts val="0"/>
              </a:spcAft>
              <a:buClr>
                <a:srgbClr val="000000"/>
              </a:buClr>
              <a:buSzPts val="1900"/>
              <a:buChar char="•"/>
            </a:pPr>
            <a:r>
              <a:rPr lang="en-US" sz="1900">
                <a:solidFill>
                  <a:srgbClr val="000000"/>
                </a:solidFill>
              </a:rPr>
              <a:t>הקונפיגורציה הזו היא בשביל tradeoff בין ביצועים ואמת אחת.</a:t>
            </a:r>
            <a:endParaRPr sz="190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9" name="Shape 599"/>
        <p:cNvGrpSpPr/>
        <p:nvPr/>
      </p:nvGrpSpPr>
      <p:grpSpPr>
        <a:xfrm>
          <a:off x="0" y="0"/>
          <a:ext cx="0" cy="0"/>
          <a:chOff x="0" y="0"/>
          <a:chExt cx="0" cy="0"/>
        </a:xfrm>
      </p:grpSpPr>
      <p:sp>
        <p:nvSpPr>
          <p:cNvPr id="600" name="Google Shape;600;p33"/>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33"/>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2" name="Google Shape;602;p33"/>
          <p:cNvGrpSpPr/>
          <p:nvPr/>
        </p:nvGrpSpPr>
        <p:grpSpPr>
          <a:xfrm>
            <a:off x="1303402" y="3985"/>
            <a:ext cx="9772765" cy="6858000"/>
            <a:chOff x="1303402" y="3985"/>
            <a:chExt cx="9772765" cy="6858000"/>
          </a:xfrm>
        </p:grpSpPr>
        <p:sp>
          <p:nvSpPr>
            <p:cNvPr id="603" name="Google Shape;603;p33"/>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 name="Google Shape;604;p33"/>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 name="Google Shape;605;p33"/>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 name="Google Shape;606;p33"/>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 name="Google Shape;607;p33"/>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 name="Google Shape;608;p33"/>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 name="Google Shape;609;p33"/>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10" name="Google Shape;610;p33"/>
          <p:cNvSpPr txBox="1"/>
          <p:nvPr>
            <p:ph type="title"/>
          </p:nvPr>
        </p:nvSpPr>
        <p:spPr>
          <a:xfrm>
            <a:off x="3215729" y="1764407"/>
            <a:ext cx="5760846" cy="231031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Now we can start coding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4" name="Shape 614"/>
        <p:cNvGrpSpPr/>
        <p:nvPr/>
      </p:nvGrpSpPr>
      <p:grpSpPr>
        <a:xfrm>
          <a:off x="0" y="0"/>
          <a:ext cx="0" cy="0"/>
          <a:chOff x="0" y="0"/>
          <a:chExt cx="0" cy="0"/>
        </a:xfrm>
      </p:grpSpPr>
      <p:sp>
        <p:nvSpPr>
          <p:cNvPr id="615" name="Google Shape;615;p34"/>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34"/>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34"/>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Consumer Example </a:t>
            </a:r>
            <a:endParaRPr>
              <a:solidFill>
                <a:srgbClr val="FFFFFF"/>
              </a:solidFill>
            </a:endParaRPr>
          </a:p>
        </p:txBody>
      </p:sp>
      <p:sp>
        <p:nvSpPr>
          <p:cNvPr id="618" name="Google Shape;618;p34"/>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9" name="Google Shape;619;p34"/>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0" name="Google Shape;620;p34"/>
          <p:cNvSpPr txBox="1"/>
          <p:nvPr>
            <p:ph idx="1" type="body"/>
          </p:nvPr>
        </p:nvSpPr>
        <p:spPr>
          <a:xfrm>
            <a:off x="5268553" y="1526033"/>
            <a:ext cx="6596847" cy="4856031"/>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600"/>
              <a:buChar char="•"/>
            </a:pPr>
            <a:r>
              <a:rPr lang="en-US" sz="2600"/>
              <a:t>אני אשתמש בפייתון כדי לרשום קוד בגלל שיש לה API נוח וכי היא יותר קלה להבנה מjava .</a:t>
            </a:r>
            <a:endParaRPr sz="2600"/>
          </a:p>
          <a:p>
            <a:pPr indent="-228600" lvl="0" marL="228600" rtl="1" algn="r">
              <a:lnSpc>
                <a:spcPct val="90000"/>
              </a:lnSpc>
              <a:spcBef>
                <a:spcPts val="1000"/>
              </a:spcBef>
              <a:spcAft>
                <a:spcPts val="0"/>
              </a:spcAft>
              <a:buClr>
                <a:schemeClr val="dk1"/>
              </a:buClr>
              <a:buSzPts val="2600"/>
              <a:buChar char="•"/>
            </a:pPr>
            <a:r>
              <a:rPr lang="en-US" sz="2600"/>
              <a:t>אני אשתמש בספריית confluent_kafka מכיוון שהיא הספרייה המהירה ביותר לעבוד עם קפקה בפייתון והיא מתוחזקת על ידי confluent (החברה שעובדת על קפקה).</a:t>
            </a:r>
            <a:endParaRPr/>
          </a:p>
          <a:p>
            <a:pPr indent="-228600" lvl="0" marL="228600" rtl="1" algn="r">
              <a:lnSpc>
                <a:spcPct val="90000"/>
              </a:lnSpc>
              <a:spcBef>
                <a:spcPts val="1000"/>
              </a:spcBef>
              <a:spcAft>
                <a:spcPts val="0"/>
              </a:spcAft>
              <a:buClr>
                <a:schemeClr val="dk1"/>
              </a:buClr>
              <a:buSzPts val="2600"/>
              <a:buChar char="•"/>
            </a:pPr>
            <a:r>
              <a:rPr lang="en-US" sz="2600"/>
              <a:t>הדוגמאות יהיו מעמוד הgit שלconfluent kafka.</a:t>
            </a:r>
            <a:endParaRPr sz="2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4" name="Shape 624"/>
        <p:cNvGrpSpPr/>
        <p:nvPr/>
      </p:nvGrpSpPr>
      <p:grpSpPr>
        <a:xfrm>
          <a:off x="0" y="0"/>
          <a:ext cx="0" cy="0"/>
          <a:chOff x="0" y="0"/>
          <a:chExt cx="0" cy="0"/>
        </a:xfrm>
      </p:grpSpPr>
      <p:sp>
        <p:nvSpPr>
          <p:cNvPr id="625" name="Google Shape;625;p35"/>
          <p:cNvSpPr/>
          <p:nvPr/>
        </p:nvSpPr>
        <p:spPr>
          <a:xfrm>
            <a:off x="462058" y="450221"/>
            <a:ext cx="4402377" cy="3918123"/>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26" name="Google Shape;626;p35"/>
          <p:cNvSpPr txBox="1"/>
          <p:nvPr>
            <p:ph type="title"/>
          </p:nvPr>
        </p:nvSpPr>
        <p:spPr>
          <a:xfrm>
            <a:off x="774700" y="762000"/>
            <a:ext cx="3759200" cy="334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Consumer API</a:t>
            </a:r>
            <a:endParaRPr>
              <a:solidFill>
                <a:srgbClr val="FFFFFF"/>
              </a:solidFill>
            </a:endParaRPr>
          </a:p>
        </p:txBody>
      </p:sp>
      <p:sp>
        <p:nvSpPr>
          <p:cNvPr id="627" name="Google Shape;627;p35"/>
          <p:cNvSpPr/>
          <p:nvPr/>
        </p:nvSpPr>
        <p:spPr>
          <a:xfrm>
            <a:off x="5048949" y="450221"/>
            <a:ext cx="2115455" cy="1898903"/>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28" name="Google Shape;628;p35"/>
          <p:cNvSpPr/>
          <p:nvPr/>
        </p:nvSpPr>
        <p:spPr>
          <a:xfrm>
            <a:off x="5048949" y="2502049"/>
            <a:ext cx="2115455" cy="1866295"/>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Processor" id="629" name="Google Shape;629;p35"/>
          <p:cNvPicPr preferRelativeResize="0"/>
          <p:nvPr/>
        </p:nvPicPr>
        <p:blipFill rotWithShape="1">
          <a:blip r:embed="rId3">
            <a:alphaModFix/>
          </a:blip>
          <a:srcRect b="0" l="0" r="0" t="0"/>
          <a:stretch/>
        </p:blipFill>
        <p:spPr>
          <a:xfrm>
            <a:off x="5282310" y="2606351"/>
            <a:ext cx="1645297" cy="1645297"/>
          </a:xfrm>
          <a:prstGeom prst="rect">
            <a:avLst/>
          </a:prstGeom>
          <a:noFill/>
          <a:ln>
            <a:noFill/>
          </a:ln>
        </p:spPr>
      </p:pic>
      <p:sp>
        <p:nvSpPr>
          <p:cNvPr id="630" name="Google Shape;630;p35"/>
          <p:cNvSpPr/>
          <p:nvPr/>
        </p:nvSpPr>
        <p:spPr>
          <a:xfrm>
            <a:off x="458921" y="4521269"/>
            <a:ext cx="6697525" cy="18778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31" name="Google Shape;631;p35"/>
          <p:cNvSpPr/>
          <p:nvPr/>
        </p:nvSpPr>
        <p:spPr>
          <a:xfrm>
            <a:off x="7311418" y="450221"/>
            <a:ext cx="4421661" cy="5948858"/>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8D8D8"/>
              </a:solidFill>
              <a:latin typeface="Calibri"/>
              <a:ea typeface="Calibri"/>
              <a:cs typeface="Calibri"/>
              <a:sym typeface="Calibri"/>
            </a:endParaRPr>
          </a:p>
        </p:txBody>
      </p:sp>
      <p:sp>
        <p:nvSpPr>
          <p:cNvPr id="632" name="Google Shape;632;p35"/>
          <p:cNvSpPr txBox="1"/>
          <p:nvPr>
            <p:ph idx="1" type="body"/>
          </p:nvPr>
        </p:nvSpPr>
        <p:spPr>
          <a:xfrm>
            <a:off x="7389808" y="795548"/>
            <a:ext cx="4262614" cy="527560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אתם צריכים לשים לב להבדל בAPI לconsumer עבור שפות שונות.</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הצרכן של JAVA הוא לאthread safe  כברירת מחדל ואילו צרכני הc++/c הם כן thread safe כברירת מחדל (כתוצאה מכך גם הממשק של פייתון וGO הם thread safe בגלל שהם משתמשים באותו API).</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הצרכנים של JAVA יכולים להיות multithreaded עם parallel consumer.</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6" name="Shape 636"/>
        <p:cNvGrpSpPr/>
        <p:nvPr/>
      </p:nvGrpSpPr>
      <p:grpSpPr>
        <a:xfrm>
          <a:off x="0" y="0"/>
          <a:ext cx="0" cy="0"/>
          <a:chOff x="0" y="0"/>
          <a:chExt cx="0" cy="0"/>
        </a:xfrm>
      </p:grpSpPr>
      <p:sp>
        <p:nvSpPr>
          <p:cNvPr id="637" name="Google Shape;637;p36"/>
          <p:cNvSpPr/>
          <p:nvPr/>
        </p:nvSpPr>
        <p:spPr>
          <a:xfrm>
            <a:off x="7827522" y="450222"/>
            <a:ext cx="3902420" cy="4235636"/>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38" name="Google Shape;638;p36"/>
          <p:cNvSpPr txBox="1"/>
          <p:nvPr>
            <p:ph type="title"/>
          </p:nvPr>
        </p:nvSpPr>
        <p:spPr>
          <a:xfrm>
            <a:off x="8100127" y="932688"/>
            <a:ext cx="3361677" cy="32735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5000"/>
              <a:buFont typeface="Calibri"/>
              <a:buNone/>
            </a:pPr>
            <a:r>
              <a:rPr lang="en-US" sz="5000">
                <a:solidFill>
                  <a:srgbClr val="FFFFFF"/>
                </a:solidFill>
              </a:rPr>
              <a:t>Consumer Example </a:t>
            </a:r>
            <a:endParaRPr/>
          </a:p>
        </p:txBody>
      </p:sp>
      <p:sp>
        <p:nvSpPr>
          <p:cNvPr id="639" name="Google Shape;639;p36"/>
          <p:cNvSpPr/>
          <p:nvPr/>
        </p:nvSpPr>
        <p:spPr>
          <a:xfrm>
            <a:off x="7827521" y="4843002"/>
            <a:ext cx="2391411" cy="1564776"/>
          </a:xfrm>
          <a:prstGeom prst="rect">
            <a:avLst/>
          </a:prstGeom>
          <a:solidFill>
            <a:schemeClr val="accent5">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Text&#10;&#10;Description automatically generated" id="640" name="Google Shape;640;p36"/>
          <p:cNvPicPr preferRelativeResize="0"/>
          <p:nvPr>
            <p:ph idx="1" type="body"/>
          </p:nvPr>
        </p:nvPicPr>
        <p:blipFill rotWithShape="1">
          <a:blip r:embed="rId3">
            <a:alphaModFix/>
          </a:blip>
          <a:srcRect b="1" l="0" r="21385" t="0"/>
          <a:stretch/>
        </p:blipFill>
        <p:spPr>
          <a:xfrm>
            <a:off x="466344" y="450221"/>
            <a:ext cx="7205515" cy="5957557"/>
          </a:xfrm>
          <a:prstGeom prst="rect">
            <a:avLst/>
          </a:prstGeom>
          <a:noFill/>
          <a:ln>
            <a:noFill/>
          </a:ln>
        </p:spPr>
      </p:pic>
      <p:sp>
        <p:nvSpPr>
          <p:cNvPr id="641" name="Google Shape;641;p36"/>
          <p:cNvSpPr/>
          <p:nvPr/>
        </p:nvSpPr>
        <p:spPr>
          <a:xfrm>
            <a:off x="10374594" y="4843002"/>
            <a:ext cx="1351062" cy="1568472"/>
          </a:xfrm>
          <a:prstGeom prst="rect">
            <a:avLst/>
          </a:prstGeom>
          <a:solidFill>
            <a:srgbClr val="445E3F"/>
          </a:solidFill>
          <a:ln cap="flat" cmpd="sng" w="25400">
            <a:solidFill>
              <a:srgbClr val="445E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gf447955c10_6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gf447955c10_6_0"/>
          <p:cNvSpPr txBox="1"/>
          <p:nvPr>
            <p:ph type="title"/>
          </p:nvPr>
        </p:nvSpPr>
        <p:spPr>
          <a:xfrm>
            <a:off x="803775" y="1106007"/>
            <a:ext cx="10550100" cy="1182900"/>
          </a:xfrm>
          <a:prstGeom prst="rect">
            <a:avLst/>
          </a:prstGeom>
          <a:noFill/>
          <a:ln>
            <a:noFill/>
          </a:ln>
        </p:spPr>
        <p:txBody>
          <a:bodyPr anchorCtr="0" anchor="b" bIns="45700" lIns="91425" spcFirstLastPara="1" rIns="91425" wrap="square" tIns="45700">
            <a:normAutofit/>
          </a:bodyPr>
          <a:lstStyle/>
          <a:p>
            <a:pPr indent="0" lvl="0" marL="0" rtl="1" algn="r">
              <a:lnSpc>
                <a:spcPct val="90000"/>
              </a:lnSpc>
              <a:spcBef>
                <a:spcPts val="0"/>
              </a:spcBef>
              <a:spcAft>
                <a:spcPts val="0"/>
              </a:spcAft>
              <a:buClr>
                <a:schemeClr val="dk1"/>
              </a:buClr>
              <a:buSzPts val="5200"/>
              <a:buFont typeface="Calibri"/>
              <a:buNone/>
            </a:pPr>
            <a:r>
              <a:rPr lang="en-US" sz="5200"/>
              <a:t>באג בדיזיין</a:t>
            </a:r>
            <a:endParaRPr sz="5200"/>
          </a:p>
        </p:txBody>
      </p:sp>
      <p:cxnSp>
        <p:nvCxnSpPr>
          <p:cNvPr id="137" name="Google Shape;137;gf447955c10_6_0"/>
          <p:cNvCxnSpPr/>
          <p:nvPr/>
        </p:nvCxnSpPr>
        <p:spPr>
          <a:xfrm>
            <a:off x="8878" y="806470"/>
            <a:ext cx="7903800" cy="0"/>
          </a:xfrm>
          <a:prstGeom prst="straightConnector1">
            <a:avLst/>
          </a:prstGeom>
          <a:noFill/>
          <a:ln cap="sq" cmpd="sng" w="25400">
            <a:solidFill>
              <a:schemeClr val="accent1"/>
            </a:solidFill>
            <a:prstDash val="solid"/>
            <a:bevel/>
            <a:headEnd len="sm" w="sm" type="none"/>
            <a:tailEnd len="sm" w="sm" type="none"/>
          </a:ln>
        </p:spPr>
      </p:cxnSp>
      <p:sp>
        <p:nvSpPr>
          <p:cNvPr id="138" name="Google Shape;138;gf447955c10_6_0"/>
          <p:cNvSpPr txBox="1"/>
          <p:nvPr>
            <p:ph idx="1" type="body"/>
          </p:nvPr>
        </p:nvSpPr>
        <p:spPr>
          <a:xfrm>
            <a:off x="443005" y="3247676"/>
            <a:ext cx="11271600" cy="36774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אתם בונים אתר קניות פשוט - נקרא לו ריו ע"ש נהר גדול.</a:t>
            </a:r>
            <a:endParaRPr sz="2400"/>
          </a:p>
          <a:p>
            <a:pPr indent="-228600" lvl="0" marL="228600" rtl="1" algn="r">
              <a:lnSpc>
                <a:spcPct val="90000"/>
              </a:lnSpc>
              <a:spcBef>
                <a:spcPts val="0"/>
              </a:spcBef>
              <a:spcAft>
                <a:spcPts val="0"/>
              </a:spcAft>
              <a:buSzPts val="2400"/>
              <a:buChar char="•"/>
            </a:pPr>
            <a:r>
              <a:rPr lang="en-US" sz="2400"/>
              <a:t>ואתם בצוות שאחראי על המטריקות.</a:t>
            </a:r>
            <a:endParaRPr sz="2400"/>
          </a:p>
          <a:p>
            <a:pPr indent="-76200" lvl="0" marL="228600" rtl="1" algn="r">
              <a:lnSpc>
                <a:spcPct val="90000"/>
              </a:lnSpc>
              <a:spcBef>
                <a:spcPts val="1000"/>
              </a:spcBef>
              <a:spcAft>
                <a:spcPts val="0"/>
              </a:spcAft>
              <a:buClr>
                <a:schemeClr val="dk1"/>
              </a:buClr>
              <a:buSzPts val="2400"/>
              <a:buNone/>
            </a:pPr>
            <a:r>
              <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t>יש שני microservices באתר שאתם רוצים לנטר את המטריקות שלהם. </a:t>
            </a:r>
            <a:endParaRPr sz="2400"/>
          </a:p>
          <a:p>
            <a:pPr indent="-228600" lvl="0" marL="228600" rtl="1" algn="r">
              <a:lnSpc>
                <a:spcPct val="90000"/>
              </a:lnSpc>
              <a:spcBef>
                <a:spcPts val="1000"/>
              </a:spcBef>
              <a:spcAft>
                <a:spcPts val="0"/>
              </a:spcAft>
              <a:buSzPts val="2400"/>
              <a:buChar char="•"/>
            </a:pPr>
            <a:r>
              <a:rPr lang="en-US" sz="2400"/>
              <a:t>יש בנוסף עוד microservice שמטרתו לקבל את המטריקות ולנתח אותן.</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i="1" lang="en-US" sz="2400"/>
              <a:t>(event streaming)</a:t>
            </a:r>
            <a:endParaRPr i="1" sz="2400"/>
          </a:p>
          <a:p>
            <a:pPr indent="-228600" lvl="0" marL="228600" rtl="1" algn="r">
              <a:lnSpc>
                <a:spcPct val="90000"/>
              </a:lnSpc>
              <a:spcBef>
                <a:spcPts val="1000"/>
              </a:spcBef>
              <a:spcAft>
                <a:spcPts val="0"/>
              </a:spcAft>
              <a:buSzPts val="2400"/>
              <a:buChar char="•"/>
            </a:pPr>
            <a:r>
              <a:rPr lang="en-US" sz="2400"/>
              <a:t>הארכיטקטורה שלנו תראה ככה:</a:t>
            </a:r>
            <a:endParaRPr sz="2400"/>
          </a:p>
          <a:p>
            <a:pPr indent="0" lvl="0" marL="0" rtl="1" algn="r">
              <a:lnSpc>
                <a:spcPct val="90000"/>
              </a:lnSpc>
              <a:spcBef>
                <a:spcPts val="1000"/>
              </a:spcBef>
              <a:spcAft>
                <a:spcPts val="0"/>
              </a:spcAft>
              <a:buClr>
                <a:schemeClr val="dk1"/>
              </a:buClr>
              <a:buSzPts val="2000"/>
              <a:buNone/>
            </a:pPr>
            <a:r>
              <a:t/>
            </a:r>
            <a:endParaRPr sz="2000">
              <a:solidFill>
                <a:schemeClr val="dk1"/>
              </a:solidFill>
            </a:endParaRPr>
          </a:p>
        </p:txBody>
      </p:sp>
      <p:grpSp>
        <p:nvGrpSpPr>
          <p:cNvPr id="139" name="Google Shape;139;gf447955c10_6_0"/>
          <p:cNvGrpSpPr/>
          <p:nvPr/>
        </p:nvGrpSpPr>
        <p:grpSpPr>
          <a:xfrm>
            <a:off x="11388224" y="2325422"/>
            <a:ext cx="465458" cy="872153"/>
            <a:chOff x="11388224" y="2325422"/>
            <a:chExt cx="465458" cy="872153"/>
          </a:xfrm>
        </p:grpSpPr>
        <p:sp>
          <p:nvSpPr>
            <p:cNvPr id="140" name="Google Shape;140;gf447955c10_6_0"/>
            <p:cNvSpPr/>
            <p:nvPr/>
          </p:nvSpPr>
          <p:spPr>
            <a:xfrm>
              <a:off x="11403764" y="232542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gf447955c10_6_0"/>
            <p:cNvSpPr/>
            <p:nvPr/>
          </p:nvSpPr>
          <p:spPr>
            <a:xfrm>
              <a:off x="11762544" y="255471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gf447955c10_6_0"/>
            <p:cNvSpPr/>
            <p:nvPr/>
          </p:nvSpPr>
          <p:spPr>
            <a:xfrm>
              <a:off x="11388224" y="306986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5" name="Shape 645"/>
        <p:cNvGrpSpPr/>
        <p:nvPr/>
      </p:nvGrpSpPr>
      <p:grpSpPr>
        <a:xfrm>
          <a:off x="0" y="0"/>
          <a:ext cx="0" cy="0"/>
          <a:chOff x="0" y="0"/>
          <a:chExt cx="0" cy="0"/>
        </a:xfrm>
      </p:grpSpPr>
      <p:sp>
        <p:nvSpPr>
          <p:cNvPr id="646" name="Google Shape;646;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 name="Google Shape;647;p37"/>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8" name="Google Shape;648;p37"/>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9" name="Google Shape;649;p37"/>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Subscribing to Topics</a:t>
            </a:r>
            <a:endParaRPr sz="4000"/>
          </a:p>
        </p:txBody>
      </p:sp>
      <p:sp>
        <p:nvSpPr>
          <p:cNvPr id="650" name="Google Shape;650;p37"/>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51" name="Google Shape;651;p37"/>
          <p:cNvSpPr txBox="1"/>
          <p:nvPr>
            <p:ph idx="1" type="body"/>
          </p:nvPr>
        </p:nvSpPr>
        <p:spPr>
          <a:xfrm>
            <a:off x="1115568" y="2304143"/>
            <a:ext cx="10168128" cy="437447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ברגע שניצור consumer, השלב הבא הוא לעשות subscribe וטופיק אחד או יותר.</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פונקצית הsubscribe() מקבלת כפרמטר רשימה של טופיקים להאזין להם.</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זה שימושי עבור יישומים שצריכים לצרוך מידע ממספר טופיקים ויכולים להתמודד עם סוגי הנתונים השונים שהטופיקים יכילו (הנפוצים ביותר ביישומים המשכפלים נתונים בין קפקה למערכת אחרת).</a:t>
            </a:r>
            <a:endParaRPr sz="2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5" name="Shape 655"/>
        <p:cNvGrpSpPr/>
        <p:nvPr/>
      </p:nvGrpSpPr>
      <p:grpSpPr>
        <a:xfrm>
          <a:off x="0" y="0"/>
          <a:ext cx="0" cy="0"/>
          <a:chOff x="0" y="0"/>
          <a:chExt cx="0" cy="0"/>
        </a:xfrm>
      </p:grpSpPr>
      <p:sp>
        <p:nvSpPr>
          <p:cNvPr id="656" name="Google Shape;656;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 name="Google Shape;657;p38"/>
          <p:cNvSpPr txBox="1"/>
          <p:nvPr>
            <p:ph type="title"/>
          </p:nvPr>
        </p:nvSpPr>
        <p:spPr>
          <a:xfrm>
            <a:off x="729635" y="893754"/>
            <a:ext cx="10550025" cy="118292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The Poll Loop</a:t>
            </a:r>
            <a:endParaRPr sz="5600"/>
          </a:p>
        </p:txBody>
      </p:sp>
      <p:cxnSp>
        <p:nvCxnSpPr>
          <p:cNvPr id="658" name="Google Shape;658;p38"/>
          <p:cNvCxnSpPr/>
          <p:nvPr/>
        </p:nvCxnSpPr>
        <p:spPr>
          <a:xfrm>
            <a:off x="8878" y="806470"/>
            <a:ext cx="7903723" cy="0"/>
          </a:xfrm>
          <a:prstGeom prst="straightConnector1">
            <a:avLst/>
          </a:prstGeom>
          <a:noFill/>
          <a:ln cap="sq" cmpd="sng" w="25400">
            <a:solidFill>
              <a:schemeClr val="accent1"/>
            </a:solidFill>
            <a:prstDash val="solid"/>
            <a:bevel/>
            <a:headEnd len="sm" w="sm" type="none"/>
            <a:tailEnd len="sm" w="sm" type="none"/>
          </a:ln>
        </p:spPr>
      </p:cxnSp>
      <p:sp>
        <p:nvSpPr>
          <p:cNvPr id="659" name="Google Shape;659;p38"/>
          <p:cNvSpPr txBox="1"/>
          <p:nvPr>
            <p:ph idx="1" type="body"/>
          </p:nvPr>
        </p:nvSpPr>
        <p:spPr>
          <a:xfrm>
            <a:off x="405954" y="3270817"/>
            <a:ext cx="11676166" cy="452701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latin typeface="Courier New"/>
                <a:ea typeface="Courier New"/>
                <a:cs typeface="Courier New"/>
                <a:sym typeface="Courier New"/>
              </a:rPr>
              <a:t>(msg = c.poll(1.0</a:t>
            </a:r>
            <a:r>
              <a:rPr lang="en-US" sz="2000"/>
              <a:t>   </a:t>
            </a:r>
            <a:r>
              <a:rPr lang="en-US" sz="2000">
                <a:solidFill>
                  <a:schemeClr val="dk1"/>
                </a:solidFill>
              </a:rPr>
              <a:t>זאת השורה החשובה ביותר בקוד !!.</a:t>
            </a:r>
            <a:endParaRPr sz="2000">
              <a:solidFill>
                <a:schemeClr val="dk1"/>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1"/>
              </a:solidFill>
            </a:endParaRPr>
          </a:p>
          <a:p>
            <a:pPr indent="-228600" lvl="0" marL="228600" rtl="1" algn="r">
              <a:lnSpc>
                <a:spcPct val="90000"/>
              </a:lnSpc>
              <a:spcBef>
                <a:spcPts val="1000"/>
              </a:spcBef>
              <a:spcAft>
                <a:spcPts val="0"/>
              </a:spcAft>
              <a:buClr>
                <a:schemeClr val="dk1"/>
              </a:buClr>
              <a:buSzPts val="2000"/>
              <a:buChar char="•"/>
            </a:pPr>
            <a:r>
              <a:rPr lang="en-US" sz="2000">
                <a:solidFill>
                  <a:schemeClr val="dk1"/>
                </a:solidFill>
              </a:rPr>
              <a:t>באותה דרך ב</a:t>
            </a:r>
            <a:r>
              <a:rPr lang="en-US" sz="2000"/>
              <a:t>ה </a:t>
            </a:r>
            <a:r>
              <a:rPr lang="en-US" sz="2000">
                <a:solidFill>
                  <a:schemeClr val="dk1"/>
                </a:solidFill>
              </a:rPr>
              <a:t>כריש חייב להמשיך לנוע או שהוא מת, הצרכנים חייבים להמשיך ולעשות poll לקפקה או שהם </a:t>
            </a:r>
            <a:r>
              <a:rPr lang="en-US" sz="2000"/>
              <a:t>יחשבו</a:t>
            </a:r>
            <a:r>
              <a:rPr lang="en-US" sz="2000">
                <a:solidFill>
                  <a:schemeClr val="dk1"/>
                </a:solidFill>
              </a:rPr>
              <a:t> מתים והpartitions שלהם יועברו לצרכן אחר בקבוצה כדי להמשיך לצרוך.</a:t>
            </a:r>
            <a:endParaRPr sz="2000">
              <a:solidFill>
                <a:schemeClr val="dk1"/>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1"/>
              </a:solidFill>
            </a:endParaRPr>
          </a:p>
          <a:p>
            <a:pPr indent="-228600" lvl="0" marL="228600" rtl="1" algn="r">
              <a:lnSpc>
                <a:spcPct val="90000"/>
              </a:lnSpc>
              <a:spcBef>
                <a:spcPts val="1000"/>
              </a:spcBef>
              <a:spcAft>
                <a:spcPts val="0"/>
              </a:spcAft>
              <a:buClr>
                <a:schemeClr val="dk1"/>
              </a:buClr>
              <a:buSzPts val="2000"/>
              <a:buChar char="•"/>
            </a:pPr>
            <a:r>
              <a:rPr lang="en-US" sz="2000">
                <a:solidFill>
                  <a:schemeClr val="dk1"/>
                </a:solidFill>
              </a:rPr>
              <a:t>הפרמטר שאנו מעבירים לpoll(), הוא מרווח זמן קצוב וקובע כמה זמן הpoll יחסום אם נתונים חדשים אינם זמינים בconsumer buffer.</a:t>
            </a:r>
            <a:endParaRPr sz="2000">
              <a:solidFill>
                <a:schemeClr val="dk1"/>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1"/>
              </a:solidFill>
            </a:endParaRPr>
          </a:p>
          <a:p>
            <a:pPr indent="-228600" lvl="0" marL="228600" rtl="1" algn="r">
              <a:lnSpc>
                <a:spcPct val="90000"/>
              </a:lnSpc>
              <a:spcBef>
                <a:spcPts val="1000"/>
              </a:spcBef>
              <a:spcAft>
                <a:spcPts val="0"/>
              </a:spcAft>
              <a:buClr>
                <a:schemeClr val="dk1"/>
              </a:buClr>
              <a:buSzPts val="2000"/>
              <a:buChar char="•"/>
            </a:pPr>
            <a:r>
              <a:rPr lang="en-US" sz="2000">
                <a:solidFill>
                  <a:schemeClr val="dk1"/>
                </a:solidFill>
              </a:rPr>
              <a:t> אם זמן זה מוגדר ל0 הpoll() יחזור מיד, אחרת הוא ימתין לפי המספר בפרמטר עד שמידע יגיע מהbroker.</a:t>
            </a:r>
            <a:endParaRPr sz="2000">
              <a:solidFill>
                <a:schemeClr val="dk1"/>
              </a:solidFill>
            </a:endParaRPr>
          </a:p>
        </p:txBody>
      </p:sp>
      <p:grpSp>
        <p:nvGrpSpPr>
          <p:cNvPr id="660" name="Google Shape;660;p38"/>
          <p:cNvGrpSpPr/>
          <p:nvPr/>
        </p:nvGrpSpPr>
        <p:grpSpPr>
          <a:xfrm>
            <a:off x="11388224" y="2325422"/>
            <a:ext cx="465458" cy="872153"/>
            <a:chOff x="11388224" y="2325422"/>
            <a:chExt cx="465458" cy="872153"/>
          </a:xfrm>
        </p:grpSpPr>
        <p:sp>
          <p:nvSpPr>
            <p:cNvPr id="661" name="Google Shape;661;p38"/>
            <p:cNvSpPr/>
            <p:nvPr/>
          </p:nvSpPr>
          <p:spPr>
            <a:xfrm>
              <a:off x="11403764" y="232542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38"/>
            <p:cNvSpPr/>
            <p:nvPr/>
          </p:nvSpPr>
          <p:spPr>
            <a:xfrm>
              <a:off x="11762544" y="255471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38"/>
            <p:cNvSpPr/>
            <p:nvPr/>
          </p:nvSpPr>
          <p:spPr>
            <a:xfrm>
              <a:off x="11388224" y="306986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7" name="Shape 667"/>
        <p:cNvGrpSpPr/>
        <p:nvPr/>
      </p:nvGrpSpPr>
      <p:grpSpPr>
        <a:xfrm>
          <a:off x="0" y="0"/>
          <a:ext cx="0" cy="0"/>
          <a:chOff x="0" y="0"/>
          <a:chExt cx="0" cy="0"/>
        </a:xfrm>
      </p:grpSpPr>
      <p:sp>
        <p:nvSpPr>
          <p:cNvPr id="668" name="Google Shape;668;p3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39"/>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0" name="Google Shape;670;p39"/>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1" name="Google Shape;671;p39"/>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The Poll Loop</a:t>
            </a:r>
            <a:endParaRPr sz="4000"/>
          </a:p>
        </p:txBody>
      </p:sp>
      <p:sp>
        <p:nvSpPr>
          <p:cNvPr id="672" name="Google Shape;672;p39"/>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73" name="Google Shape;673;p39"/>
          <p:cNvSpPr txBox="1"/>
          <p:nvPr>
            <p:ph idx="1" type="body"/>
          </p:nvPr>
        </p:nvSpPr>
        <p:spPr>
          <a:xfrm>
            <a:off x="1115568" y="2481943"/>
            <a:ext cx="10168128"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Poll() מחזיר רשומה אחת בכל פעם, כל רשומה תכלול:</a:t>
            </a:r>
            <a:br>
              <a:rPr lang="en-US" sz="2200"/>
            </a:br>
            <a:endParaRPr sz="2200"/>
          </a:p>
          <a:p>
            <a:pPr indent="-228600" lvl="1" marL="685800" rtl="1" algn="r">
              <a:lnSpc>
                <a:spcPct val="90000"/>
              </a:lnSpc>
              <a:spcBef>
                <a:spcPts val="500"/>
              </a:spcBef>
              <a:spcAft>
                <a:spcPts val="0"/>
              </a:spcAft>
              <a:buClr>
                <a:schemeClr val="dk1"/>
              </a:buClr>
              <a:buSzPts val="2200"/>
              <a:buChar char="•"/>
            </a:pPr>
            <a:r>
              <a:rPr lang="en-US" sz="2200"/>
              <a:t>הטופיק והpartition שממנו הגיעה ההודעה.</a:t>
            </a:r>
            <a:br>
              <a:rPr lang="en-US" sz="2200"/>
            </a:br>
            <a:endParaRPr sz="2200"/>
          </a:p>
          <a:p>
            <a:pPr indent="-228600" lvl="1" marL="685800" rtl="1" algn="r">
              <a:lnSpc>
                <a:spcPct val="90000"/>
              </a:lnSpc>
              <a:spcBef>
                <a:spcPts val="500"/>
              </a:spcBef>
              <a:spcAft>
                <a:spcPts val="0"/>
              </a:spcAft>
              <a:buClr>
                <a:schemeClr val="dk1"/>
              </a:buClr>
              <a:buSzPts val="2200"/>
              <a:buChar char="•"/>
            </a:pPr>
            <a:r>
              <a:rPr b="1" lang="en-US" sz="2200"/>
              <a:t>הoffset</a:t>
            </a:r>
            <a:r>
              <a:rPr lang="en-US" sz="2200"/>
              <a:t> של ההודעה בpartition.</a:t>
            </a:r>
            <a:br>
              <a:rPr lang="en-US" sz="2200"/>
            </a:br>
            <a:endParaRPr sz="2200"/>
          </a:p>
          <a:p>
            <a:pPr indent="-228600" lvl="1" marL="685800" rtl="1" algn="r">
              <a:lnSpc>
                <a:spcPct val="90000"/>
              </a:lnSpc>
              <a:spcBef>
                <a:spcPts val="500"/>
              </a:spcBef>
              <a:spcAft>
                <a:spcPts val="0"/>
              </a:spcAft>
              <a:buClr>
                <a:schemeClr val="dk1"/>
              </a:buClr>
              <a:buSzPts val="2200"/>
              <a:buChar char="•"/>
            </a:pPr>
            <a:r>
              <a:rPr lang="en-US" sz="2200">
                <a:latin typeface="Calibri"/>
                <a:ea typeface="Calibri"/>
                <a:cs typeface="Calibri"/>
                <a:sym typeface="Calibri"/>
              </a:rPr>
              <a:t>ה</a:t>
            </a:r>
            <a:r>
              <a:rPr lang="en-US" sz="2200"/>
              <a:t>key והvalue של ההודעה.</a:t>
            </a:r>
            <a:endParaRPr sz="2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7" name="Shape 677"/>
        <p:cNvGrpSpPr/>
        <p:nvPr/>
      </p:nvGrpSpPr>
      <p:grpSpPr>
        <a:xfrm>
          <a:off x="0" y="0"/>
          <a:ext cx="0" cy="0"/>
          <a:chOff x="0" y="0"/>
          <a:chExt cx="0" cy="0"/>
        </a:xfrm>
      </p:grpSpPr>
      <p:sp>
        <p:nvSpPr>
          <p:cNvPr id="678" name="Google Shape;678;g1377fafb760_0_16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g1377fafb760_0_169"/>
          <p:cNvSpPr/>
          <p:nvPr/>
        </p:nvSpPr>
        <p:spPr>
          <a:xfrm>
            <a:off x="558209" y="0"/>
            <a:ext cx="11167500" cy="2018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0" name="Google Shape;680;g1377fafb760_0_169"/>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1" name="Google Shape;681;g1377fafb760_0_169"/>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The Poll Loop</a:t>
            </a:r>
            <a:endParaRPr sz="4000"/>
          </a:p>
        </p:txBody>
      </p:sp>
      <p:sp>
        <p:nvSpPr>
          <p:cNvPr id="682" name="Google Shape;682;g1377fafb760_0_169"/>
          <p:cNvSpPr/>
          <p:nvPr/>
        </p:nvSpPr>
        <p:spPr>
          <a:xfrm>
            <a:off x="498834" y="758952"/>
            <a:ext cx="1281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83" name="Google Shape;683;g1377fafb760_0_169"/>
          <p:cNvSpPr txBox="1"/>
          <p:nvPr>
            <p:ph idx="1" type="body"/>
          </p:nvPr>
        </p:nvSpPr>
        <p:spPr>
          <a:xfrm>
            <a:off x="1115568" y="2481943"/>
            <a:ext cx="10168200" cy="3695100"/>
          </a:xfrm>
          <a:prstGeom prst="rect">
            <a:avLst/>
          </a:prstGeom>
          <a:noFill/>
          <a:ln>
            <a:noFill/>
          </a:ln>
        </p:spPr>
        <p:txBody>
          <a:bodyPr anchorCtr="0" anchor="t" bIns="45700" lIns="91425" spcFirstLastPara="1" rIns="91425" wrap="square" tIns="45700">
            <a:normAutofit lnSpcReduction="10000"/>
          </a:bodyPr>
          <a:lstStyle/>
          <a:p>
            <a:pPr indent="0" lvl="0" marL="0" rtl="1" algn="r">
              <a:lnSpc>
                <a:spcPct val="90000"/>
              </a:lnSpc>
              <a:spcBef>
                <a:spcPts val="0"/>
              </a:spcBef>
              <a:spcAft>
                <a:spcPts val="0"/>
              </a:spcAft>
              <a:buNone/>
            </a:pPr>
            <a:r>
              <a:t/>
            </a:r>
            <a:endParaRPr sz="2200"/>
          </a:p>
          <a:p>
            <a:pPr indent="-228600" lvl="0" marL="228600" rtl="1" algn="r">
              <a:lnSpc>
                <a:spcPct val="90000"/>
              </a:lnSpc>
              <a:spcBef>
                <a:spcPts val="1000"/>
              </a:spcBef>
              <a:spcAft>
                <a:spcPts val="0"/>
              </a:spcAft>
              <a:buClr>
                <a:schemeClr val="dk1"/>
              </a:buClr>
              <a:buSzPts val="2200"/>
              <a:buChar char="•"/>
            </a:pPr>
            <a:r>
              <a:rPr lang="en-US" sz="2200"/>
              <a:t>תמיד תקראו לclose() לפני היציאה (בדיוק כמו שאתם סוגרים חיבור לDB).</a:t>
            </a:r>
            <a:br>
              <a:rPr lang="en-US" sz="2200"/>
            </a:br>
            <a:endParaRPr/>
          </a:p>
          <a:p>
            <a:pPr indent="-228600" lvl="0" marL="228600" rtl="1" algn="r">
              <a:lnSpc>
                <a:spcPct val="90000"/>
              </a:lnSpc>
              <a:spcBef>
                <a:spcPts val="1000"/>
              </a:spcBef>
              <a:spcAft>
                <a:spcPts val="0"/>
              </a:spcAft>
              <a:buClr>
                <a:schemeClr val="dk1"/>
              </a:buClr>
              <a:buSzPts val="2200"/>
              <a:buChar char="•"/>
            </a:pPr>
            <a:r>
              <a:rPr lang="en-US" sz="2200"/>
              <a:t>זה יסגור את חיבורי הרשת והsockets.</a:t>
            </a:r>
            <a:br>
              <a:rPr lang="en-US" sz="2200"/>
            </a:br>
            <a:endParaRPr sz="2200"/>
          </a:p>
          <a:p>
            <a:pPr indent="-228600" lvl="0" marL="228600" rtl="1" algn="r">
              <a:lnSpc>
                <a:spcPct val="90000"/>
              </a:lnSpc>
              <a:spcBef>
                <a:spcPts val="1000"/>
              </a:spcBef>
              <a:spcAft>
                <a:spcPts val="0"/>
              </a:spcAft>
              <a:buClr>
                <a:schemeClr val="dk1"/>
              </a:buClr>
              <a:buSzPts val="2200"/>
              <a:buChar char="•"/>
            </a:pPr>
            <a:r>
              <a:rPr lang="en-US" sz="2200"/>
              <a:t>זה גם יביא לאיזון מחדש (</a:t>
            </a:r>
            <a:r>
              <a:rPr b="1" lang="en-US" sz="2200"/>
              <a:t>rebalance</a:t>
            </a:r>
            <a:r>
              <a:rPr lang="en-US" sz="2200"/>
              <a:t>) באופן מיידי.</a:t>
            </a:r>
            <a:endParaRPr sz="2200"/>
          </a:p>
          <a:p>
            <a:pPr indent="-228600" lvl="0" marL="228600" rtl="1" algn="r">
              <a:lnSpc>
                <a:spcPct val="90000"/>
              </a:lnSpc>
              <a:spcBef>
                <a:spcPts val="1000"/>
              </a:spcBef>
              <a:spcAft>
                <a:spcPts val="0"/>
              </a:spcAft>
              <a:buSzPts val="2200"/>
              <a:buChar char="•"/>
            </a:pPr>
            <a:r>
              <a:rPr lang="en-US" sz="2200"/>
              <a:t>כלומר, העברת הבעלות של ה-partition יכולה לעבור ל-consumer אחר.</a:t>
            </a:r>
            <a:endParaRPr sz="2200"/>
          </a:p>
          <a:p>
            <a:pPr indent="-228600" lvl="0" marL="228600" rtl="1" algn="r">
              <a:lnSpc>
                <a:spcPct val="90000"/>
              </a:lnSpc>
              <a:spcBef>
                <a:spcPts val="1000"/>
              </a:spcBef>
              <a:spcAft>
                <a:spcPts val="0"/>
              </a:spcAft>
              <a:buSzPts val="2200"/>
              <a:buChar char="•"/>
            </a:pPr>
            <a:r>
              <a:rPr lang="en-US" sz="2200"/>
              <a:t>נדבר על rebalance באריכות בהמשך.</a:t>
            </a:r>
            <a:endParaRPr sz="2200"/>
          </a:p>
          <a:p>
            <a:pPr indent="0" lvl="0" marL="0" rtl="0" algn="l">
              <a:lnSpc>
                <a:spcPct val="90000"/>
              </a:lnSpc>
              <a:spcBef>
                <a:spcPts val="1000"/>
              </a:spcBef>
              <a:spcAft>
                <a:spcPts val="0"/>
              </a:spcAft>
              <a:buNone/>
            </a:pPr>
            <a:br>
              <a:rPr lang="en-US" sz="2200"/>
            </a:br>
            <a:endParaRPr sz="2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p4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40"/>
          <p:cNvSpPr/>
          <p:nvPr/>
        </p:nvSpPr>
        <p:spPr>
          <a:xfrm>
            <a:off x="0" y="0"/>
            <a:ext cx="12188952" cy="18996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0" name="Google Shape;690;p40"/>
          <p:cNvSpPr/>
          <p:nvPr/>
        </p:nvSpPr>
        <p:spPr>
          <a:xfrm>
            <a:off x="0" y="0"/>
            <a:ext cx="12192000" cy="189072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1" name="Google Shape;691;p40"/>
          <p:cNvSpPr txBox="1"/>
          <p:nvPr>
            <p:ph type="title"/>
          </p:nvPr>
        </p:nvSpPr>
        <p:spPr>
          <a:xfrm>
            <a:off x="838200" y="253397"/>
            <a:ext cx="10515600" cy="12732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The Poll Loop</a:t>
            </a:r>
            <a:endParaRPr sz="4000"/>
          </a:p>
        </p:txBody>
      </p:sp>
      <p:sp>
        <p:nvSpPr>
          <p:cNvPr id="692" name="Google Shape;692;p40"/>
          <p:cNvSpPr/>
          <p:nvPr/>
        </p:nvSpPr>
        <p:spPr>
          <a:xfrm>
            <a:off x="0" y="52452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93" name="Google Shape;693;p40"/>
          <p:cNvSpPr txBox="1"/>
          <p:nvPr>
            <p:ph idx="1" type="body"/>
          </p:nvPr>
        </p:nvSpPr>
        <p:spPr>
          <a:xfrm>
            <a:off x="677562" y="2222604"/>
            <a:ext cx="11129246" cy="4381999"/>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לולאת הPoll() עושה יותר מרק להביא את המידע.</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בפעם הראשונה שאתם קוראים לPoll() עם צרכן, הוא אחראי ל:</a:t>
            </a:r>
            <a:endParaRPr sz="2200"/>
          </a:p>
          <a:p>
            <a:pPr indent="-228600" lvl="1" marL="685800" rtl="1" algn="r">
              <a:lnSpc>
                <a:spcPct val="90000"/>
              </a:lnSpc>
              <a:spcBef>
                <a:spcPts val="500"/>
              </a:spcBef>
              <a:spcAft>
                <a:spcPts val="0"/>
              </a:spcAft>
              <a:buClr>
                <a:schemeClr val="dk1"/>
              </a:buClr>
              <a:buSzPts val="2200"/>
              <a:buChar char="•"/>
            </a:pPr>
            <a:r>
              <a:rPr lang="en-US" sz="2200"/>
              <a:t>מציאת אחראי הקבוצה (group coordinator).</a:t>
            </a:r>
            <a:endParaRPr sz="2200"/>
          </a:p>
          <a:p>
            <a:pPr indent="-228600" lvl="1" marL="685800" rtl="1" algn="r">
              <a:lnSpc>
                <a:spcPct val="90000"/>
              </a:lnSpc>
              <a:spcBef>
                <a:spcPts val="500"/>
              </a:spcBef>
              <a:spcAft>
                <a:spcPts val="0"/>
              </a:spcAft>
              <a:buClr>
                <a:schemeClr val="dk1"/>
              </a:buClr>
              <a:buSzPts val="2200"/>
              <a:buChar char="•"/>
            </a:pPr>
            <a:r>
              <a:rPr lang="en-US" sz="2200"/>
              <a:t>להצטרף לconsumer group.</a:t>
            </a:r>
            <a:endParaRPr sz="2200"/>
          </a:p>
          <a:p>
            <a:pPr indent="-228600" lvl="1" marL="685800" rtl="1" algn="r">
              <a:lnSpc>
                <a:spcPct val="90000"/>
              </a:lnSpc>
              <a:spcBef>
                <a:spcPts val="500"/>
              </a:spcBef>
              <a:spcAft>
                <a:spcPts val="0"/>
              </a:spcAft>
              <a:buClr>
                <a:schemeClr val="dk1"/>
              </a:buClr>
              <a:buSzPts val="2200"/>
              <a:buChar char="•"/>
            </a:pPr>
            <a:r>
              <a:rPr lang="en-US" sz="2200"/>
              <a:t>לקבל partition לקרוא ממנו.</a:t>
            </a:r>
            <a:endParaRPr sz="2200"/>
          </a:p>
          <a:p>
            <a:pPr indent="-88900" lvl="1" marL="685800" rtl="1" algn="r">
              <a:lnSpc>
                <a:spcPct val="90000"/>
              </a:lnSpc>
              <a:spcBef>
                <a:spcPts val="500"/>
              </a:spcBef>
              <a:spcAft>
                <a:spcPts val="0"/>
              </a:spcAft>
              <a:buClr>
                <a:schemeClr val="dk1"/>
              </a:buClr>
              <a:buSzPts val="2200"/>
              <a:buNone/>
            </a:pPr>
            <a:r>
              <a:t/>
            </a:r>
            <a:endParaRPr sz="2200"/>
          </a:p>
          <a:p>
            <a:pPr indent="-342900" lvl="0" marL="342900" rtl="1" algn="r">
              <a:lnSpc>
                <a:spcPct val="90000"/>
              </a:lnSpc>
              <a:spcBef>
                <a:spcPts val="1000"/>
              </a:spcBef>
              <a:spcAft>
                <a:spcPts val="0"/>
              </a:spcAft>
              <a:buClr>
                <a:schemeClr val="dk1"/>
              </a:buClr>
              <a:buSzPts val="2200"/>
              <a:buChar char="•"/>
            </a:pPr>
            <a:r>
              <a:rPr lang="en-US" sz="2200"/>
              <a:t>אם מופעל איזון מחדש, הוא יטופל בתוך לולאת הpoll().</a:t>
            </a:r>
            <a:endParaRPr sz="2200"/>
          </a:p>
          <a:p>
            <a:pPr indent="-203200" lvl="0" marL="342900" rtl="1" algn="r">
              <a:lnSpc>
                <a:spcPct val="90000"/>
              </a:lnSpc>
              <a:spcBef>
                <a:spcPts val="1000"/>
              </a:spcBef>
              <a:spcAft>
                <a:spcPts val="0"/>
              </a:spcAft>
              <a:buClr>
                <a:schemeClr val="dk1"/>
              </a:buClr>
              <a:buSzPts val="2200"/>
              <a:buNone/>
            </a:pPr>
            <a:r>
              <a:t/>
            </a:r>
            <a:endParaRPr sz="2200"/>
          </a:p>
          <a:p>
            <a:pPr indent="-342900" lvl="0" marL="342900" rtl="1" algn="r">
              <a:lnSpc>
                <a:spcPct val="90000"/>
              </a:lnSpc>
              <a:spcBef>
                <a:spcPts val="1000"/>
              </a:spcBef>
              <a:spcAft>
                <a:spcPts val="0"/>
              </a:spcAft>
              <a:buClr>
                <a:schemeClr val="dk1"/>
              </a:buClr>
              <a:buSzPts val="2200"/>
              <a:buChar char="•"/>
            </a:pPr>
            <a:r>
              <a:rPr lang="en-US" sz="2200">
                <a:latin typeface="Arial"/>
                <a:ea typeface="Arial"/>
                <a:cs typeface="Arial"/>
                <a:sym typeface="Arial"/>
              </a:rPr>
              <a:t>ה</a:t>
            </a:r>
            <a:r>
              <a:rPr lang="en-US" sz="2200"/>
              <a:t>hearbeats שמחזיקים את הצרכנים בחיים נשלחים מלולאת הPoll().</a:t>
            </a:r>
            <a:endParaRPr sz="2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sp>
        <p:nvSpPr>
          <p:cNvPr id="698" name="Google Shape;698;p41"/>
          <p:cNvSpPr/>
          <p:nvPr/>
        </p:nvSpPr>
        <p:spPr>
          <a:xfrm>
            <a:off x="0" y="-1"/>
            <a:ext cx="12191695" cy="68520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41"/>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0" name="Google Shape;700;p41"/>
          <p:cNvSpPr txBox="1"/>
          <p:nvPr>
            <p:ph type="title"/>
          </p:nvPr>
        </p:nvSpPr>
        <p:spPr>
          <a:xfrm>
            <a:off x="6554162" y="672282"/>
            <a:ext cx="4806000" cy="1297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latin typeface="Calibri"/>
                <a:ea typeface="Calibri"/>
                <a:cs typeface="Calibri"/>
                <a:sym typeface="Calibri"/>
              </a:rPr>
              <a:t>Exercise</a:t>
            </a:r>
            <a:endParaRPr/>
          </a:p>
        </p:txBody>
      </p:sp>
      <p:pic>
        <p:nvPicPr>
          <p:cNvPr descr="Gymnast - Floor Routine" id="701" name="Google Shape;701;p41"/>
          <p:cNvPicPr preferRelativeResize="0"/>
          <p:nvPr/>
        </p:nvPicPr>
        <p:blipFill rotWithShape="1">
          <a:blip r:embed="rId3">
            <a:alphaModFix/>
          </a:blip>
          <a:srcRect b="0" l="0" r="0" t="0"/>
          <a:stretch/>
        </p:blipFill>
        <p:spPr>
          <a:xfrm>
            <a:off x="340470" y="1815320"/>
            <a:ext cx="4141760" cy="4141760"/>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702" name="Google Shape;702;p41"/>
          <p:cNvGrpSpPr/>
          <p:nvPr/>
        </p:nvGrpSpPr>
        <p:grpSpPr>
          <a:xfrm>
            <a:off x="-4253" y="-5977"/>
            <a:ext cx="6238675" cy="6863979"/>
            <a:chOff x="305" y="-5977"/>
            <a:chExt cx="6238675" cy="6863979"/>
          </a:xfrm>
        </p:grpSpPr>
        <p:sp>
          <p:nvSpPr>
            <p:cNvPr id="703" name="Google Shape;703;p41"/>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 name="Google Shape;704;p41"/>
            <p:cNvSpPr/>
            <p:nvPr/>
          </p:nvSpPr>
          <p:spPr>
            <a:xfrm flipH="1">
              <a:off x="305" y="1"/>
              <a:ext cx="6165116"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41"/>
            <p:cNvSpPr/>
            <p:nvPr/>
          </p:nvSpPr>
          <p:spPr>
            <a:xfrm flipH="1">
              <a:off x="305" y="-5977"/>
              <a:ext cx="6238675"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6" name="Google Shape;706;p41"/>
          <p:cNvSpPr txBox="1"/>
          <p:nvPr/>
        </p:nvSpPr>
        <p:spPr>
          <a:xfrm>
            <a:off x="6625300" y="2135425"/>
            <a:ext cx="3832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Open </a:t>
            </a:r>
            <a:r>
              <a:rPr i="1" lang="en-US" sz="2200">
                <a:latin typeface="Calibri"/>
                <a:ea typeface="Calibri"/>
                <a:cs typeface="Calibri"/>
                <a:sym typeface="Calibri"/>
              </a:rPr>
              <a:t>Exercise</a:t>
            </a:r>
            <a:r>
              <a:rPr i="1" lang="en-US" sz="2200">
                <a:latin typeface="Calibri"/>
                <a:ea typeface="Calibri"/>
                <a:cs typeface="Calibri"/>
                <a:sym typeface="Calibri"/>
              </a:rPr>
              <a:t> 1</a:t>
            </a:r>
            <a:r>
              <a:rPr lang="en-US" sz="2200">
                <a:latin typeface="Calibri"/>
                <a:ea typeface="Calibri"/>
                <a:cs typeface="Calibri"/>
                <a:sym typeface="Calibri"/>
              </a:rPr>
              <a:t> in the Kafka Folder.</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In </a:t>
            </a:r>
            <a:r>
              <a:rPr i="1" lang="en-US" sz="2200">
                <a:latin typeface="Calibri"/>
                <a:ea typeface="Calibri"/>
                <a:cs typeface="Calibri"/>
                <a:sym typeface="Calibri"/>
              </a:rPr>
              <a:t>Deploy Kafka</a:t>
            </a:r>
            <a:r>
              <a:rPr lang="en-US" sz="2200">
                <a:latin typeface="Calibri"/>
                <a:ea typeface="Calibri"/>
                <a:cs typeface="Calibri"/>
                <a:sym typeface="Calibri"/>
              </a:rPr>
              <a:t>, you will see how to configure a local Kafka to play with.</a:t>
            </a:r>
            <a:endParaRPr sz="2200">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0" name="Shape 710"/>
        <p:cNvGrpSpPr/>
        <p:nvPr/>
      </p:nvGrpSpPr>
      <p:grpSpPr>
        <a:xfrm>
          <a:off x="0" y="0"/>
          <a:ext cx="0" cy="0"/>
          <a:chOff x="0" y="0"/>
          <a:chExt cx="0" cy="0"/>
        </a:xfrm>
      </p:grpSpPr>
      <p:sp>
        <p:nvSpPr>
          <p:cNvPr id="711" name="Google Shape;711;g1377fafb760_0_67"/>
          <p:cNvSpPr/>
          <p:nvPr/>
        </p:nvSpPr>
        <p:spPr>
          <a:xfrm>
            <a:off x="0" y="1"/>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g1377fafb760_0_67"/>
          <p:cNvSpPr/>
          <p:nvPr/>
        </p:nvSpPr>
        <p:spPr>
          <a:xfrm>
            <a:off x="305" y="0"/>
            <a:ext cx="12191700"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13" name="Google Shape;713;g1377fafb760_0_67"/>
          <p:cNvGrpSpPr/>
          <p:nvPr/>
        </p:nvGrpSpPr>
        <p:grpSpPr>
          <a:xfrm>
            <a:off x="1303402" y="3985"/>
            <a:ext cx="9772765" cy="6858000"/>
            <a:chOff x="1303402" y="3985"/>
            <a:chExt cx="9772765" cy="6858000"/>
          </a:xfrm>
        </p:grpSpPr>
        <p:sp>
          <p:nvSpPr>
            <p:cNvPr id="714" name="Google Shape;714;g1377fafb760_0_67"/>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 name="Google Shape;715;g1377fafb760_0_67"/>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g1377fafb760_0_67"/>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g1377fafb760_0_67"/>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g1377fafb760_0_67"/>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g1377fafb760_0_67"/>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g1377fafb760_0_67"/>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21" name="Google Shape;721;g1377fafb760_0_67"/>
          <p:cNvSpPr txBox="1"/>
          <p:nvPr>
            <p:ph type="title"/>
          </p:nvPr>
        </p:nvSpPr>
        <p:spPr>
          <a:xfrm>
            <a:off x="3215729" y="1764407"/>
            <a:ext cx="5760900" cy="2310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100">
                <a:solidFill>
                  <a:schemeClr val="dk2"/>
                </a:solidFill>
              </a:rPr>
              <a:t>Advanced Topics (day 2)</a:t>
            </a:r>
            <a:endParaRPr sz="4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5" name="Shape 725"/>
        <p:cNvGrpSpPr/>
        <p:nvPr/>
      </p:nvGrpSpPr>
      <p:grpSpPr>
        <a:xfrm>
          <a:off x="0" y="0"/>
          <a:ext cx="0" cy="0"/>
          <a:chOff x="0" y="0"/>
          <a:chExt cx="0" cy="0"/>
        </a:xfrm>
      </p:grpSpPr>
      <p:sp>
        <p:nvSpPr>
          <p:cNvPr id="726" name="Google Shape;726;p47"/>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47"/>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8" name="Google Shape;728;p47"/>
          <p:cNvGrpSpPr/>
          <p:nvPr/>
        </p:nvGrpSpPr>
        <p:grpSpPr>
          <a:xfrm>
            <a:off x="1303402" y="3985"/>
            <a:ext cx="9772765" cy="6858000"/>
            <a:chOff x="1303402" y="3985"/>
            <a:chExt cx="9772765" cy="6858000"/>
          </a:xfrm>
        </p:grpSpPr>
        <p:sp>
          <p:nvSpPr>
            <p:cNvPr id="729" name="Google Shape;729;p47"/>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47"/>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 name="Google Shape;731;p47"/>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 name="Google Shape;732;p47"/>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Google Shape;733;p47"/>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Google Shape;734;p47"/>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 name="Google Shape;735;p47"/>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36" name="Google Shape;736;p47"/>
          <p:cNvSpPr txBox="1"/>
          <p:nvPr>
            <p:ph type="title"/>
          </p:nvPr>
        </p:nvSpPr>
        <p:spPr>
          <a:xfrm>
            <a:off x="3215729" y="1764407"/>
            <a:ext cx="5760846" cy="231031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Storage and Partitions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0" name="Shape 740"/>
        <p:cNvGrpSpPr/>
        <p:nvPr/>
      </p:nvGrpSpPr>
      <p:grpSpPr>
        <a:xfrm>
          <a:off x="0" y="0"/>
          <a:ext cx="0" cy="0"/>
          <a:chOff x="0" y="0"/>
          <a:chExt cx="0" cy="0"/>
        </a:xfrm>
      </p:grpSpPr>
      <p:sp>
        <p:nvSpPr>
          <p:cNvPr id="741" name="Google Shape;741;p48"/>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48"/>
          <p:cNvSpPr txBox="1"/>
          <p:nvPr>
            <p:ph type="title"/>
          </p:nvPr>
        </p:nvSpPr>
        <p:spPr>
          <a:xfrm>
            <a:off x="663737" y="235791"/>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Calibri"/>
              <a:buNone/>
            </a:pPr>
            <a:r>
              <a:rPr lang="en-US" sz="3700"/>
              <a:t>Kafka Storage Explained</a:t>
            </a:r>
            <a:endParaRPr sz="3700"/>
          </a:p>
        </p:txBody>
      </p:sp>
      <p:grpSp>
        <p:nvGrpSpPr>
          <p:cNvPr id="743" name="Google Shape;743;p48"/>
          <p:cNvGrpSpPr/>
          <p:nvPr/>
        </p:nvGrpSpPr>
        <p:grpSpPr>
          <a:xfrm>
            <a:off x="0" y="1083484"/>
            <a:ext cx="355196" cy="673460"/>
            <a:chOff x="0" y="823811"/>
            <a:chExt cx="355196" cy="673460"/>
          </a:xfrm>
        </p:grpSpPr>
        <p:sp>
          <p:nvSpPr>
            <p:cNvPr id="744" name="Google Shape;744;p48"/>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 name="Google Shape;745;p48"/>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46" name="Google Shape;746;p48"/>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 name="Google Shape;747;p48"/>
          <p:cNvSpPr txBox="1"/>
          <p:nvPr>
            <p:ph idx="1" type="body"/>
          </p:nvPr>
        </p:nvSpPr>
        <p:spPr>
          <a:xfrm>
            <a:off x="159341" y="2165405"/>
            <a:ext cx="5302345" cy="4278035"/>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נתחיל עם ליצור טופיק בשם freblogg עם 3 partitions.</a:t>
            </a:r>
            <a:endParaRPr sz="2000"/>
          </a:p>
          <a:p>
            <a:pPr indent="-228600" lvl="0" marL="228600" rtl="1" algn="r">
              <a:lnSpc>
                <a:spcPct val="90000"/>
              </a:lnSpc>
              <a:spcBef>
                <a:spcPts val="1000"/>
              </a:spcBef>
              <a:spcAft>
                <a:spcPts val="0"/>
              </a:spcAft>
              <a:buClr>
                <a:schemeClr val="dk1"/>
              </a:buClr>
              <a:buSzPts val="2000"/>
              <a:buChar char="•"/>
            </a:pPr>
            <a:r>
              <a:rPr lang="en-US" sz="2000"/>
              <a:t>אם ניכנס לתיקייה של הtopic אפשר לראות 3 תיקיות שנוצרו.</a:t>
            </a:r>
            <a:endParaRPr sz="2000"/>
          </a:p>
          <a:p>
            <a:pPr indent="-228600" lvl="0" marL="228600" rtl="1" algn="r">
              <a:lnSpc>
                <a:spcPct val="90000"/>
              </a:lnSpc>
              <a:spcBef>
                <a:spcPts val="1000"/>
              </a:spcBef>
              <a:spcAft>
                <a:spcPts val="0"/>
              </a:spcAft>
              <a:buClr>
                <a:schemeClr val="dk1"/>
              </a:buClr>
              <a:buSzPts val="2000"/>
              <a:buChar char="•"/>
            </a:pPr>
            <a:r>
              <a:rPr lang="en-US" sz="2000"/>
              <a:t>יש לנו 3 תיקיות שנוצרו כי נתנו לטופיק 3 partitions, מה שאומר שכל partition מקבל תיקייה במערכת הקבצים שלנו.</a:t>
            </a:r>
            <a:endParaRPr sz="2000"/>
          </a:p>
          <a:p>
            <a:pPr indent="-228600" lvl="0" marL="228600" rtl="1" algn="r">
              <a:lnSpc>
                <a:spcPct val="90000"/>
              </a:lnSpc>
              <a:spcBef>
                <a:spcPts val="1000"/>
              </a:spcBef>
              <a:spcAft>
                <a:spcPts val="0"/>
              </a:spcAft>
              <a:buClr>
                <a:schemeClr val="dk1"/>
              </a:buClr>
              <a:buSzPts val="2000"/>
              <a:buChar char="•"/>
            </a:pPr>
            <a:r>
              <a:rPr lang="en-US" sz="2000"/>
              <a:t>אתם יכולים לראות שטופיק הוא קיבוץ לוגי של partitions, והpartitions הם החלק ששומר את הנתונים בקפקה.</a:t>
            </a:r>
            <a:endParaRPr sz="2000"/>
          </a:p>
        </p:txBody>
      </p:sp>
      <p:sp>
        <p:nvSpPr>
          <p:cNvPr id="748" name="Google Shape;748;p48"/>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Google Shape;749;p48"/>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10;&#10;Description automatically generated" id="750" name="Google Shape;750;p48"/>
          <p:cNvPicPr preferRelativeResize="0"/>
          <p:nvPr/>
        </p:nvPicPr>
        <p:blipFill rotWithShape="1">
          <a:blip r:embed="rId3">
            <a:alphaModFix/>
          </a:blip>
          <a:srcRect b="-3" l="1058" r="49473" t="0"/>
          <a:stretch/>
        </p:blipFill>
        <p:spPr>
          <a:xfrm>
            <a:off x="5977788" y="799352"/>
            <a:ext cx="5425410" cy="525929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4" name="Shape 754"/>
        <p:cNvGrpSpPr/>
        <p:nvPr/>
      </p:nvGrpSpPr>
      <p:grpSpPr>
        <a:xfrm>
          <a:off x="0" y="0"/>
          <a:ext cx="0" cy="0"/>
          <a:chOff x="0" y="0"/>
          <a:chExt cx="0" cy="0"/>
        </a:xfrm>
      </p:grpSpPr>
      <p:sp>
        <p:nvSpPr>
          <p:cNvPr id="755" name="Google Shape;755;p49"/>
          <p:cNvSpPr/>
          <p:nvPr/>
        </p:nvSpPr>
        <p:spPr>
          <a:xfrm>
            <a:off x="1523" y="-1"/>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49"/>
          <p:cNvSpPr/>
          <p:nvPr/>
        </p:nvSpPr>
        <p:spPr>
          <a:xfrm>
            <a:off x="1524" y="0"/>
            <a:ext cx="12188952" cy="6858000"/>
          </a:xfrm>
          <a:prstGeom prst="rect">
            <a:avLst/>
          </a:prstGeom>
          <a:solidFill>
            <a:schemeClr val="lt2">
              <a:alpha val="3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 name="Google Shape;757;p49"/>
          <p:cNvSpPr/>
          <p:nvPr/>
        </p:nvSpPr>
        <p:spPr>
          <a:xfrm>
            <a:off x="1478324" y="699899"/>
            <a:ext cx="10713676" cy="543331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p49"/>
          <p:cNvSpPr txBox="1"/>
          <p:nvPr>
            <p:ph type="title"/>
          </p:nvPr>
        </p:nvSpPr>
        <p:spPr>
          <a:xfrm>
            <a:off x="470102" y="-77313"/>
            <a:ext cx="10227452" cy="13475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Partitions</a:t>
            </a:r>
            <a:endParaRPr sz="4800"/>
          </a:p>
        </p:txBody>
      </p:sp>
      <p:sp>
        <p:nvSpPr>
          <p:cNvPr id="759" name="Google Shape;759;p49"/>
          <p:cNvSpPr txBox="1"/>
          <p:nvPr>
            <p:ph idx="1" type="body"/>
          </p:nvPr>
        </p:nvSpPr>
        <p:spPr>
          <a:xfrm>
            <a:off x="302743" y="1393307"/>
            <a:ext cx="10908652" cy="2460980"/>
          </a:xfrm>
          <a:prstGeom prst="rect">
            <a:avLst/>
          </a:prstGeom>
          <a:noFill/>
          <a:ln>
            <a:noFill/>
          </a:ln>
        </p:spPr>
        <p:txBody>
          <a:bodyPr anchorCtr="0" anchor="t"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200"/>
              <a:buChar char="•"/>
            </a:pPr>
            <a:r>
              <a:rPr lang="en-US" sz="2200"/>
              <a:t>באופן תיאורטי, אפשר לתאר partition כאוסף (או רצף) בלתי משנה של רשומות מידע. </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אנחנו יכולים רק להוסיף הודעות לpartition אבל אנחנו לא יכולים למחוק ממנו (אנחנו יכולים למחוק רק את כל הטופיק).</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אפשר לראות ששני קבצי הindex ביחד הם בגודל של כ 20 מגה בעוד שקובץ הlog ריק לחלוטין.</a:t>
            </a:r>
            <a:endParaRPr sz="2200"/>
          </a:p>
        </p:txBody>
      </p:sp>
      <p:pic>
        <p:nvPicPr>
          <p:cNvPr descr="Text&#10;&#10;Description automatically generated" id="760" name="Google Shape;760;p49"/>
          <p:cNvPicPr preferRelativeResize="0"/>
          <p:nvPr/>
        </p:nvPicPr>
        <p:blipFill rotWithShape="1">
          <a:blip r:embed="rId3">
            <a:alphaModFix/>
          </a:blip>
          <a:srcRect b="0" l="0" r="0" t="0"/>
          <a:stretch/>
        </p:blipFill>
        <p:spPr>
          <a:xfrm>
            <a:off x="1478324" y="3977372"/>
            <a:ext cx="9887662" cy="2140627"/>
          </a:xfrm>
          <a:prstGeom prst="rect">
            <a:avLst/>
          </a:prstGeom>
          <a:noFill/>
          <a:ln>
            <a:noFill/>
          </a:ln>
        </p:spPr>
      </p:pic>
      <p:sp>
        <p:nvSpPr>
          <p:cNvPr id="761" name="Google Shape;761;p49"/>
          <p:cNvSpPr/>
          <p:nvPr/>
        </p:nvSpPr>
        <p:spPr>
          <a:xfrm rot="10800000">
            <a:off x="11365985" y="2916439"/>
            <a:ext cx="826014" cy="3201545"/>
          </a:xfrm>
          <a:prstGeom prst="rect">
            <a:avLst/>
          </a:prstGeom>
          <a:solidFill>
            <a:schemeClr val="accent1">
              <a:alpha val="24705"/>
            </a:schemeClr>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3000"/>
              <a:buFont typeface="Calibri"/>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762" name="Google Shape;762;p49"/>
          <p:cNvCxnSpPr/>
          <p:nvPr/>
        </p:nvCxnSpPr>
        <p:spPr>
          <a:xfrm rot="10800000">
            <a:off x="11365990"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763" name="Google Shape;763;p49"/>
          <p:cNvCxnSpPr/>
          <p:nvPr/>
        </p:nvCxnSpPr>
        <p:spPr>
          <a:xfrm>
            <a:off x="0" y="6118001"/>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1377fafb760_0_0"/>
          <p:cNvPicPr preferRelativeResize="0"/>
          <p:nvPr/>
        </p:nvPicPr>
        <p:blipFill>
          <a:blip r:embed="rId3">
            <a:alphaModFix/>
          </a:blip>
          <a:stretch>
            <a:fillRect/>
          </a:stretch>
        </p:blipFill>
        <p:spPr>
          <a:xfrm>
            <a:off x="1698350" y="703300"/>
            <a:ext cx="8795300" cy="58113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7" name="Shape 767"/>
        <p:cNvGrpSpPr/>
        <p:nvPr/>
      </p:nvGrpSpPr>
      <p:grpSpPr>
        <a:xfrm>
          <a:off x="0" y="0"/>
          <a:ext cx="0" cy="0"/>
          <a:chOff x="0" y="0"/>
          <a:chExt cx="0" cy="0"/>
        </a:xfrm>
      </p:grpSpPr>
      <p:sp>
        <p:nvSpPr>
          <p:cNvPr id="768" name="Google Shape;768;p5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 name="Google Shape;769;p50"/>
          <p:cNvSpPr/>
          <p:nvPr/>
        </p:nvSpPr>
        <p:spPr>
          <a:xfrm>
            <a:off x="558209" y="0"/>
            <a:ext cx="11167447" cy="2018806"/>
          </a:xfrm>
          <a:prstGeom prst="rect">
            <a:avLst/>
          </a:prstGeom>
          <a:solidFill>
            <a:schemeClr val="lt1"/>
          </a:solidFill>
          <a:ln cap="flat" cmpd="sng" w="12700">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70" name="Google Shape;770;p50"/>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71" name="Google Shape;771;p5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Partitions</a:t>
            </a:r>
            <a:endParaRPr sz="4000"/>
          </a:p>
        </p:txBody>
      </p:sp>
      <p:sp>
        <p:nvSpPr>
          <p:cNvPr id="772" name="Google Shape;772;p50"/>
          <p:cNvSpPr/>
          <p:nvPr/>
        </p:nvSpPr>
        <p:spPr>
          <a:xfrm>
            <a:off x="498834" y="77079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Table&#10;&#10;Description automatically generated" id="773" name="Google Shape;773;p50"/>
          <p:cNvPicPr preferRelativeResize="0"/>
          <p:nvPr/>
        </p:nvPicPr>
        <p:blipFill rotWithShape="1">
          <a:blip r:embed="rId3">
            <a:alphaModFix/>
          </a:blip>
          <a:srcRect b="-4" l="0" r="-4" t="499"/>
          <a:stretch/>
        </p:blipFill>
        <p:spPr>
          <a:xfrm>
            <a:off x="908304" y="2113882"/>
            <a:ext cx="6009855" cy="3694176"/>
          </a:xfrm>
          <a:prstGeom prst="rect">
            <a:avLst/>
          </a:prstGeom>
          <a:noFill/>
          <a:ln>
            <a:noFill/>
          </a:ln>
        </p:spPr>
      </p:pic>
      <p:sp>
        <p:nvSpPr>
          <p:cNvPr id="774" name="Google Shape;774;p50"/>
          <p:cNvSpPr txBox="1"/>
          <p:nvPr>
            <p:ph idx="1" type="body"/>
          </p:nvPr>
        </p:nvSpPr>
        <p:spPr>
          <a:xfrm>
            <a:off x="6969212" y="2478024"/>
            <a:ext cx="4998308" cy="369417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עכשיו בואו נשלח 2 הודעות ונראה מה קורה.</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בהתחלה נשלח הודעת “hello world”</a:t>
            </a:r>
            <a:r>
              <a:rPr lang="en-US" sz="2200"/>
              <a:t> ואז נלחץ נשלח "n\" ועכשיו נדפיס שוב את הגדלים.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שתי ההודעות שלנו נכנסו ל2 מהpartitions שבהם קובץ הlog לא ריק.</a:t>
            </a:r>
            <a:endParaRPr sz="2200"/>
          </a:p>
        </p:txBody>
      </p:sp>
      <p:sp>
        <p:nvSpPr>
          <p:cNvPr id="775" name="Google Shape;775;p50"/>
          <p:cNvSpPr/>
          <p:nvPr/>
        </p:nvSpPr>
        <p:spPr>
          <a:xfrm>
            <a:off x="2624514" y="4023763"/>
            <a:ext cx="236075" cy="155098"/>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Google Shape;776;p50"/>
          <p:cNvSpPr/>
          <p:nvPr/>
        </p:nvSpPr>
        <p:spPr>
          <a:xfrm>
            <a:off x="2624514" y="5143161"/>
            <a:ext cx="236076" cy="155098"/>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10;&#10;Description automatically generated" id="777" name="Google Shape;777;p50"/>
          <p:cNvPicPr preferRelativeResize="0"/>
          <p:nvPr/>
        </p:nvPicPr>
        <p:blipFill rotWithShape="1">
          <a:blip r:embed="rId4">
            <a:alphaModFix/>
          </a:blip>
          <a:srcRect b="0" l="0" r="0" t="0"/>
          <a:stretch/>
        </p:blipFill>
        <p:spPr>
          <a:xfrm>
            <a:off x="907657" y="5975274"/>
            <a:ext cx="6013730" cy="693258"/>
          </a:xfrm>
          <a:prstGeom prst="rect">
            <a:avLst/>
          </a:prstGeom>
          <a:noFill/>
          <a:ln>
            <a:noFill/>
          </a:ln>
        </p:spPr>
      </p:pic>
      <p:sp>
        <p:nvSpPr>
          <p:cNvPr id="778" name="Google Shape;778;p50"/>
          <p:cNvSpPr/>
          <p:nvPr/>
        </p:nvSpPr>
        <p:spPr>
          <a:xfrm>
            <a:off x="5625312" y="6323250"/>
            <a:ext cx="1065451" cy="229274"/>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9" name="Google Shape;779;p50"/>
          <p:cNvSpPr/>
          <p:nvPr/>
        </p:nvSpPr>
        <p:spPr>
          <a:xfrm>
            <a:off x="1282586" y="6120948"/>
            <a:ext cx="1341928" cy="215788"/>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3" name="Shape 783"/>
        <p:cNvGrpSpPr/>
        <p:nvPr/>
      </p:nvGrpSpPr>
      <p:grpSpPr>
        <a:xfrm>
          <a:off x="0" y="0"/>
          <a:ext cx="0" cy="0"/>
          <a:chOff x="0" y="0"/>
          <a:chExt cx="0" cy="0"/>
        </a:xfrm>
      </p:grpSpPr>
      <p:sp>
        <p:nvSpPr>
          <p:cNvPr id="784" name="Google Shape;784;p51"/>
          <p:cNvSpPr txBox="1"/>
          <p:nvPr>
            <p:ph type="title"/>
          </p:nvPr>
        </p:nvSpPr>
        <p:spPr>
          <a:xfrm>
            <a:off x="1136428" y="627564"/>
            <a:ext cx="747417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Partitions </a:t>
            </a:r>
            <a:endParaRPr/>
          </a:p>
        </p:txBody>
      </p:sp>
      <p:sp>
        <p:nvSpPr>
          <p:cNvPr id="785" name="Google Shape;785;p51"/>
          <p:cNvSpPr txBox="1"/>
          <p:nvPr>
            <p:ph idx="1" type="body"/>
          </p:nvPr>
        </p:nvSpPr>
        <p:spPr>
          <a:xfrm>
            <a:off x="123569" y="2278173"/>
            <a:ext cx="8681046" cy="4097975"/>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שימו לב שההודעה הראשונה ששלחנו נכנסה לpartition מספר 2 וההודעה השנייה נכנסה לpartition מספר 1.</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הסיבה לכך היא שקפקה בוחר באופן שרירותי את הpartition להודעה הראשונה ואז מפיץ את ההודעות לpartitions אחרים בצורה של round robin (אם הודעה שלישית תגיע עכשיו היא תכתב לpartition  מספר 0 שהוא בעצם הpartition הראשון(.</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אנחנו גם יכולים לגרום לקפקה לבחור באותו partition על ידי הוספת מפתח להודעות (כמו שאמרנו כל ההודעות עם אותו מפתח </a:t>
            </a:r>
            <a:r>
              <a:rPr lang="en-US" sz="2200"/>
              <a:t>נשמרות</a:t>
            </a:r>
            <a:r>
              <a:rPr lang="en-US" sz="2200"/>
              <a:t> באותו partition).</a:t>
            </a:r>
            <a:endParaRPr sz="2200"/>
          </a:p>
        </p:txBody>
      </p:sp>
      <p:sp>
        <p:nvSpPr>
          <p:cNvPr id="786" name="Google Shape;786;p51"/>
          <p:cNvSpPr/>
          <p:nvPr/>
        </p:nvSpPr>
        <p:spPr>
          <a:xfrm>
            <a:off x="10088880" y="0"/>
            <a:ext cx="210312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 name="Google Shape;787;p51"/>
          <p:cNvSpPr/>
          <p:nvPr/>
        </p:nvSpPr>
        <p:spPr>
          <a:xfrm>
            <a:off x="8915400" y="2358913"/>
            <a:ext cx="2140172" cy="2140172"/>
          </a:xfrm>
          <a:prstGeom prst="ellipse">
            <a:avLst/>
          </a:prstGeom>
          <a:solidFill>
            <a:srgbClr val="FFFFFF"/>
          </a:solidFill>
          <a:ln cap="flat" cmpd="sng" w="222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ubtitles" id="788" name="Google Shape;788;p51"/>
          <p:cNvPicPr preferRelativeResize="0"/>
          <p:nvPr/>
        </p:nvPicPr>
        <p:blipFill rotWithShape="1">
          <a:blip r:embed="rId3">
            <a:alphaModFix/>
          </a:blip>
          <a:srcRect b="0" l="0" r="0" t="0"/>
          <a:stretch/>
        </p:blipFill>
        <p:spPr>
          <a:xfrm>
            <a:off x="9413987" y="2857501"/>
            <a:ext cx="1142998" cy="114299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2" name="Shape 792"/>
        <p:cNvGrpSpPr/>
        <p:nvPr/>
      </p:nvGrpSpPr>
      <p:grpSpPr>
        <a:xfrm>
          <a:off x="0" y="0"/>
          <a:ext cx="0" cy="0"/>
          <a:chOff x="0" y="0"/>
          <a:chExt cx="0" cy="0"/>
        </a:xfrm>
      </p:grpSpPr>
      <p:sp>
        <p:nvSpPr>
          <p:cNvPr id="793" name="Google Shape;793;p5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52"/>
          <p:cNvSpPr txBox="1"/>
          <p:nvPr>
            <p:ph type="title"/>
          </p:nvPr>
        </p:nvSpPr>
        <p:spPr>
          <a:xfrm>
            <a:off x="429768" y="411480"/>
            <a:ext cx="11201400"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Partitions</a:t>
            </a:r>
            <a:endParaRPr sz="3600"/>
          </a:p>
        </p:txBody>
      </p:sp>
      <p:sp>
        <p:nvSpPr>
          <p:cNvPr id="795" name="Google Shape;795;p52"/>
          <p:cNvSpPr/>
          <p:nvPr/>
        </p:nvSpPr>
        <p:spPr>
          <a:xfrm>
            <a:off x="0" y="587931"/>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Chart, box and whisker chart&#10;&#10;Description automatically generated" id="796" name="Google Shape;796;p52"/>
          <p:cNvPicPr preferRelativeResize="0"/>
          <p:nvPr/>
        </p:nvPicPr>
        <p:blipFill rotWithShape="1">
          <a:blip r:embed="rId3">
            <a:alphaModFix/>
          </a:blip>
          <a:srcRect b="0" l="0" r="-1" t="484"/>
          <a:stretch/>
        </p:blipFill>
        <p:spPr>
          <a:xfrm>
            <a:off x="429768" y="1721922"/>
            <a:ext cx="6704891" cy="4520559"/>
          </a:xfrm>
          <a:prstGeom prst="rect">
            <a:avLst/>
          </a:prstGeom>
          <a:noFill/>
          <a:ln>
            <a:noFill/>
          </a:ln>
        </p:spPr>
      </p:pic>
      <p:sp>
        <p:nvSpPr>
          <p:cNvPr id="797" name="Google Shape;797;p52"/>
          <p:cNvSpPr/>
          <p:nvPr/>
        </p:nvSpPr>
        <p:spPr>
          <a:xfrm>
            <a:off x="7543801" y="1721922"/>
            <a:ext cx="4218432" cy="452056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8" name="Google Shape;798;p52"/>
          <p:cNvSpPr txBox="1"/>
          <p:nvPr>
            <p:ph idx="1" type="body"/>
          </p:nvPr>
        </p:nvSpPr>
        <p:spPr>
          <a:xfrm>
            <a:off x="7469659" y="2020824"/>
            <a:ext cx="4337222" cy="3959352"/>
          </a:xfrm>
          <a:prstGeom prst="rect">
            <a:avLst/>
          </a:prstGeom>
          <a:noFill/>
          <a:ln>
            <a:noFill/>
          </a:ln>
        </p:spPr>
        <p:txBody>
          <a:bodyPr anchorCtr="0" anchor="ctr" bIns="45700" lIns="91425" spcFirstLastPara="1" rIns="91425" wrap="square" tIns="45700">
            <a:normAutofit/>
          </a:bodyPr>
          <a:lstStyle/>
          <a:p>
            <a:pPr indent="0" lvl="0" marL="0" rtl="1" algn="r">
              <a:lnSpc>
                <a:spcPct val="100000"/>
              </a:lnSpc>
              <a:spcBef>
                <a:spcPts val="0"/>
              </a:spcBef>
              <a:spcAft>
                <a:spcPts val="0"/>
              </a:spcAft>
              <a:buClr>
                <a:schemeClr val="dk1"/>
              </a:buClr>
              <a:buSzPts val="2200"/>
              <a:buNone/>
            </a:pPr>
            <a:r>
              <a:rPr lang="en-US" sz="2200"/>
              <a:t>כל הודעה חדשה בpartition מקבלת מזהה שהוא אחד יותר ממספר הזיהוי הקודם.</a:t>
            </a:r>
            <a:endParaRPr/>
          </a:p>
          <a:p>
            <a:pPr indent="0" lvl="0" marL="0" rtl="1" algn="r">
              <a:lnSpc>
                <a:spcPct val="100000"/>
              </a:lnSpc>
              <a:spcBef>
                <a:spcPts val="1000"/>
              </a:spcBef>
              <a:spcAft>
                <a:spcPts val="0"/>
              </a:spcAft>
              <a:buClr>
                <a:schemeClr val="dk1"/>
              </a:buClr>
              <a:buSzPts val="2200"/>
              <a:buNone/>
            </a:pPr>
            <a:r>
              <a:rPr lang="en-US" sz="2200">
                <a:latin typeface="Arial"/>
                <a:ea typeface="Arial"/>
                <a:cs typeface="Arial"/>
                <a:sym typeface="Arial"/>
              </a:rPr>
              <a:t>ה</a:t>
            </a:r>
            <a:r>
              <a:rPr lang="en-US" sz="2200"/>
              <a:t>id הזה נקרא גם </a:t>
            </a:r>
            <a:r>
              <a:rPr b="1" lang="en-US" sz="2200"/>
              <a:t>offset</a:t>
            </a:r>
            <a:r>
              <a:rPr lang="en-US" sz="2200"/>
              <a:t> (ההודעה הראשונה בעלת offset 0, ההודעה השנייה בעלת offset 1 וכו)</a:t>
            </a:r>
            <a:endParaRPr sz="2200"/>
          </a:p>
          <a:p>
            <a:pPr indent="-114300" lvl="0" marL="228600" rtl="1" algn="r">
              <a:lnSpc>
                <a:spcPct val="90000"/>
              </a:lnSpc>
              <a:spcBef>
                <a:spcPts val="1000"/>
              </a:spcBef>
              <a:spcAft>
                <a:spcPts val="0"/>
              </a:spcAft>
              <a:buClr>
                <a:schemeClr val="dk1"/>
              </a:buClr>
              <a:buSzPts val="1800"/>
              <a:buNone/>
            </a:pPr>
            <a:r>
              <a:t/>
            </a:r>
            <a:endParaRPr sz="1800"/>
          </a:p>
          <a:p>
            <a:pPr indent="-114300" lvl="0" marL="228600" rtl="1" algn="r">
              <a:lnSpc>
                <a:spcPct val="90000"/>
              </a:lnSpc>
              <a:spcBef>
                <a:spcPts val="1000"/>
              </a:spcBef>
              <a:spcAft>
                <a:spcPts val="0"/>
              </a:spcAft>
              <a:buClr>
                <a:schemeClr val="dk1"/>
              </a:buClr>
              <a:buSzPts val="1800"/>
              <a:buNone/>
            </a:pPr>
            <a:r>
              <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2" name="Shape 802"/>
        <p:cNvGrpSpPr/>
        <p:nvPr/>
      </p:nvGrpSpPr>
      <p:grpSpPr>
        <a:xfrm>
          <a:off x="0" y="0"/>
          <a:ext cx="0" cy="0"/>
          <a:chOff x="0" y="0"/>
          <a:chExt cx="0" cy="0"/>
        </a:xfrm>
      </p:grpSpPr>
      <p:sp>
        <p:nvSpPr>
          <p:cNvPr id="803" name="Google Shape;803;p5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4" name="Google Shape;804;p53"/>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Partitions </a:t>
            </a:r>
            <a:endParaRPr/>
          </a:p>
        </p:txBody>
      </p:sp>
      <p:sp>
        <p:nvSpPr>
          <p:cNvPr id="805" name="Google Shape;805;p53"/>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85750" lvl="0" marL="285750" rtl="1" algn="r">
              <a:lnSpc>
                <a:spcPct val="90000"/>
              </a:lnSpc>
              <a:spcBef>
                <a:spcPts val="0"/>
              </a:spcBef>
              <a:spcAft>
                <a:spcPts val="0"/>
              </a:spcAft>
              <a:buClr>
                <a:schemeClr val="dk1"/>
              </a:buClr>
              <a:buSzPts val="2000"/>
              <a:buChar char="•"/>
            </a:pPr>
            <a:r>
              <a:rPr lang="en-US" sz="2000"/>
              <a:t>התווים שלא ניתנים להדפסה מאחסנים את הmetadata עבור כל הודעה כמו:</a:t>
            </a:r>
            <a:endParaRPr sz="2000"/>
          </a:p>
          <a:p>
            <a:pPr indent="-285750" lvl="1" marL="742950" rtl="1" algn="r">
              <a:lnSpc>
                <a:spcPct val="90000"/>
              </a:lnSpc>
              <a:spcBef>
                <a:spcPts val="500"/>
              </a:spcBef>
              <a:spcAft>
                <a:spcPts val="0"/>
              </a:spcAft>
              <a:buClr>
                <a:schemeClr val="dk1"/>
              </a:buClr>
              <a:buSzPts val="2000"/>
              <a:buChar char="•"/>
            </a:pPr>
            <a:r>
              <a:rPr b="1" lang="en-US" sz="2000"/>
              <a:t>offset.</a:t>
            </a:r>
            <a:endParaRPr sz="2000"/>
          </a:p>
          <a:p>
            <a:pPr indent="-285750" lvl="1" marL="742950" rtl="1" algn="r">
              <a:lnSpc>
                <a:spcPct val="90000"/>
              </a:lnSpc>
              <a:spcBef>
                <a:spcPts val="500"/>
              </a:spcBef>
              <a:spcAft>
                <a:spcPts val="0"/>
              </a:spcAft>
              <a:buClr>
                <a:schemeClr val="dk1"/>
              </a:buClr>
              <a:buSzPts val="2000"/>
              <a:buChar char="•"/>
            </a:pPr>
            <a:r>
              <a:rPr b="1" lang="en-US" sz="2000"/>
              <a:t>time of creation.</a:t>
            </a:r>
            <a:endParaRPr sz="2000"/>
          </a:p>
          <a:p>
            <a:pPr indent="-285750" lvl="1" marL="742950" rtl="1" algn="r">
              <a:lnSpc>
                <a:spcPct val="90000"/>
              </a:lnSpc>
              <a:spcBef>
                <a:spcPts val="500"/>
              </a:spcBef>
              <a:spcAft>
                <a:spcPts val="0"/>
              </a:spcAft>
              <a:buClr>
                <a:schemeClr val="dk1"/>
              </a:buClr>
              <a:buSzPts val="2000"/>
              <a:buChar char="•"/>
            </a:pPr>
            <a:r>
              <a:rPr b="1" lang="en-US" sz="2000"/>
              <a:t>גודל הkey והvalue.</a:t>
            </a:r>
            <a:endParaRPr sz="2000"/>
          </a:p>
          <a:p>
            <a:pPr indent="0" lvl="0" marL="0" rtl="1" algn="r">
              <a:lnSpc>
                <a:spcPct val="90000"/>
              </a:lnSpc>
              <a:spcBef>
                <a:spcPts val="1000"/>
              </a:spcBef>
              <a:spcAft>
                <a:spcPts val="0"/>
              </a:spcAft>
              <a:buClr>
                <a:schemeClr val="dk1"/>
              </a:buClr>
              <a:buSzPts val="2000"/>
              <a:buNone/>
            </a:pPr>
            <a:r>
              <a:t/>
            </a:r>
            <a:endParaRPr sz="2000"/>
          </a:p>
        </p:txBody>
      </p:sp>
      <p:grpSp>
        <p:nvGrpSpPr>
          <p:cNvPr id="806" name="Google Shape;806;p53"/>
          <p:cNvGrpSpPr/>
          <p:nvPr/>
        </p:nvGrpSpPr>
        <p:grpSpPr>
          <a:xfrm>
            <a:off x="11219290" y="1"/>
            <a:ext cx="972709" cy="1935307"/>
            <a:chOff x="10918968" y="713127"/>
            <a:chExt cx="1273032" cy="2532832"/>
          </a:xfrm>
        </p:grpSpPr>
        <p:sp>
          <p:nvSpPr>
            <p:cNvPr id="807" name="Google Shape;807;p5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8" name="Google Shape;808;p5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Text, letter&#10;&#10;Description automatically generated" id="809" name="Google Shape;809;p53"/>
          <p:cNvPicPr preferRelativeResize="0"/>
          <p:nvPr/>
        </p:nvPicPr>
        <p:blipFill rotWithShape="1">
          <a:blip r:embed="rId3">
            <a:alphaModFix/>
          </a:blip>
          <a:srcRect b="-407" l="0" r="8333" t="0"/>
          <a:stretch/>
        </p:blipFill>
        <p:spPr>
          <a:xfrm>
            <a:off x="5364593" y="1782982"/>
            <a:ext cx="6111526" cy="2116558"/>
          </a:xfrm>
          <a:prstGeom prst="rect">
            <a:avLst/>
          </a:prstGeom>
          <a:noFill/>
          <a:ln>
            <a:noFill/>
          </a:ln>
        </p:spPr>
      </p:pic>
      <p:grpSp>
        <p:nvGrpSpPr>
          <p:cNvPr id="810" name="Google Shape;810;p53"/>
          <p:cNvGrpSpPr/>
          <p:nvPr/>
        </p:nvGrpSpPr>
        <p:grpSpPr>
          <a:xfrm>
            <a:off x="0" y="4601497"/>
            <a:ext cx="1014060" cy="2017580"/>
            <a:chOff x="0" y="4601497"/>
            <a:chExt cx="1014060" cy="2017580"/>
          </a:xfrm>
        </p:grpSpPr>
        <p:sp>
          <p:nvSpPr>
            <p:cNvPr id="811" name="Google Shape;811;p53"/>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53"/>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Text&#10;&#10;Description automatically generated" id="813" name="Google Shape;813;p53"/>
          <p:cNvPicPr preferRelativeResize="0"/>
          <p:nvPr/>
        </p:nvPicPr>
        <p:blipFill rotWithShape="1">
          <a:blip r:embed="rId4">
            <a:alphaModFix/>
          </a:blip>
          <a:srcRect b="0" l="0" r="0" t="0"/>
          <a:stretch/>
        </p:blipFill>
        <p:spPr>
          <a:xfrm>
            <a:off x="5364593" y="4729040"/>
            <a:ext cx="6253212" cy="719489"/>
          </a:xfrm>
          <a:prstGeom prst="rect">
            <a:avLst/>
          </a:prstGeom>
          <a:noFill/>
          <a:ln>
            <a:noFill/>
          </a:ln>
        </p:spPr>
      </p:pic>
      <p:sp>
        <p:nvSpPr>
          <p:cNvPr id="814" name="Google Shape;814;p53"/>
          <p:cNvSpPr/>
          <p:nvPr/>
        </p:nvSpPr>
        <p:spPr>
          <a:xfrm>
            <a:off x="4907573" y="2567175"/>
            <a:ext cx="597828" cy="2664730"/>
          </a:xfrm>
          <a:prstGeom prst="leftBracket">
            <a:avLst>
              <a:gd fmla="val 8333"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8" name="Shape 818"/>
        <p:cNvGrpSpPr/>
        <p:nvPr/>
      </p:nvGrpSpPr>
      <p:grpSpPr>
        <a:xfrm>
          <a:off x="0" y="0"/>
          <a:ext cx="0" cy="0"/>
          <a:chOff x="0" y="0"/>
          <a:chExt cx="0" cy="0"/>
        </a:xfrm>
      </p:grpSpPr>
      <p:sp>
        <p:nvSpPr>
          <p:cNvPr id="819" name="Google Shape;819;p54"/>
          <p:cNvSpPr/>
          <p:nvPr/>
        </p:nvSpPr>
        <p:spPr>
          <a:xfrm>
            <a:off x="466343" y="448055"/>
            <a:ext cx="7201941" cy="150876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20" name="Google Shape;820;p54"/>
          <p:cNvSpPr txBox="1"/>
          <p:nvPr>
            <p:ph type="title"/>
          </p:nvPr>
        </p:nvSpPr>
        <p:spPr>
          <a:xfrm>
            <a:off x="777240" y="694944"/>
            <a:ext cx="6610388" cy="10424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200"/>
              <a:buFont typeface="Calibri"/>
              <a:buNone/>
            </a:pPr>
            <a:r>
              <a:rPr lang="en-US" sz="4200">
                <a:solidFill>
                  <a:srgbClr val="FFFFFF"/>
                </a:solidFill>
              </a:rPr>
              <a:t>Partitions </a:t>
            </a:r>
            <a:endParaRPr sz="4200">
              <a:solidFill>
                <a:srgbClr val="FFFFFF"/>
              </a:solidFill>
            </a:endParaRPr>
          </a:p>
        </p:txBody>
      </p:sp>
      <p:sp>
        <p:nvSpPr>
          <p:cNvPr id="821" name="Google Shape;821;p54"/>
          <p:cNvSpPr/>
          <p:nvPr/>
        </p:nvSpPr>
        <p:spPr>
          <a:xfrm>
            <a:off x="7845755" y="450222"/>
            <a:ext cx="1861718" cy="1506594"/>
          </a:xfrm>
          <a:prstGeom prst="rect">
            <a:avLst/>
          </a:prstGeom>
          <a:solidFill>
            <a:srgbClr val="FFC14C">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22" name="Google Shape;822;p54"/>
          <p:cNvSpPr/>
          <p:nvPr/>
        </p:nvSpPr>
        <p:spPr>
          <a:xfrm>
            <a:off x="9870314" y="453269"/>
            <a:ext cx="1862765" cy="1505231"/>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23" name="Google Shape;823;p54"/>
          <p:cNvSpPr/>
          <p:nvPr/>
        </p:nvSpPr>
        <p:spPr>
          <a:xfrm>
            <a:off x="466344" y="2130552"/>
            <a:ext cx="7205472" cy="4270248"/>
          </a:xfrm>
          <a:prstGeom prst="rect">
            <a:avLst/>
          </a:prstGeom>
          <a:solidFill>
            <a:srgbClr val="FFC14C">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Diagram&#10;&#10;Description automatically generated" id="824" name="Google Shape;824;p54"/>
          <p:cNvPicPr preferRelativeResize="0"/>
          <p:nvPr/>
        </p:nvPicPr>
        <p:blipFill rotWithShape="1">
          <a:blip r:embed="rId3">
            <a:alphaModFix/>
          </a:blip>
          <a:srcRect b="0" l="0" r="0" t="0"/>
          <a:stretch/>
        </p:blipFill>
        <p:spPr>
          <a:xfrm>
            <a:off x="670142" y="2387017"/>
            <a:ext cx="6795370" cy="3754442"/>
          </a:xfrm>
          <a:prstGeom prst="rect">
            <a:avLst/>
          </a:prstGeom>
          <a:noFill/>
          <a:ln>
            <a:noFill/>
          </a:ln>
        </p:spPr>
      </p:pic>
      <p:sp>
        <p:nvSpPr>
          <p:cNvPr id="825" name="Google Shape;825;p54"/>
          <p:cNvSpPr/>
          <p:nvPr/>
        </p:nvSpPr>
        <p:spPr>
          <a:xfrm>
            <a:off x="7845755" y="2127680"/>
            <a:ext cx="3887324" cy="4273119"/>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6" name="Google Shape;826;p54"/>
          <p:cNvSpPr txBox="1"/>
          <p:nvPr>
            <p:ph idx="1" type="body"/>
          </p:nvPr>
        </p:nvSpPr>
        <p:spPr>
          <a:xfrm>
            <a:off x="7846075" y="2130556"/>
            <a:ext cx="3887004" cy="427429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חשוב לציין שpartition</a:t>
            </a:r>
            <a:r>
              <a:rPr b="1" lang="en-US" sz="2200"/>
              <a:t> קשור לbroker</a:t>
            </a:r>
            <a:r>
              <a:rPr lang="en-US" sz="2200"/>
              <a:t>.</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לדוגמא אם יש לנו 2 brokers ואם התקייה freblogg-0 קיימת על מכונה 1 </a:t>
            </a:r>
            <a:r>
              <a:rPr b="1" lang="en-US" sz="2200"/>
              <a:t>היא לא תופיע בשום broker אחר</a:t>
            </a:r>
            <a:r>
              <a:rPr lang="en-US" sz="2200"/>
              <a:t>.</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אפשר לחלק partitions של topic למספר brokers אבל מחיצה מסויימת תמיד קיימת על broker מסויים.</a:t>
            </a:r>
            <a:endParaRPr sz="22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0" name="Shape 830"/>
        <p:cNvGrpSpPr/>
        <p:nvPr/>
      </p:nvGrpSpPr>
      <p:grpSpPr>
        <a:xfrm>
          <a:off x="0" y="0"/>
          <a:ext cx="0" cy="0"/>
          <a:chOff x="0" y="0"/>
          <a:chExt cx="0" cy="0"/>
        </a:xfrm>
      </p:grpSpPr>
      <p:sp>
        <p:nvSpPr>
          <p:cNvPr id="831" name="Google Shape;831;p5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p55"/>
          <p:cNvSpPr txBox="1"/>
          <p:nvPr>
            <p:ph type="title"/>
          </p:nvPr>
        </p:nvSpPr>
        <p:spPr>
          <a:xfrm>
            <a:off x="643468" y="621792"/>
            <a:ext cx="4989890" cy="54132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Segments</a:t>
            </a:r>
            <a:endParaRPr sz="3600"/>
          </a:p>
        </p:txBody>
      </p:sp>
      <p:sp>
        <p:nvSpPr>
          <p:cNvPr id="833" name="Google Shape;833;p55"/>
          <p:cNvSpPr/>
          <p:nvPr/>
        </p:nvSpPr>
        <p:spPr>
          <a:xfrm rot="5400000">
            <a:off x="-338487" y="2994212"/>
            <a:ext cx="1345385" cy="668410"/>
          </a:xfrm>
          <a:custGeom>
            <a:rect b="b" l="l" r="r" t="t"/>
            <a:pathLst>
              <a:path extrusionOk="0" h="668410" w="1345385">
                <a:moveTo>
                  <a:pt x="0" y="668410"/>
                </a:moveTo>
                <a:lnTo>
                  <a:pt x="672692" y="0"/>
                </a:lnTo>
                <a:lnTo>
                  <a:pt x="1345385" y="668410"/>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 name="Google Shape;834;p55"/>
          <p:cNvSpPr/>
          <p:nvPr/>
        </p:nvSpPr>
        <p:spPr>
          <a:xfrm rot="2700000">
            <a:off x="83480" y="2760304"/>
            <a:ext cx="418137" cy="418137"/>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Google Shape;835;p55"/>
          <p:cNvSpPr/>
          <p:nvPr/>
        </p:nvSpPr>
        <p:spPr>
          <a:xfrm flipH="1" rot="-2700000">
            <a:off x="508836" y="4124955"/>
            <a:ext cx="635336" cy="635336"/>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6" name="Google Shape;836;p55"/>
          <p:cNvSpPr/>
          <p:nvPr/>
        </p:nvSpPr>
        <p:spPr>
          <a:xfrm flipH="1" rot="-2700000">
            <a:off x="836522" y="4621062"/>
            <a:ext cx="224347" cy="224347"/>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 name="Google Shape;837;p55"/>
          <p:cNvSpPr/>
          <p:nvPr/>
        </p:nvSpPr>
        <p:spPr>
          <a:xfrm rot="8100000">
            <a:off x="10175676" y="5597890"/>
            <a:ext cx="2982940" cy="1481975"/>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 name="Google Shape;838;p55"/>
          <p:cNvSpPr/>
          <p:nvPr/>
        </p:nvSpPr>
        <p:spPr>
          <a:xfrm rot="2700000">
            <a:off x="11046240" y="5280494"/>
            <a:ext cx="841505" cy="841505"/>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p55"/>
          <p:cNvSpPr txBox="1"/>
          <p:nvPr>
            <p:ph idx="1" type="body"/>
          </p:nvPr>
        </p:nvSpPr>
        <p:spPr>
          <a:xfrm>
            <a:off x="3002692" y="622685"/>
            <a:ext cx="8919912" cy="559184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Partition יכול להיות יחידת האחסון הסטנדרטית בקפקה אבל זאת לא רמת האבסטרקציה הנמוכה ביותר.</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כל partition מחולק </a:t>
            </a:r>
            <a:r>
              <a:rPr lang="en-US" sz="2200"/>
              <a:t>ל</a:t>
            </a:r>
            <a:r>
              <a:rPr b="1" lang="en-US" sz="2200"/>
              <a:t> segments</a:t>
            </a:r>
            <a:r>
              <a:rPr lang="en-US" sz="2200"/>
              <a:t>.</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סגמנט הוא רק אוסף נתונים של partition.</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במקום לאחסן את כל ההודעות של partition בקובץ יחיד, קפקה מחלק אותם לחלקים המכונים segments.</a:t>
            </a:r>
            <a:endParaRPr sz="2200"/>
          </a:p>
          <a:p>
            <a:pPr indent="0" lvl="0" marL="0" rtl="1" algn="r">
              <a:lnSpc>
                <a:spcPct val="90000"/>
              </a:lnSpc>
              <a:spcBef>
                <a:spcPts val="1000"/>
              </a:spcBef>
              <a:spcAft>
                <a:spcPts val="0"/>
              </a:spcAft>
              <a:buNone/>
            </a:pPr>
            <a:r>
              <a:t/>
            </a:r>
            <a:endParaRPr sz="22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3" name="Shape 843"/>
        <p:cNvGrpSpPr/>
        <p:nvPr/>
      </p:nvGrpSpPr>
      <p:grpSpPr>
        <a:xfrm>
          <a:off x="0" y="0"/>
          <a:ext cx="0" cy="0"/>
          <a:chOff x="0" y="0"/>
          <a:chExt cx="0" cy="0"/>
        </a:xfrm>
      </p:grpSpPr>
      <p:sp>
        <p:nvSpPr>
          <p:cNvPr id="844" name="Google Shape;844;p5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Google Shape;845;p56"/>
          <p:cNvSpPr txBox="1"/>
          <p:nvPr>
            <p:ph type="title"/>
          </p:nvPr>
        </p:nvSpPr>
        <p:spPr>
          <a:xfrm>
            <a:off x="643468" y="621792"/>
            <a:ext cx="4989890" cy="54132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Segments</a:t>
            </a:r>
            <a:endParaRPr sz="3600"/>
          </a:p>
        </p:txBody>
      </p:sp>
      <p:sp>
        <p:nvSpPr>
          <p:cNvPr id="846" name="Google Shape;846;p56"/>
          <p:cNvSpPr/>
          <p:nvPr/>
        </p:nvSpPr>
        <p:spPr>
          <a:xfrm rot="5400000">
            <a:off x="-338487" y="2994212"/>
            <a:ext cx="1345385" cy="668410"/>
          </a:xfrm>
          <a:custGeom>
            <a:rect b="b" l="l" r="r" t="t"/>
            <a:pathLst>
              <a:path extrusionOk="0" h="668410" w="1345385">
                <a:moveTo>
                  <a:pt x="0" y="668410"/>
                </a:moveTo>
                <a:lnTo>
                  <a:pt x="672692" y="0"/>
                </a:lnTo>
                <a:lnTo>
                  <a:pt x="1345385" y="668410"/>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56"/>
          <p:cNvSpPr/>
          <p:nvPr/>
        </p:nvSpPr>
        <p:spPr>
          <a:xfrm rot="2700000">
            <a:off x="83480" y="2760304"/>
            <a:ext cx="418137" cy="418137"/>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56"/>
          <p:cNvSpPr/>
          <p:nvPr/>
        </p:nvSpPr>
        <p:spPr>
          <a:xfrm flipH="1" rot="-2700000">
            <a:off x="508836" y="4124955"/>
            <a:ext cx="635336" cy="635336"/>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56"/>
          <p:cNvSpPr/>
          <p:nvPr/>
        </p:nvSpPr>
        <p:spPr>
          <a:xfrm flipH="1" rot="-2700000">
            <a:off x="836522" y="4621062"/>
            <a:ext cx="224347" cy="224347"/>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0" name="Google Shape;850;p56"/>
          <p:cNvSpPr/>
          <p:nvPr/>
        </p:nvSpPr>
        <p:spPr>
          <a:xfrm rot="8100000">
            <a:off x="10175676" y="5597890"/>
            <a:ext cx="2982940" cy="1481975"/>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1" name="Google Shape;851;p56"/>
          <p:cNvSpPr/>
          <p:nvPr/>
        </p:nvSpPr>
        <p:spPr>
          <a:xfrm rot="2700000">
            <a:off x="11046240" y="5280494"/>
            <a:ext cx="841505" cy="841505"/>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 name="Google Shape;852;p56"/>
          <p:cNvSpPr txBox="1"/>
          <p:nvPr>
            <p:ph idx="1" type="body"/>
          </p:nvPr>
        </p:nvSpPr>
        <p:spPr>
          <a:xfrm>
            <a:off x="2594919" y="622685"/>
            <a:ext cx="9327685" cy="559184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solidFill>
                  <a:schemeClr val="dk1"/>
                </a:solidFill>
              </a:rPr>
              <a:t>כמו שאמרנו קודם, partition לא ניתן לשינוי מנקודת המבט של הconsumer.</a:t>
            </a:r>
            <a:endParaRPr sz="2200">
              <a:solidFill>
                <a:schemeClr val="dk1"/>
              </a:solidFill>
            </a:endParaRPr>
          </a:p>
          <a:p>
            <a:pPr indent="-88900" lvl="0" marL="228600" rtl="1" algn="r">
              <a:lnSpc>
                <a:spcPct val="90000"/>
              </a:lnSpc>
              <a:spcBef>
                <a:spcPts val="1000"/>
              </a:spcBef>
              <a:spcAft>
                <a:spcPts val="0"/>
              </a:spcAft>
              <a:buClr>
                <a:schemeClr val="dk1"/>
              </a:buClr>
              <a:buSzPts val="2200"/>
              <a:buNone/>
            </a:pPr>
            <a:r>
              <a:t/>
            </a: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solidFill>
                  <a:schemeClr val="dk1"/>
                </a:solidFill>
              </a:rPr>
              <a:t>אבל קפקה יכול עדיין להסיר הודעות לפי </a:t>
            </a:r>
            <a:r>
              <a:rPr b="1" lang="en-US" sz="2200">
                <a:solidFill>
                  <a:schemeClr val="dk1"/>
                </a:solidFill>
              </a:rPr>
              <a:t>הretention</a:t>
            </a:r>
            <a:r>
              <a:rPr lang="en-US" sz="2200">
                <a:solidFill>
                  <a:schemeClr val="dk1"/>
                </a:solidFill>
              </a:rPr>
              <a:t> של הטופיק.</a:t>
            </a:r>
            <a:br>
              <a:rPr lang="en-US" sz="2200">
                <a:solidFill>
                  <a:schemeClr val="dk1"/>
                </a:solidFill>
              </a:rPr>
            </a:br>
            <a:endParaRPr sz="2200">
              <a:solidFill>
                <a:schemeClr val="dk1"/>
              </a:solidFill>
            </a:endParaRPr>
          </a:p>
          <a:p>
            <a:pPr indent="-228600" lvl="0" marL="228600" rtl="1" algn="r">
              <a:lnSpc>
                <a:spcPct val="90000"/>
              </a:lnSpc>
              <a:spcBef>
                <a:spcPts val="1000"/>
              </a:spcBef>
              <a:spcAft>
                <a:spcPts val="0"/>
              </a:spcAft>
              <a:buSzPts val="2200"/>
              <a:buChar char="•"/>
            </a:pPr>
            <a:r>
              <a:rPr lang="en-US" sz="2200"/>
              <a:t>בעזרת חלוקת partition לסגמנטים, אנחנו מקלים על פעולת המחיקה.</a:t>
            </a:r>
            <a:br>
              <a:rPr lang="en-US" sz="2200"/>
            </a:br>
            <a:endParaRPr sz="2200"/>
          </a:p>
          <a:p>
            <a:pPr indent="-228600" lvl="0" marL="228600" rtl="1" algn="r">
              <a:lnSpc>
                <a:spcPct val="90000"/>
              </a:lnSpc>
              <a:spcBef>
                <a:spcPts val="1000"/>
              </a:spcBef>
              <a:spcAft>
                <a:spcPts val="0"/>
              </a:spcAft>
              <a:buSzPts val="2200"/>
              <a:buChar char="•"/>
            </a:pPr>
            <a:r>
              <a:rPr lang="en-US" sz="2200"/>
              <a:t>ה-partition לא יהיה blocked להודעות מה-Producer בזמן שאנחנו מוחקים רק את הסגמנט(ים) הרלוונטיים.</a:t>
            </a:r>
            <a:endParaRPr sz="22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 name="Shape 856"/>
        <p:cNvGrpSpPr/>
        <p:nvPr/>
      </p:nvGrpSpPr>
      <p:grpSpPr>
        <a:xfrm>
          <a:off x="0" y="0"/>
          <a:ext cx="0" cy="0"/>
          <a:chOff x="0" y="0"/>
          <a:chExt cx="0" cy="0"/>
        </a:xfrm>
      </p:grpSpPr>
      <p:sp>
        <p:nvSpPr>
          <p:cNvPr id="857" name="Google Shape;857;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8" name="Google Shape;858;p57"/>
          <p:cNvSpPr txBox="1"/>
          <p:nvPr>
            <p:ph type="title"/>
          </p:nvPr>
        </p:nvSpPr>
        <p:spPr>
          <a:xfrm>
            <a:off x="422565" y="3547745"/>
            <a:ext cx="4397490" cy="24797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Segments</a:t>
            </a:r>
            <a:r>
              <a:rPr lang="en-US"/>
              <a:t> </a:t>
            </a:r>
            <a:endParaRPr/>
          </a:p>
        </p:txBody>
      </p:sp>
      <p:sp>
        <p:nvSpPr>
          <p:cNvPr id="859" name="Google Shape;859;p57"/>
          <p:cNvSpPr/>
          <p:nvPr/>
        </p:nvSpPr>
        <p:spPr>
          <a:xfrm rot="6269068">
            <a:off x="8717845" y="3339275"/>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Text&#10;&#10;Description automatically generated" id="860" name="Google Shape;860;p57"/>
          <p:cNvPicPr preferRelativeResize="0"/>
          <p:nvPr/>
        </p:nvPicPr>
        <p:blipFill rotWithShape="1">
          <a:blip r:embed="rId3">
            <a:alphaModFix/>
          </a:blip>
          <a:srcRect b="0" l="0" r="0" t="0"/>
          <a:stretch/>
        </p:blipFill>
        <p:spPr>
          <a:xfrm>
            <a:off x="659914" y="659327"/>
            <a:ext cx="10872172" cy="2353769"/>
          </a:xfrm>
          <a:custGeom>
            <a:rect b="b" l="l" r="r" t="t"/>
            <a:pathLst>
              <a:path extrusionOk="0" h="2957472" w="10580201">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ln>
            <a:noFill/>
          </a:ln>
        </p:spPr>
      </p:pic>
      <p:sp>
        <p:nvSpPr>
          <p:cNvPr id="861" name="Google Shape;861;p57"/>
          <p:cNvSpPr txBox="1"/>
          <p:nvPr>
            <p:ph idx="1" type="body"/>
          </p:nvPr>
        </p:nvSpPr>
        <p:spPr>
          <a:xfrm>
            <a:off x="3189185" y="3468185"/>
            <a:ext cx="8365524" cy="2216512"/>
          </a:xfrm>
          <a:prstGeom prst="rect">
            <a:avLst/>
          </a:prstGeom>
          <a:noFill/>
          <a:ln>
            <a:noFill/>
          </a:ln>
        </p:spPr>
        <p:txBody>
          <a:bodyPr anchorCtr="0" anchor="t"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000"/>
              <a:buChar char="•"/>
            </a:pPr>
            <a:r>
              <a:rPr lang="en-US" sz="2000"/>
              <a:t>ה 00000000000000000000 לפני קבצי הlog והindex בכל תיקיית partition מייצג את השם של הsegment.</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לכל קובץ סגמנט יש:</a:t>
            </a:r>
            <a:endParaRPr sz="2000">
              <a:latin typeface="Calibri"/>
              <a:ea typeface="Calibri"/>
              <a:cs typeface="Calibri"/>
              <a:sym typeface="Calibri"/>
            </a:endParaRPr>
          </a:p>
          <a:p>
            <a:pPr indent="-228600" lvl="1" marL="685800" rtl="1" algn="r">
              <a:lnSpc>
                <a:spcPct val="90000"/>
              </a:lnSpc>
              <a:spcBef>
                <a:spcPts val="500"/>
              </a:spcBef>
              <a:spcAft>
                <a:spcPts val="0"/>
              </a:spcAft>
              <a:buClr>
                <a:schemeClr val="dk1"/>
              </a:buClr>
              <a:buSzPts val="2000"/>
              <a:buChar char="•"/>
            </a:pPr>
            <a:r>
              <a:rPr lang="en-US" sz="2000">
                <a:latin typeface="Consolas"/>
                <a:ea typeface="Consolas"/>
                <a:cs typeface="Consolas"/>
                <a:sym typeface="Consolas"/>
              </a:rPr>
              <a:t>&lt;segment number&gt;.log</a:t>
            </a:r>
            <a:endParaRPr sz="2000">
              <a:latin typeface="Calibri"/>
              <a:ea typeface="Calibri"/>
              <a:cs typeface="Calibri"/>
              <a:sym typeface="Calibri"/>
            </a:endParaRPr>
          </a:p>
          <a:p>
            <a:pPr indent="-228600" lvl="1" marL="685800" rtl="1" algn="r">
              <a:lnSpc>
                <a:spcPct val="90000"/>
              </a:lnSpc>
              <a:spcBef>
                <a:spcPts val="500"/>
              </a:spcBef>
              <a:spcAft>
                <a:spcPts val="0"/>
              </a:spcAft>
              <a:buClr>
                <a:schemeClr val="dk1"/>
              </a:buClr>
              <a:buSzPts val="2000"/>
              <a:buChar char="•"/>
            </a:pPr>
            <a:r>
              <a:rPr lang="en-US" sz="2000">
                <a:latin typeface="Consolas"/>
                <a:ea typeface="Consolas"/>
                <a:cs typeface="Consolas"/>
                <a:sym typeface="Consolas"/>
              </a:rPr>
              <a:t>&lt;segment number&gt;.index</a:t>
            </a:r>
            <a:endParaRPr/>
          </a:p>
          <a:p>
            <a:pPr indent="-228600" lvl="1" marL="685800" rtl="1" algn="r">
              <a:lnSpc>
                <a:spcPct val="90000"/>
              </a:lnSpc>
              <a:spcBef>
                <a:spcPts val="500"/>
              </a:spcBef>
              <a:spcAft>
                <a:spcPts val="0"/>
              </a:spcAft>
              <a:buClr>
                <a:schemeClr val="dk1"/>
              </a:buClr>
              <a:buSzPts val="2000"/>
              <a:buChar char="•"/>
            </a:pPr>
            <a:r>
              <a:rPr lang="en-US" sz="2000">
                <a:latin typeface="Consolas"/>
                <a:ea typeface="Consolas"/>
                <a:cs typeface="Consolas"/>
                <a:sym typeface="Consolas"/>
              </a:rPr>
              <a:t>&lt;segment number&gt;.timeindex</a:t>
            </a:r>
            <a:endParaRPr sz="2000"/>
          </a:p>
        </p:txBody>
      </p:sp>
      <p:sp>
        <p:nvSpPr>
          <p:cNvPr id="862" name="Google Shape;862;p57"/>
          <p:cNvSpPr/>
          <p:nvPr/>
        </p:nvSpPr>
        <p:spPr>
          <a:xfrm>
            <a:off x="6096002" y="1586952"/>
            <a:ext cx="3030282" cy="252079"/>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3" name="Google Shape;863;p57"/>
          <p:cNvSpPr/>
          <p:nvPr/>
        </p:nvSpPr>
        <p:spPr>
          <a:xfrm>
            <a:off x="6096001" y="1877897"/>
            <a:ext cx="3030282" cy="252079"/>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 name="Google Shape;864;p57"/>
          <p:cNvSpPr/>
          <p:nvPr/>
        </p:nvSpPr>
        <p:spPr>
          <a:xfrm>
            <a:off x="6096000" y="2168842"/>
            <a:ext cx="3030282" cy="252079"/>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8" name="Shape 868"/>
        <p:cNvGrpSpPr/>
        <p:nvPr/>
      </p:nvGrpSpPr>
      <p:grpSpPr>
        <a:xfrm>
          <a:off x="0" y="0"/>
          <a:ext cx="0" cy="0"/>
          <a:chOff x="0" y="0"/>
          <a:chExt cx="0" cy="0"/>
        </a:xfrm>
      </p:grpSpPr>
      <p:sp>
        <p:nvSpPr>
          <p:cNvPr id="869" name="Google Shape;869;p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0" name="Google Shape;870;p58"/>
          <p:cNvSpPr txBox="1"/>
          <p:nvPr>
            <p:ph type="title"/>
          </p:nvPr>
        </p:nvSpPr>
        <p:spPr>
          <a:xfrm>
            <a:off x="838199" y="564211"/>
            <a:ext cx="4571999" cy="116500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Segments </a:t>
            </a:r>
            <a:endParaRPr sz="3600"/>
          </a:p>
        </p:txBody>
      </p:sp>
      <p:sp>
        <p:nvSpPr>
          <p:cNvPr id="871" name="Google Shape;871;p58"/>
          <p:cNvSpPr txBox="1"/>
          <p:nvPr>
            <p:ph idx="1" type="body"/>
          </p:nvPr>
        </p:nvSpPr>
        <p:spPr>
          <a:xfrm>
            <a:off x="185351" y="2055327"/>
            <a:ext cx="5684108" cy="3776975"/>
          </a:xfrm>
          <a:prstGeom prst="rect">
            <a:avLst/>
          </a:prstGeom>
          <a:noFill/>
          <a:ln>
            <a:noFill/>
          </a:ln>
        </p:spPr>
        <p:txBody>
          <a:bodyPr anchorCtr="0" anchor="t"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200"/>
              <a:buChar char="•"/>
            </a:pPr>
            <a:r>
              <a:rPr lang="en-US" sz="2200"/>
              <a:t>תמיד יש segment פעיל שקפקה כותב אליו.</a:t>
            </a:r>
            <a:endParaRPr sz="2200"/>
          </a:p>
          <a:p>
            <a:pPr indent="-228600" lvl="0" marL="228600" rtl="1" algn="r">
              <a:lnSpc>
                <a:spcPct val="90000"/>
              </a:lnSpc>
              <a:spcBef>
                <a:spcPts val="1000"/>
              </a:spcBef>
              <a:spcAft>
                <a:spcPts val="0"/>
              </a:spcAft>
              <a:buClr>
                <a:schemeClr val="dk1"/>
              </a:buClr>
              <a:buSzPts val="2200"/>
              <a:buChar char="•"/>
            </a:pPr>
            <a:r>
              <a:rPr lang="en-US" sz="2200"/>
              <a:t>ברגע שסגמנט מגיע למגבלת הגודל שלו, נוצר סגמנט חדש והוא הופך לסגמנט הפעיל.</a:t>
            </a:r>
            <a:endParaRPr sz="2200"/>
          </a:p>
          <a:p>
            <a:pPr indent="-228600" lvl="0" marL="228600" rtl="1" algn="r">
              <a:lnSpc>
                <a:spcPct val="90000"/>
              </a:lnSpc>
              <a:spcBef>
                <a:spcPts val="1000"/>
              </a:spcBef>
              <a:spcAft>
                <a:spcPts val="0"/>
              </a:spcAft>
              <a:buClr>
                <a:schemeClr val="dk1"/>
              </a:buClr>
              <a:buSzPts val="2200"/>
              <a:buChar char="•"/>
            </a:pPr>
            <a:r>
              <a:rPr lang="en-US" sz="2200"/>
              <a:t>כל סגמנט נוצר עם הoffset של ההודעה הראשונה בתור השם שלו.</a:t>
            </a:r>
            <a:endParaRPr sz="2200"/>
          </a:p>
          <a:p>
            <a:pPr indent="-228600" lvl="0" marL="228600" rtl="1" algn="r">
              <a:lnSpc>
                <a:spcPct val="90000"/>
              </a:lnSpc>
              <a:spcBef>
                <a:spcPts val="1000"/>
              </a:spcBef>
              <a:spcAft>
                <a:spcPts val="0"/>
              </a:spcAft>
              <a:buClr>
                <a:schemeClr val="dk1"/>
              </a:buClr>
              <a:buSzPts val="2200"/>
              <a:buChar char="•"/>
            </a:pPr>
            <a:r>
              <a:rPr lang="en-US" sz="2200"/>
              <a:t>לפי התמונה, בסגמנט 0 יש הודעות מoffset מספר 0 </a:t>
            </a:r>
            <a:r>
              <a:rPr lang="en-US" sz="2200">
                <a:latin typeface="Calibri"/>
                <a:ea typeface="Calibri"/>
                <a:cs typeface="Calibri"/>
                <a:sym typeface="Calibri"/>
              </a:rPr>
              <a:t>ל</a:t>
            </a:r>
            <a:r>
              <a:rPr lang="en-US" sz="2200"/>
              <a:t>offset 2, בsegment 3 יש הודעות מoffset 3 עד 5 וסגמנט 6 הוא הסגמנט הפעיל.</a:t>
            </a:r>
            <a:endParaRPr sz="2200"/>
          </a:p>
        </p:txBody>
      </p:sp>
      <p:pic>
        <p:nvPicPr>
          <p:cNvPr descr="Chart&#10;&#10;Description automatically generated" id="872" name="Google Shape;872;p58"/>
          <p:cNvPicPr preferRelativeResize="0"/>
          <p:nvPr/>
        </p:nvPicPr>
        <p:blipFill rotWithShape="1">
          <a:blip r:embed="rId3">
            <a:alphaModFix/>
          </a:blip>
          <a:srcRect b="-4" l="0" r="1451" t="0"/>
          <a:stretch/>
        </p:blipFill>
        <p:spPr>
          <a:xfrm>
            <a:off x="6190488" y="566928"/>
            <a:ext cx="5157216" cy="5286197"/>
          </a:xfrm>
          <a:prstGeom prst="rect">
            <a:avLst/>
          </a:prstGeom>
          <a:noFill/>
          <a:ln>
            <a:noFill/>
          </a:ln>
        </p:spPr>
      </p:pic>
      <p:sp>
        <p:nvSpPr>
          <p:cNvPr id="873" name="Google Shape;873;p58"/>
          <p:cNvSpPr/>
          <p:nvPr/>
        </p:nvSpPr>
        <p:spPr>
          <a:xfrm>
            <a:off x="841248" y="6112341"/>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74" name="Google Shape;874;p58"/>
          <p:cNvSpPr/>
          <p:nvPr/>
        </p:nvSpPr>
        <p:spPr>
          <a:xfrm rot="5400000">
            <a:off x="3096768" y="3817404"/>
            <a:ext cx="54864" cy="4572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8" name="Shape 878"/>
        <p:cNvGrpSpPr/>
        <p:nvPr/>
      </p:nvGrpSpPr>
      <p:grpSpPr>
        <a:xfrm>
          <a:off x="0" y="0"/>
          <a:ext cx="0" cy="0"/>
          <a:chOff x="0" y="0"/>
          <a:chExt cx="0" cy="0"/>
        </a:xfrm>
      </p:grpSpPr>
      <p:sp>
        <p:nvSpPr>
          <p:cNvPr id="879" name="Google Shape;879;p5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0" name="Google Shape;880;p59"/>
          <p:cNvSpPr/>
          <p:nvPr/>
        </p:nvSpPr>
        <p:spPr>
          <a:xfrm>
            <a:off x="558209" y="0"/>
            <a:ext cx="11167447" cy="2018806"/>
          </a:xfrm>
          <a:prstGeom prst="rect">
            <a:avLst/>
          </a:prstGeom>
          <a:solidFill>
            <a:schemeClr val="lt1"/>
          </a:solidFill>
          <a:ln cap="flat" cmpd="sng" w="12700">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1" name="Google Shape;881;p59"/>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2" name="Google Shape;882;p59"/>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Segments </a:t>
            </a:r>
            <a:endParaRPr sz="4000"/>
          </a:p>
        </p:txBody>
      </p:sp>
      <p:sp>
        <p:nvSpPr>
          <p:cNvPr id="883" name="Google Shape;883;p59"/>
          <p:cNvSpPr/>
          <p:nvPr/>
        </p:nvSpPr>
        <p:spPr>
          <a:xfrm>
            <a:off x="498834" y="77079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 picture containing chart&#10;&#10;Description automatically generated" id="884" name="Google Shape;884;p59"/>
          <p:cNvPicPr preferRelativeResize="0"/>
          <p:nvPr/>
        </p:nvPicPr>
        <p:blipFill rotWithShape="1">
          <a:blip r:embed="rId3">
            <a:alphaModFix/>
          </a:blip>
          <a:srcRect b="3" l="0" r="12966" t="0"/>
          <a:stretch/>
        </p:blipFill>
        <p:spPr>
          <a:xfrm>
            <a:off x="908304" y="2478024"/>
            <a:ext cx="6009855" cy="3694176"/>
          </a:xfrm>
          <a:prstGeom prst="rect">
            <a:avLst/>
          </a:prstGeom>
          <a:noFill/>
          <a:ln>
            <a:noFill/>
          </a:ln>
        </p:spPr>
      </p:pic>
      <p:sp>
        <p:nvSpPr>
          <p:cNvPr id="885" name="Google Shape;885;p59"/>
          <p:cNvSpPr txBox="1"/>
          <p:nvPr>
            <p:ph idx="1" type="body"/>
          </p:nvPr>
        </p:nvSpPr>
        <p:spPr>
          <a:xfrm>
            <a:off x="7105135" y="2478024"/>
            <a:ext cx="4912851" cy="369417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הגודל הדיפולטי של סגמנט הוא די גדול (1 GB) אבל לדוגמא שלנו נניח שהוא 3 הודעות.</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נניח שזה המצב הנוכחי של partition מספר 3 , יש לנו 3 הודעות רשומות לתוכו.</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g1377fafb760_0_19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g1377fafb760_0_192"/>
          <p:cNvSpPr txBox="1"/>
          <p:nvPr>
            <p:ph type="title"/>
          </p:nvPr>
        </p:nvSpPr>
        <p:spPr>
          <a:xfrm>
            <a:off x="803775" y="1106007"/>
            <a:ext cx="10550100" cy="1182900"/>
          </a:xfrm>
          <a:prstGeom prst="rect">
            <a:avLst/>
          </a:prstGeom>
          <a:noFill/>
          <a:ln>
            <a:noFill/>
          </a:ln>
        </p:spPr>
        <p:txBody>
          <a:bodyPr anchorCtr="0" anchor="b" bIns="45700" lIns="91425" spcFirstLastPara="1" rIns="91425" wrap="square" tIns="45700">
            <a:normAutofit/>
          </a:bodyPr>
          <a:lstStyle/>
          <a:p>
            <a:pPr indent="0" lvl="0" marL="0" rtl="1" algn="r">
              <a:lnSpc>
                <a:spcPct val="90000"/>
              </a:lnSpc>
              <a:spcBef>
                <a:spcPts val="0"/>
              </a:spcBef>
              <a:spcAft>
                <a:spcPts val="0"/>
              </a:spcAft>
              <a:buClr>
                <a:schemeClr val="dk1"/>
              </a:buClr>
              <a:buSzPts val="5200"/>
              <a:buFont typeface="Calibri"/>
              <a:buNone/>
            </a:pPr>
            <a:r>
              <a:rPr lang="en-US" sz="5200"/>
              <a:t>באג בדיזיין</a:t>
            </a:r>
            <a:endParaRPr sz="5200"/>
          </a:p>
        </p:txBody>
      </p:sp>
      <p:cxnSp>
        <p:nvCxnSpPr>
          <p:cNvPr id="154" name="Google Shape;154;g1377fafb760_0_192"/>
          <p:cNvCxnSpPr/>
          <p:nvPr/>
        </p:nvCxnSpPr>
        <p:spPr>
          <a:xfrm>
            <a:off x="8878" y="806470"/>
            <a:ext cx="7903800" cy="0"/>
          </a:xfrm>
          <a:prstGeom prst="straightConnector1">
            <a:avLst/>
          </a:prstGeom>
          <a:noFill/>
          <a:ln cap="sq" cmpd="sng" w="25400">
            <a:solidFill>
              <a:schemeClr val="accent1"/>
            </a:solidFill>
            <a:prstDash val="solid"/>
            <a:bevel/>
            <a:headEnd len="sm" w="sm" type="none"/>
            <a:tailEnd len="sm" w="sm" type="none"/>
          </a:ln>
        </p:spPr>
      </p:cxnSp>
      <p:sp>
        <p:nvSpPr>
          <p:cNvPr id="155" name="Google Shape;155;g1377fafb760_0_192"/>
          <p:cNvSpPr txBox="1"/>
          <p:nvPr>
            <p:ph idx="1" type="body"/>
          </p:nvPr>
        </p:nvSpPr>
        <p:spPr>
          <a:xfrm>
            <a:off x="443005" y="3247676"/>
            <a:ext cx="11271600" cy="36774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ריו נהייתה פופולרית </a:t>
            </a:r>
            <a:r>
              <a:rPr b="1" lang="en-US" sz="2300">
                <a:latin typeface="Arial"/>
                <a:ea typeface="Arial"/>
                <a:cs typeface="Arial"/>
                <a:sym typeface="Arial"/>
              </a:rPr>
              <a:t>🎉</a:t>
            </a:r>
            <a:r>
              <a:rPr lang="en-US" sz="2400"/>
              <a:t> ועכשיו אתם רוצים לנטר עוד microservices - מטריקות שונות מ-microservices שונים.</a:t>
            </a:r>
            <a:br>
              <a:rPr lang="en-US" sz="2400"/>
            </a:br>
            <a:endParaRPr sz="2400"/>
          </a:p>
          <a:p>
            <a:pPr indent="-228600" lvl="0" marL="228600" rtl="1" algn="r">
              <a:lnSpc>
                <a:spcPct val="90000"/>
              </a:lnSpc>
              <a:spcBef>
                <a:spcPts val="0"/>
              </a:spcBef>
              <a:spcAft>
                <a:spcPts val="0"/>
              </a:spcAft>
              <a:buSzPts val="2400"/>
              <a:buChar char="•"/>
            </a:pPr>
            <a:r>
              <a:rPr lang="en-US" sz="2400"/>
              <a:t>יש עוד microservices שצריכים לקבל את המטריקות השונות.</a:t>
            </a:r>
            <a:br>
              <a:rPr lang="en-US" sz="2400"/>
            </a:br>
            <a:endParaRPr sz="2400"/>
          </a:p>
          <a:p>
            <a:pPr indent="-228600" lvl="0" marL="228600" rtl="1" algn="r">
              <a:lnSpc>
                <a:spcPct val="90000"/>
              </a:lnSpc>
              <a:spcBef>
                <a:spcPts val="0"/>
              </a:spcBef>
              <a:spcAft>
                <a:spcPts val="0"/>
              </a:spcAft>
              <a:buSzPts val="2400"/>
              <a:buChar char="•"/>
            </a:pPr>
            <a:r>
              <a:rPr lang="en-US" sz="2400"/>
              <a:t>הוספתם active polling ל-microservices שמקבלים את המטריקות, על מנת שיוכלו לבדוק אם ישנן מטריקות חדשות.</a:t>
            </a:r>
            <a:br>
              <a:rPr lang="en-US" sz="2400"/>
            </a:br>
            <a:endParaRPr sz="2400"/>
          </a:p>
          <a:p>
            <a:pPr indent="-228600" lvl="0" marL="228600" rtl="1" algn="r">
              <a:lnSpc>
                <a:spcPct val="90000"/>
              </a:lnSpc>
              <a:spcBef>
                <a:spcPts val="0"/>
              </a:spcBef>
              <a:spcAft>
                <a:spcPts val="0"/>
              </a:spcAft>
              <a:buSzPts val="2400"/>
              <a:buChar char="•"/>
            </a:pPr>
            <a:r>
              <a:rPr lang="en-US" sz="2400"/>
              <a:t>הארכיטקטורה שלנו תראה ככה:</a:t>
            </a:r>
            <a:endParaRPr sz="2400"/>
          </a:p>
        </p:txBody>
      </p:sp>
      <p:grpSp>
        <p:nvGrpSpPr>
          <p:cNvPr id="156" name="Google Shape;156;g1377fafb760_0_192"/>
          <p:cNvGrpSpPr/>
          <p:nvPr/>
        </p:nvGrpSpPr>
        <p:grpSpPr>
          <a:xfrm>
            <a:off x="11388224" y="2325422"/>
            <a:ext cx="465458" cy="872153"/>
            <a:chOff x="11388224" y="2325422"/>
            <a:chExt cx="465458" cy="872153"/>
          </a:xfrm>
        </p:grpSpPr>
        <p:sp>
          <p:nvSpPr>
            <p:cNvPr id="157" name="Google Shape;157;g1377fafb760_0_192"/>
            <p:cNvSpPr/>
            <p:nvPr/>
          </p:nvSpPr>
          <p:spPr>
            <a:xfrm>
              <a:off x="11403764" y="232542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g1377fafb760_0_192"/>
            <p:cNvSpPr/>
            <p:nvPr/>
          </p:nvSpPr>
          <p:spPr>
            <a:xfrm>
              <a:off x="11762544" y="255471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g1377fafb760_0_192"/>
            <p:cNvSpPr/>
            <p:nvPr/>
          </p:nvSpPr>
          <p:spPr>
            <a:xfrm>
              <a:off x="11388224" y="306986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9" name="Shape 889"/>
        <p:cNvGrpSpPr/>
        <p:nvPr/>
      </p:nvGrpSpPr>
      <p:grpSpPr>
        <a:xfrm>
          <a:off x="0" y="0"/>
          <a:ext cx="0" cy="0"/>
          <a:chOff x="0" y="0"/>
          <a:chExt cx="0" cy="0"/>
        </a:xfrm>
      </p:grpSpPr>
      <p:sp>
        <p:nvSpPr>
          <p:cNvPr id="890" name="Google Shape;890;p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1" name="Google Shape;891;p60"/>
          <p:cNvSpPr/>
          <p:nvPr/>
        </p:nvSpPr>
        <p:spPr>
          <a:xfrm>
            <a:off x="-1" y="0"/>
            <a:ext cx="6096002" cy="6858000"/>
          </a:xfrm>
          <a:custGeom>
            <a:rect b="b" l="l" r="r" t="t"/>
            <a:pathLst>
              <a:path extrusionOk="0" h="6858000" w="6096002">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2" name="Google Shape;892;p60"/>
          <p:cNvSpPr/>
          <p:nvPr/>
        </p:nvSpPr>
        <p:spPr>
          <a:xfrm>
            <a:off x="0" y="0"/>
            <a:ext cx="6085370" cy="6858000"/>
          </a:xfrm>
          <a:custGeom>
            <a:rect b="b" l="l" r="r" t="t"/>
            <a:pathLst>
              <a:path extrusionOk="0" h="6858000" w="608537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3" name="Google Shape;893;p60"/>
          <p:cNvSpPr txBox="1"/>
          <p:nvPr>
            <p:ph type="title"/>
          </p:nvPr>
        </p:nvSpPr>
        <p:spPr>
          <a:xfrm>
            <a:off x="438913" y="859536"/>
            <a:ext cx="4832802"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lang="en-US" sz="3400"/>
              <a:t>Segments </a:t>
            </a:r>
            <a:endParaRPr sz="3400"/>
          </a:p>
        </p:txBody>
      </p:sp>
      <p:sp>
        <p:nvSpPr>
          <p:cNvPr id="894" name="Google Shape;894;p60"/>
          <p:cNvSpPr/>
          <p:nvPr/>
        </p:nvSpPr>
        <p:spPr>
          <a:xfrm>
            <a:off x="0" y="1152144"/>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95" name="Google Shape;895;p60"/>
          <p:cNvSpPr/>
          <p:nvPr/>
        </p:nvSpPr>
        <p:spPr>
          <a:xfrm>
            <a:off x="438912" y="2185062"/>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6" name="Google Shape;896;p60"/>
          <p:cNvSpPr txBox="1"/>
          <p:nvPr>
            <p:ph idx="1" type="body"/>
          </p:nvPr>
        </p:nvSpPr>
        <p:spPr>
          <a:xfrm>
            <a:off x="438912" y="2512611"/>
            <a:ext cx="5424369" cy="3664351"/>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מכיוון ש3 הודעות הוא הגודל המקסימלי שהגדרנו, אם הודעה חדשה נכנסת לpartition זה קפקה באופן אוטומטי:</a:t>
            </a:r>
            <a:endParaRPr sz="2200"/>
          </a:p>
          <a:p>
            <a:pPr indent="-228600" lvl="1" marL="685800" rtl="1" algn="r">
              <a:lnSpc>
                <a:spcPct val="90000"/>
              </a:lnSpc>
              <a:spcBef>
                <a:spcPts val="500"/>
              </a:spcBef>
              <a:spcAft>
                <a:spcPts val="0"/>
              </a:spcAft>
              <a:buClr>
                <a:schemeClr val="dk1"/>
              </a:buClr>
              <a:buSzPts val="2200"/>
              <a:buChar char="•"/>
            </a:pPr>
            <a:r>
              <a:rPr lang="en-US" sz="2200"/>
              <a:t> סוגר את הסגמנט הנוכחי.</a:t>
            </a:r>
            <a:endParaRPr sz="2200"/>
          </a:p>
          <a:p>
            <a:pPr indent="-228600" lvl="1" marL="685800" rtl="1" algn="r">
              <a:lnSpc>
                <a:spcPct val="90000"/>
              </a:lnSpc>
              <a:spcBef>
                <a:spcPts val="500"/>
              </a:spcBef>
              <a:spcAft>
                <a:spcPts val="0"/>
              </a:spcAft>
              <a:buClr>
                <a:schemeClr val="dk1"/>
              </a:buClr>
              <a:buSzPts val="2200"/>
              <a:buChar char="•"/>
            </a:pPr>
            <a:r>
              <a:rPr lang="en-US" sz="2200"/>
              <a:t>יוצר סגמנט חדש.</a:t>
            </a:r>
            <a:endParaRPr sz="2200"/>
          </a:p>
          <a:p>
            <a:pPr indent="-228600" lvl="1" marL="685800" rtl="1" algn="r">
              <a:lnSpc>
                <a:spcPct val="90000"/>
              </a:lnSpc>
              <a:spcBef>
                <a:spcPts val="500"/>
              </a:spcBef>
              <a:spcAft>
                <a:spcPts val="0"/>
              </a:spcAft>
              <a:buClr>
                <a:schemeClr val="dk1"/>
              </a:buClr>
              <a:buSzPts val="2200"/>
              <a:buChar char="•"/>
            </a:pPr>
            <a:r>
              <a:rPr lang="en-US" sz="2200"/>
              <a:t> הופך אותו לסגמנט הפעיל.</a:t>
            </a:r>
            <a:endParaRPr sz="2200"/>
          </a:p>
          <a:p>
            <a:pPr indent="-228600" lvl="1" marL="685800" rtl="1" algn="r">
              <a:lnSpc>
                <a:spcPct val="90000"/>
              </a:lnSpc>
              <a:spcBef>
                <a:spcPts val="500"/>
              </a:spcBef>
              <a:spcAft>
                <a:spcPts val="0"/>
              </a:spcAft>
              <a:buClr>
                <a:schemeClr val="dk1"/>
              </a:buClr>
              <a:buSzPts val="2200"/>
              <a:buChar char="•"/>
            </a:pPr>
            <a:r>
              <a:rPr lang="en-US" sz="2200"/>
              <a:t> שומר את ההודעות הנכנסות בlog file של הסגמנט החדש.</a:t>
            </a:r>
            <a:endParaRPr sz="2200"/>
          </a:p>
        </p:txBody>
      </p:sp>
      <p:pic>
        <p:nvPicPr>
          <p:cNvPr descr="A picture containing chart&#10;&#10;Description automatically generated" id="897" name="Google Shape;897;p60"/>
          <p:cNvPicPr preferRelativeResize="0"/>
          <p:nvPr/>
        </p:nvPicPr>
        <p:blipFill rotWithShape="1">
          <a:blip r:embed="rId3">
            <a:alphaModFix/>
          </a:blip>
          <a:srcRect b="0" l="0" r="0" t="0"/>
          <a:stretch/>
        </p:blipFill>
        <p:spPr>
          <a:xfrm>
            <a:off x="6227805" y="804279"/>
            <a:ext cx="5964195" cy="2239114"/>
          </a:xfrm>
          <a:prstGeom prst="rect">
            <a:avLst/>
          </a:prstGeom>
          <a:noFill/>
          <a:ln>
            <a:noFill/>
          </a:ln>
        </p:spPr>
      </p:pic>
      <p:pic>
        <p:nvPicPr>
          <p:cNvPr descr="Graphical user interface, text&#10;&#10;Description automatically generated" id="898" name="Google Shape;898;p60"/>
          <p:cNvPicPr preferRelativeResize="0"/>
          <p:nvPr/>
        </p:nvPicPr>
        <p:blipFill rotWithShape="1">
          <a:blip r:embed="rId4">
            <a:alphaModFix/>
          </a:blip>
          <a:srcRect b="0" l="0" r="0" t="0"/>
          <a:stretch/>
        </p:blipFill>
        <p:spPr>
          <a:xfrm>
            <a:off x="6227805" y="3967271"/>
            <a:ext cx="5850863" cy="1926902"/>
          </a:xfrm>
          <a:prstGeom prst="rect">
            <a:avLst/>
          </a:prstGeom>
          <a:noFill/>
          <a:ln>
            <a:noFill/>
          </a:ln>
        </p:spPr>
      </p:pic>
      <p:sp>
        <p:nvSpPr>
          <p:cNvPr id="899" name="Google Shape;899;p60"/>
          <p:cNvSpPr/>
          <p:nvPr/>
        </p:nvSpPr>
        <p:spPr>
          <a:xfrm>
            <a:off x="6703540" y="5103341"/>
            <a:ext cx="191530" cy="14210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0" name="Google Shape;900;p60"/>
          <p:cNvSpPr/>
          <p:nvPr/>
        </p:nvSpPr>
        <p:spPr>
          <a:xfrm>
            <a:off x="6701474" y="5255741"/>
            <a:ext cx="191530" cy="14210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1" name="Google Shape;901;p60"/>
          <p:cNvSpPr/>
          <p:nvPr/>
        </p:nvSpPr>
        <p:spPr>
          <a:xfrm>
            <a:off x="6705596" y="5414319"/>
            <a:ext cx="191530" cy="142102"/>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5" name="Shape 905"/>
        <p:cNvGrpSpPr/>
        <p:nvPr/>
      </p:nvGrpSpPr>
      <p:grpSpPr>
        <a:xfrm>
          <a:off x="0" y="0"/>
          <a:ext cx="0" cy="0"/>
          <a:chOff x="0" y="0"/>
          <a:chExt cx="0" cy="0"/>
        </a:xfrm>
      </p:grpSpPr>
      <p:sp>
        <p:nvSpPr>
          <p:cNvPr id="906" name="Google Shape;906;p6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7" name="Google Shape;907;p61"/>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8" name="Google Shape;908;p61"/>
          <p:cNvSpPr txBox="1"/>
          <p:nvPr>
            <p:ph type="title"/>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Segments </a:t>
            </a:r>
            <a:endParaRPr sz="3200"/>
          </a:p>
        </p:txBody>
      </p:sp>
      <p:sp>
        <p:nvSpPr>
          <p:cNvPr id="909" name="Google Shape;909;p61"/>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10" name="Google Shape;910;p61"/>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11" name="Google Shape;911;p61"/>
          <p:cNvSpPr txBox="1"/>
          <p:nvPr>
            <p:ph idx="1" type="body"/>
          </p:nvPr>
        </p:nvSpPr>
        <p:spPr>
          <a:xfrm>
            <a:off x="4963237" y="365150"/>
            <a:ext cx="6709217" cy="2089264"/>
          </a:xfrm>
          <a:prstGeom prst="rect">
            <a:avLst/>
          </a:prstGeom>
          <a:noFill/>
          <a:ln>
            <a:noFill/>
          </a:ln>
        </p:spPr>
        <p:txBody>
          <a:bodyPr anchorCtr="0" anchor="ctr"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1600"/>
              <a:buChar char="•"/>
            </a:pPr>
            <a:r>
              <a:rPr lang="en-US" sz="1600"/>
              <a:t>אחת הפעולות הנפוצות בקפקה היא לקרוא הודעות מoffset מסויים.</a:t>
            </a:r>
            <a:endParaRPr b="1" sz="1600"/>
          </a:p>
          <a:p>
            <a:pPr indent="-228600" lvl="0" marL="228600" rtl="1" algn="r">
              <a:lnSpc>
                <a:spcPct val="90000"/>
              </a:lnSpc>
              <a:spcBef>
                <a:spcPts val="1000"/>
              </a:spcBef>
              <a:spcAft>
                <a:spcPts val="0"/>
              </a:spcAft>
              <a:buClr>
                <a:schemeClr val="dk1"/>
              </a:buClr>
              <a:buSzPts val="1600"/>
              <a:buChar char="•"/>
            </a:pPr>
            <a:r>
              <a:rPr lang="en-US" sz="1600"/>
              <a:t>בשביל זה, צריך לעבוד על הlog file כדי למצוא את הoffset, זאת פעולה יקרה כי הlog file יכול לגדול מאוד (עד גיגה).</a:t>
            </a:r>
            <a:endParaRPr sz="1600"/>
          </a:p>
          <a:p>
            <a:pPr indent="-228600" lvl="0" marL="228600" rtl="1" algn="r">
              <a:lnSpc>
                <a:spcPct val="90000"/>
              </a:lnSpc>
              <a:spcBef>
                <a:spcPts val="1000"/>
              </a:spcBef>
              <a:spcAft>
                <a:spcPts val="0"/>
              </a:spcAft>
              <a:buClr>
                <a:schemeClr val="dk1"/>
              </a:buClr>
              <a:buSzPts val="1600"/>
              <a:buChar char="•"/>
            </a:pPr>
            <a:r>
              <a:rPr lang="en-US" sz="1600"/>
              <a:t>כאן נכנס לתמונה קובץ ה.index</a:t>
            </a:r>
            <a:endParaRPr/>
          </a:p>
          <a:p>
            <a:pPr indent="-228600" lvl="0" marL="228600" rtl="1" algn="r">
              <a:lnSpc>
                <a:spcPct val="90000"/>
              </a:lnSpc>
              <a:spcBef>
                <a:spcPts val="1000"/>
              </a:spcBef>
              <a:spcAft>
                <a:spcPts val="0"/>
              </a:spcAft>
              <a:buClr>
                <a:schemeClr val="dk1"/>
              </a:buClr>
              <a:buSzPts val="1600"/>
              <a:buChar char="•"/>
            </a:pPr>
            <a:r>
              <a:rPr lang="en-US" sz="1600"/>
              <a:t>קובץ הindex שומר את הoffset והמיקום הפיזי של הודעות בתוך הlog file.</a:t>
            </a:r>
            <a:endParaRPr sz="1600"/>
          </a:p>
          <a:p>
            <a:pPr indent="-228600" lvl="0" marL="228600" rtl="1" algn="r">
              <a:lnSpc>
                <a:spcPct val="90000"/>
              </a:lnSpc>
              <a:spcBef>
                <a:spcPts val="1000"/>
              </a:spcBef>
              <a:spcAft>
                <a:spcPts val="0"/>
              </a:spcAft>
              <a:buSzPts val="1600"/>
              <a:buChar char="•"/>
            </a:pPr>
            <a:r>
              <a:rPr lang="en-US" sz="1600"/>
              <a:t>בעזרת שמירה על האינדקסים של הסגמנטים, אנחנו יכולים בקלות להבין מה המיקום הפיזי של ההודעות.</a:t>
            </a:r>
            <a:endParaRPr sz="1600"/>
          </a:p>
        </p:txBody>
      </p:sp>
      <p:pic>
        <p:nvPicPr>
          <p:cNvPr descr="Table&#10;&#10;Description automatically generated" id="912" name="Google Shape;912;p61"/>
          <p:cNvPicPr preferRelativeResize="0"/>
          <p:nvPr/>
        </p:nvPicPr>
        <p:blipFill rotWithShape="1">
          <a:blip r:embed="rId3">
            <a:alphaModFix/>
          </a:blip>
          <a:srcRect b="0" l="0" r="0" t="0"/>
          <a:stretch/>
        </p:blipFill>
        <p:spPr>
          <a:xfrm>
            <a:off x="557784" y="3359505"/>
            <a:ext cx="11164824" cy="223296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16" name="Shape 916"/>
        <p:cNvGrpSpPr/>
        <p:nvPr/>
      </p:nvGrpSpPr>
      <p:grpSpPr>
        <a:xfrm>
          <a:off x="0" y="0"/>
          <a:ext cx="0" cy="0"/>
          <a:chOff x="0" y="0"/>
          <a:chExt cx="0" cy="0"/>
        </a:xfrm>
      </p:grpSpPr>
      <p:sp>
        <p:nvSpPr>
          <p:cNvPr id="917" name="Google Shape;917;p62"/>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8" name="Google Shape;918;p62"/>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r">
              <a:lnSpc>
                <a:spcPct val="90000"/>
              </a:lnSpc>
              <a:spcBef>
                <a:spcPts val="0"/>
              </a:spcBef>
              <a:spcAft>
                <a:spcPts val="0"/>
              </a:spcAft>
              <a:buClr>
                <a:schemeClr val="dk1"/>
              </a:buClr>
              <a:buSzPts val="4400"/>
              <a:buFont typeface="Calibri"/>
              <a:buNone/>
            </a:pPr>
            <a:r>
              <a:rPr lang="en-US"/>
              <a:t>מקביליות עם Partitions</a:t>
            </a:r>
            <a:endParaRPr/>
          </a:p>
        </p:txBody>
      </p:sp>
      <p:sp>
        <p:nvSpPr>
          <p:cNvPr id="920" name="Google Shape;920;p62"/>
          <p:cNvSpPr/>
          <p:nvPr/>
        </p:nvSpPr>
        <p:spPr>
          <a:xfrm flipH="1" rot="-5400000">
            <a:off x="555710" y="21832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62"/>
          <p:cNvSpPr txBox="1"/>
          <p:nvPr>
            <p:ph idx="1" type="body"/>
          </p:nvPr>
        </p:nvSpPr>
        <p:spPr>
          <a:xfrm>
            <a:off x="838200" y="2210990"/>
            <a:ext cx="11035145"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כדי להבטיח את סדר קריאת ההודעות מpartition, קפקה קובע שיש </a:t>
            </a:r>
            <a:r>
              <a:rPr b="1" lang="en-US"/>
              <a:t>רק consumer אחד </a:t>
            </a:r>
            <a:r>
              <a:rPr lang="en-US"/>
              <a:t>(מconsumer group) </a:t>
            </a:r>
            <a:r>
              <a:rPr b="1" lang="en-US"/>
              <a:t>שקורא מpartition מסוים</a:t>
            </a:r>
            <a:r>
              <a:rPr lang="en-US"/>
              <a:t>.</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אם partition מקבל הודעות a, b,c הconsumer יקרא אותם בסדר הזה.</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חשוב לשים לב מכיוון </a:t>
            </a:r>
            <a:r>
              <a:rPr lang="en-US">
                <a:solidFill>
                  <a:srgbClr val="FF0000"/>
                </a:solidFill>
              </a:rPr>
              <a:t>שהסדר של ההודעות ברמת הtopic לא מובטח שיש מספר partitions</a:t>
            </a:r>
            <a:r>
              <a:rPr lang="en-US"/>
              <a: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25" name="Shape 925"/>
        <p:cNvGrpSpPr/>
        <p:nvPr/>
      </p:nvGrpSpPr>
      <p:grpSpPr>
        <a:xfrm>
          <a:off x="0" y="0"/>
          <a:ext cx="0" cy="0"/>
          <a:chOff x="0" y="0"/>
          <a:chExt cx="0" cy="0"/>
        </a:xfrm>
      </p:grpSpPr>
      <p:sp>
        <p:nvSpPr>
          <p:cNvPr id="926" name="Google Shape;926;p63"/>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63"/>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r">
              <a:lnSpc>
                <a:spcPct val="90000"/>
              </a:lnSpc>
              <a:spcBef>
                <a:spcPts val="0"/>
              </a:spcBef>
              <a:spcAft>
                <a:spcPts val="0"/>
              </a:spcAft>
              <a:buClr>
                <a:schemeClr val="dk1"/>
              </a:buClr>
              <a:buSzPts val="4400"/>
              <a:buFont typeface="Calibri"/>
              <a:buNone/>
            </a:pPr>
            <a:r>
              <a:rPr lang="en-US"/>
              <a:t>מקביליות עם Partitions</a:t>
            </a:r>
            <a:endParaRPr/>
          </a:p>
          <a:p>
            <a:pPr indent="0" lvl="0" marL="0" rtl="1" algn="r">
              <a:lnSpc>
                <a:spcPct val="90000"/>
              </a:lnSpc>
              <a:spcBef>
                <a:spcPts val="0"/>
              </a:spcBef>
              <a:spcAft>
                <a:spcPts val="0"/>
              </a:spcAft>
              <a:buClr>
                <a:schemeClr val="dk1"/>
              </a:buClr>
              <a:buSzPts val="4400"/>
              <a:buFont typeface="Calibri"/>
              <a:buNone/>
            </a:pPr>
            <a:r>
              <a:t/>
            </a:r>
            <a:endParaRPr/>
          </a:p>
        </p:txBody>
      </p:sp>
      <p:sp>
        <p:nvSpPr>
          <p:cNvPr id="929" name="Google Shape;929;p63"/>
          <p:cNvSpPr/>
          <p:nvPr/>
        </p:nvSpPr>
        <p:spPr>
          <a:xfrm flipH="1" rot="-5400000">
            <a:off x="555710" y="21832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רק להגדיל את מספר הconsumers לא יגדיל את המקביליות.</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צריך לשנות את מספר הpartitions בהתאם.</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כדי לקרוא מידע מהטופיק במקביל עם שני consumers (מאותוconsumer group), אתם יוצרים טופיק עם לפחות 2 partitions כדי שכל consumer יקרא הודעות מpartition אחר.</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34" name="Shape 934"/>
        <p:cNvGrpSpPr/>
        <p:nvPr/>
      </p:nvGrpSpPr>
      <p:grpSpPr>
        <a:xfrm>
          <a:off x="0" y="0"/>
          <a:ext cx="0" cy="0"/>
          <a:chOff x="0" y="0"/>
          <a:chExt cx="0" cy="0"/>
        </a:xfrm>
      </p:grpSpPr>
      <p:sp>
        <p:nvSpPr>
          <p:cNvPr id="935" name="Google Shape;935;p6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6" name="Google Shape;936;p64"/>
          <p:cNvSpPr txBox="1"/>
          <p:nvPr>
            <p:ph type="title"/>
          </p:nvPr>
        </p:nvSpPr>
        <p:spPr>
          <a:xfrm>
            <a:off x="646103" y="381935"/>
            <a:ext cx="5908006" cy="234484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8000"/>
              <a:buFont typeface="Calibri"/>
              <a:buNone/>
            </a:pPr>
            <a:r>
              <a:rPr lang="en-US" sz="8000"/>
              <a:t>Topics </a:t>
            </a:r>
            <a:endParaRPr sz="8000"/>
          </a:p>
        </p:txBody>
      </p:sp>
      <p:sp>
        <p:nvSpPr>
          <p:cNvPr id="937" name="Google Shape;937;p64"/>
          <p:cNvSpPr/>
          <p:nvPr/>
        </p:nvSpPr>
        <p:spPr>
          <a:xfrm>
            <a:off x="6971217"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64"/>
          <p:cNvSpPr/>
          <p:nvPr/>
        </p:nvSpPr>
        <p:spPr>
          <a:xfrm>
            <a:off x="7329997"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64"/>
          <p:cNvSpPr/>
          <p:nvPr/>
        </p:nvSpPr>
        <p:spPr>
          <a:xfrm>
            <a:off x="6955677"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64"/>
          <p:cNvSpPr txBox="1"/>
          <p:nvPr>
            <p:ph idx="1" type="body"/>
          </p:nvPr>
        </p:nvSpPr>
        <p:spPr>
          <a:xfrm>
            <a:off x="2977496" y="3313114"/>
            <a:ext cx="8265520" cy="2888627"/>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solidFill>
                  <a:schemeClr val="dk1"/>
                </a:solidFill>
              </a:rPr>
              <a:t>כמו שאתם כבר יודעים, ניתן לבזר טופיק מסוים על גבי מספר borkers.</a:t>
            </a:r>
            <a:endParaRPr sz="2400">
              <a:solidFill>
                <a:schemeClr val="dk1"/>
              </a:solidFill>
            </a:endParaRPr>
          </a:p>
          <a:p>
            <a:pPr indent="-76200" lvl="0" marL="228600" rtl="1" algn="r">
              <a:lnSpc>
                <a:spcPct val="90000"/>
              </a:lnSpc>
              <a:spcBef>
                <a:spcPts val="1000"/>
              </a:spcBef>
              <a:spcAft>
                <a:spcPts val="0"/>
              </a:spcAft>
              <a:buClr>
                <a:schemeClr val="dk1"/>
              </a:buClr>
              <a:buSzPts val="2400"/>
              <a:buNone/>
            </a:pPr>
            <a:r>
              <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rPr>
              <a:t>לכל טופיק יש את שמו הייחודי והpartitions יקראו בהתאם.</a:t>
            </a:r>
            <a:endParaRPr sz="2400">
              <a:solidFill>
                <a:schemeClr val="dk1"/>
              </a:solidFill>
            </a:endParaRPr>
          </a:p>
        </p:txBody>
      </p:sp>
      <p:cxnSp>
        <p:nvCxnSpPr>
          <p:cNvPr id="941" name="Google Shape;941;p64"/>
          <p:cNvCxnSpPr/>
          <p:nvPr/>
        </p:nvCxnSpPr>
        <p:spPr>
          <a:xfrm>
            <a:off x="11580162" y="3610394"/>
            <a:ext cx="0" cy="3238728"/>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5" name="Shape 945"/>
        <p:cNvGrpSpPr/>
        <p:nvPr/>
      </p:nvGrpSpPr>
      <p:grpSpPr>
        <a:xfrm>
          <a:off x="0" y="0"/>
          <a:ext cx="0" cy="0"/>
          <a:chOff x="0" y="0"/>
          <a:chExt cx="0" cy="0"/>
        </a:xfrm>
      </p:grpSpPr>
      <p:sp>
        <p:nvSpPr>
          <p:cNvPr id="946" name="Google Shape;946;g137a8823789_0_72"/>
          <p:cNvSpPr/>
          <p:nvPr/>
        </p:nvSpPr>
        <p:spPr>
          <a:xfrm>
            <a:off x="0" y="1"/>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7" name="Google Shape;947;g137a8823789_0_72"/>
          <p:cNvSpPr/>
          <p:nvPr/>
        </p:nvSpPr>
        <p:spPr>
          <a:xfrm>
            <a:off x="305" y="0"/>
            <a:ext cx="12191700"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48" name="Google Shape;948;g137a8823789_0_72"/>
          <p:cNvGrpSpPr/>
          <p:nvPr/>
        </p:nvGrpSpPr>
        <p:grpSpPr>
          <a:xfrm>
            <a:off x="1303402" y="3985"/>
            <a:ext cx="9772765" cy="6858000"/>
            <a:chOff x="1303402" y="3985"/>
            <a:chExt cx="9772765" cy="6858000"/>
          </a:xfrm>
        </p:grpSpPr>
        <p:sp>
          <p:nvSpPr>
            <p:cNvPr id="949" name="Google Shape;949;g137a8823789_0_72"/>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0" name="Google Shape;950;g137a8823789_0_72"/>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1" name="Google Shape;951;g137a8823789_0_72"/>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2" name="Google Shape;952;g137a8823789_0_72"/>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3" name="Google Shape;953;g137a8823789_0_72"/>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g137a8823789_0_72"/>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g137a8823789_0_72"/>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56" name="Google Shape;956;g137a8823789_0_72"/>
          <p:cNvSpPr txBox="1"/>
          <p:nvPr>
            <p:ph type="title"/>
          </p:nvPr>
        </p:nvSpPr>
        <p:spPr>
          <a:xfrm>
            <a:off x="3215729" y="1764407"/>
            <a:ext cx="5760900" cy="2310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rPr>
              <a:t>Rebalance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0" name="Shape 960"/>
        <p:cNvGrpSpPr/>
        <p:nvPr/>
      </p:nvGrpSpPr>
      <p:grpSpPr>
        <a:xfrm>
          <a:off x="0" y="0"/>
          <a:ext cx="0" cy="0"/>
          <a:chOff x="0" y="0"/>
          <a:chExt cx="0" cy="0"/>
        </a:xfrm>
      </p:grpSpPr>
      <p:sp>
        <p:nvSpPr>
          <p:cNvPr id="961" name="Google Shape;961;g137b390f1f1_0_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 name="Google Shape;962;g137b390f1f1_0_60"/>
          <p:cNvSpPr txBox="1"/>
          <p:nvPr>
            <p:ph type="title"/>
          </p:nvPr>
        </p:nvSpPr>
        <p:spPr>
          <a:xfrm>
            <a:off x="643467" y="321734"/>
            <a:ext cx="10905000" cy="1135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Consumer Groups and Partition Rebalance</a:t>
            </a:r>
            <a:endParaRPr sz="3600"/>
          </a:p>
        </p:txBody>
      </p:sp>
      <p:sp>
        <p:nvSpPr>
          <p:cNvPr id="963" name="Google Shape;963;g137b390f1f1_0_60"/>
          <p:cNvSpPr txBox="1"/>
          <p:nvPr>
            <p:ph idx="1" type="body"/>
          </p:nvPr>
        </p:nvSpPr>
        <p:spPr>
          <a:xfrm>
            <a:off x="643466" y="1636931"/>
            <a:ext cx="11289600" cy="5035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העברת בעלות של partition מצרכן אחד לשני נקראת איזון מחדש (rebalance) (זה קורה גם אם מנהל המערכת מוסיף partitions חדשים).</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איזונים הם דבר חשוב מכיוון שהם מספקים לקבוצת הצרכנים זמינות גבוהה וscalability (ומאפשרים לנו להוסיף ולהסיר צרכנים בקלות ובבטחה).</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במהלך איזון מחדש, הצרכנים לא יכולים לצרוך הודעות, כך שאיזון מחדש הוא בעצם חלון קצר של אי זמינות של כל הconsumer group.</a:t>
            </a:r>
            <a:endParaRPr sz="2200"/>
          </a:p>
        </p:txBody>
      </p:sp>
      <p:sp>
        <p:nvSpPr>
          <p:cNvPr id="964" name="Google Shape;964;g137b390f1f1_0_60"/>
          <p:cNvSpPr/>
          <p:nvPr/>
        </p:nvSpPr>
        <p:spPr>
          <a:xfrm rot="2700000">
            <a:off x="11052660" y="2120011"/>
            <a:ext cx="645306" cy="645306"/>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5" name="Google Shape;965;g137b390f1f1_0_60"/>
          <p:cNvSpPr/>
          <p:nvPr/>
        </p:nvSpPr>
        <p:spPr>
          <a:xfrm rot="-5400000">
            <a:off x="10288968" y="1343059"/>
            <a:ext cx="2532900" cy="1272900"/>
          </a:xfrm>
          <a:prstGeom prst="triangle">
            <a:avLst>
              <a:gd fmla="val 50000" name="adj"/>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6" name="Google Shape;966;g137b390f1f1_0_60"/>
          <p:cNvSpPr/>
          <p:nvPr/>
        </p:nvSpPr>
        <p:spPr>
          <a:xfrm rot="5400000">
            <a:off x="-501690" y="5103247"/>
            <a:ext cx="2017500" cy="10140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7" name="Google Shape;967;g137b390f1f1_0_60"/>
          <p:cNvSpPr/>
          <p:nvPr/>
        </p:nvSpPr>
        <p:spPr>
          <a:xfrm rot="2700000">
            <a:off x="427814" y="5728750"/>
            <a:ext cx="485782" cy="485782"/>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1" name="Shape 971"/>
        <p:cNvGrpSpPr/>
        <p:nvPr/>
      </p:nvGrpSpPr>
      <p:grpSpPr>
        <a:xfrm>
          <a:off x="0" y="0"/>
          <a:ext cx="0" cy="0"/>
          <a:chOff x="0" y="0"/>
          <a:chExt cx="0" cy="0"/>
        </a:xfrm>
      </p:grpSpPr>
      <p:sp>
        <p:nvSpPr>
          <p:cNvPr id="972" name="Google Shape;972;g137a8823789_0_8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3" name="Google Shape;973;g137a8823789_0_86"/>
          <p:cNvSpPr txBox="1"/>
          <p:nvPr>
            <p:ph type="title"/>
          </p:nvPr>
        </p:nvSpPr>
        <p:spPr>
          <a:xfrm>
            <a:off x="643467" y="321734"/>
            <a:ext cx="10905000" cy="1135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Consumer Groups and Partition Rebalance</a:t>
            </a:r>
            <a:endParaRPr sz="3600"/>
          </a:p>
        </p:txBody>
      </p:sp>
      <p:sp>
        <p:nvSpPr>
          <p:cNvPr id="974" name="Google Shape;974;g137a8823789_0_86"/>
          <p:cNvSpPr txBox="1"/>
          <p:nvPr>
            <p:ph idx="1" type="body"/>
          </p:nvPr>
        </p:nvSpPr>
        <p:spPr>
          <a:xfrm>
            <a:off x="643466" y="1636931"/>
            <a:ext cx="11289600" cy="5035200"/>
          </a:xfrm>
          <a:prstGeom prst="rect">
            <a:avLst/>
          </a:prstGeom>
          <a:noFill/>
          <a:ln>
            <a:noFill/>
          </a:ln>
        </p:spPr>
        <p:txBody>
          <a:bodyPr anchorCtr="0" anchor="t" bIns="45700" lIns="91425" spcFirstLastPara="1" rIns="91425" wrap="square" tIns="45700">
            <a:normAutofit/>
          </a:bodyPr>
          <a:lstStyle/>
          <a:p>
            <a:pPr indent="0" lvl="0" marL="228600" rtl="1" algn="r">
              <a:lnSpc>
                <a:spcPct val="90000"/>
              </a:lnSpc>
              <a:spcBef>
                <a:spcPts val="1000"/>
              </a:spcBef>
              <a:spcAft>
                <a:spcPts val="0"/>
              </a:spcAft>
              <a:buNone/>
            </a:pPr>
            <a:r>
              <a:rPr lang="en-US" sz="2600"/>
              <a:t>מתי </a:t>
            </a:r>
            <a:r>
              <a:rPr lang="en-US" sz="2600"/>
              <a:t>partition</a:t>
            </a:r>
            <a:r>
              <a:rPr lang="en-US" sz="2600"/>
              <a:t> rebalance קורה?</a:t>
            </a:r>
            <a:endParaRPr sz="2600"/>
          </a:p>
          <a:p>
            <a:pPr indent="0" lvl="0" marL="228600" rtl="1" algn="r">
              <a:lnSpc>
                <a:spcPct val="90000"/>
              </a:lnSpc>
              <a:spcBef>
                <a:spcPts val="1000"/>
              </a:spcBef>
              <a:spcAft>
                <a:spcPts val="0"/>
              </a:spcAft>
              <a:buNone/>
            </a:pPr>
            <a:r>
              <a:t/>
            </a:r>
            <a:endParaRPr sz="2600"/>
          </a:p>
          <a:p>
            <a:pPr indent="-368300" lvl="0" marL="457200" rtl="1" algn="r">
              <a:lnSpc>
                <a:spcPct val="90000"/>
              </a:lnSpc>
              <a:spcBef>
                <a:spcPts val="1000"/>
              </a:spcBef>
              <a:spcAft>
                <a:spcPts val="0"/>
              </a:spcAft>
              <a:buSzPts val="2200"/>
              <a:buChar char="●"/>
            </a:pPr>
            <a:r>
              <a:rPr lang="en-US" sz="2200"/>
              <a:t>צרכן חדש מצטרף ל-consumer group.</a:t>
            </a:r>
            <a:br>
              <a:rPr lang="en-US" sz="2200"/>
            </a:br>
            <a:br>
              <a:rPr lang="en-US" sz="2200"/>
            </a:br>
            <a:endParaRPr sz="2200"/>
          </a:p>
          <a:p>
            <a:pPr indent="-368300" lvl="0" marL="457200" rtl="1" algn="r">
              <a:lnSpc>
                <a:spcPct val="90000"/>
              </a:lnSpc>
              <a:spcBef>
                <a:spcPts val="0"/>
              </a:spcBef>
              <a:spcAft>
                <a:spcPts val="0"/>
              </a:spcAft>
              <a:buSzPts val="2200"/>
              <a:buChar char="●"/>
            </a:pPr>
            <a:r>
              <a:rPr lang="en-US" sz="2200"/>
              <a:t>צרכן קיים קורס ומפסיק לעבוד. ולכן צרכן אחר צריך להחליף אותו.</a:t>
            </a:r>
            <a:br>
              <a:rPr lang="en-US" sz="2200"/>
            </a:br>
            <a:br>
              <a:rPr lang="en-US" sz="2200"/>
            </a:br>
            <a:endParaRPr sz="2200"/>
          </a:p>
          <a:p>
            <a:pPr indent="-368300" lvl="0" marL="457200" rtl="1" algn="r">
              <a:lnSpc>
                <a:spcPct val="90000"/>
              </a:lnSpc>
              <a:spcBef>
                <a:spcPts val="0"/>
              </a:spcBef>
              <a:spcAft>
                <a:spcPts val="0"/>
              </a:spcAft>
              <a:buSzPts val="2200"/>
              <a:buChar char="●"/>
            </a:pPr>
            <a:r>
              <a:rPr lang="en-US" sz="2200"/>
              <a:t>שינויים בטופיק, לדוגמה נוספו partitions.</a:t>
            </a:r>
            <a:endParaRPr sz="2200"/>
          </a:p>
        </p:txBody>
      </p:sp>
      <p:sp>
        <p:nvSpPr>
          <p:cNvPr id="975" name="Google Shape;975;g137a8823789_0_86"/>
          <p:cNvSpPr/>
          <p:nvPr/>
        </p:nvSpPr>
        <p:spPr>
          <a:xfrm rot="2700000">
            <a:off x="11052660" y="2120011"/>
            <a:ext cx="645306" cy="645306"/>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6" name="Google Shape;976;g137a8823789_0_86"/>
          <p:cNvSpPr/>
          <p:nvPr/>
        </p:nvSpPr>
        <p:spPr>
          <a:xfrm rot="-5400000">
            <a:off x="10288968" y="1343059"/>
            <a:ext cx="2532900" cy="1272900"/>
          </a:xfrm>
          <a:prstGeom prst="triangle">
            <a:avLst>
              <a:gd fmla="val 50000" name="adj"/>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7" name="Google Shape;977;g137a8823789_0_86"/>
          <p:cNvSpPr/>
          <p:nvPr/>
        </p:nvSpPr>
        <p:spPr>
          <a:xfrm rot="5400000">
            <a:off x="-501690" y="5103247"/>
            <a:ext cx="2017500" cy="10140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8" name="Google Shape;978;g137a8823789_0_86"/>
          <p:cNvSpPr/>
          <p:nvPr/>
        </p:nvSpPr>
        <p:spPr>
          <a:xfrm rot="2700000">
            <a:off x="427814" y="5728750"/>
            <a:ext cx="485782" cy="485782"/>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2" name="Shape 982"/>
        <p:cNvGrpSpPr/>
        <p:nvPr/>
      </p:nvGrpSpPr>
      <p:grpSpPr>
        <a:xfrm>
          <a:off x="0" y="0"/>
          <a:ext cx="0" cy="0"/>
          <a:chOff x="0" y="0"/>
          <a:chExt cx="0" cy="0"/>
        </a:xfrm>
      </p:grpSpPr>
      <p:sp>
        <p:nvSpPr>
          <p:cNvPr id="983" name="Google Shape;983;g137a8823789_0_9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4" name="Google Shape;984;g137a8823789_0_96"/>
          <p:cNvSpPr txBox="1"/>
          <p:nvPr>
            <p:ph type="title"/>
          </p:nvPr>
        </p:nvSpPr>
        <p:spPr>
          <a:xfrm>
            <a:off x="643467" y="1698171"/>
            <a:ext cx="3962100" cy="4516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Consumer Groups and Partition Rebalance</a:t>
            </a:r>
            <a:endParaRPr sz="3600"/>
          </a:p>
        </p:txBody>
      </p:sp>
      <p:sp>
        <p:nvSpPr>
          <p:cNvPr id="985" name="Google Shape;985;g137a8823789_0_96"/>
          <p:cNvSpPr/>
          <p:nvPr/>
        </p:nvSpPr>
        <p:spPr>
          <a:xfrm rot="2700000">
            <a:off x="415517" y="655106"/>
            <a:ext cx="687308" cy="687308"/>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6" name="Google Shape;986;g137a8823789_0_96"/>
          <p:cNvSpPr/>
          <p:nvPr/>
        </p:nvSpPr>
        <p:spPr>
          <a:xfrm rot="10800000">
            <a:off x="0"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g137a8823789_0_96"/>
          <p:cNvSpPr/>
          <p:nvPr/>
        </p:nvSpPr>
        <p:spPr>
          <a:xfrm rot="2700000">
            <a:off x="10738907" y="-253423"/>
            <a:ext cx="1828654" cy="1377755"/>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8" name="Google Shape;988;g137a8823789_0_96"/>
          <p:cNvSpPr/>
          <p:nvPr/>
        </p:nvSpPr>
        <p:spPr>
          <a:xfrm rot="2700000">
            <a:off x="10653831" y="422133"/>
            <a:ext cx="645306" cy="645306"/>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g137a8823789_0_96"/>
          <p:cNvSpPr txBox="1"/>
          <p:nvPr>
            <p:ph idx="1" type="body"/>
          </p:nvPr>
        </p:nvSpPr>
        <p:spPr>
          <a:xfrm>
            <a:off x="4090086" y="1339086"/>
            <a:ext cx="7905300" cy="54690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הדרך בא צרכנים שומרים על חברות בconsumer group ובעלות על בpartitions שהוקצו להם היא על ידי שליחת heartbeats לbroker שמוגדר </a:t>
            </a:r>
            <a:r>
              <a:rPr b="1" lang="en-US" sz="2400"/>
              <a:t>כcoordinator</a:t>
            </a:r>
            <a:r>
              <a:rPr lang="en-US" sz="2400"/>
              <a:t> של הקבוצה.</a:t>
            </a:r>
            <a:endParaRPr i="1" sz="2400"/>
          </a:p>
          <a:p>
            <a:pPr indent="-76200" lvl="0" marL="228600" rtl="1" algn="r">
              <a:lnSpc>
                <a:spcPct val="90000"/>
              </a:lnSpc>
              <a:spcBef>
                <a:spcPts val="1000"/>
              </a:spcBef>
              <a:spcAft>
                <a:spcPts val="0"/>
              </a:spcAft>
              <a:buClr>
                <a:schemeClr val="dk1"/>
              </a:buClr>
              <a:buSzPts val="2400"/>
              <a:buNone/>
            </a:pPr>
            <a:r>
              <a:t/>
            </a:r>
            <a:endParaRPr i="1" sz="2400"/>
          </a:p>
          <a:p>
            <a:pPr indent="-228600" lvl="0" marL="228600" rtl="1" algn="r">
              <a:lnSpc>
                <a:spcPct val="90000"/>
              </a:lnSpc>
              <a:spcBef>
                <a:spcPts val="1000"/>
              </a:spcBef>
              <a:spcAft>
                <a:spcPts val="0"/>
              </a:spcAft>
              <a:buClr>
                <a:schemeClr val="dk1"/>
              </a:buClr>
              <a:buSzPts val="2400"/>
              <a:buChar char="•"/>
            </a:pPr>
            <a:r>
              <a:rPr lang="en-US" sz="2400"/>
              <a:t>כל עוד הצרכן מעביר heartbeat במרווחי זמן קבועים, הוא מניח שהוא חי ומעבד מסרים מהpartitions שלו.</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Heartbeats נשלחים כאשר הצרכן עושה poll (מושך רשומות) וכאשר הוא עושה </a:t>
            </a:r>
            <a:r>
              <a:rPr b="1" lang="en-US" sz="2400"/>
              <a:t>commit</a:t>
            </a:r>
            <a:r>
              <a:rPr lang="en-US" sz="2400"/>
              <a:t> להודעות שהוא צרך.</a:t>
            </a:r>
            <a:br>
              <a:rPr lang="en-US" sz="2400"/>
            </a:br>
            <a:endParaRPr sz="2400"/>
          </a:p>
          <a:p>
            <a:pPr indent="-228600" lvl="0" marL="228600" rtl="1" algn="r">
              <a:lnSpc>
                <a:spcPct val="90000"/>
              </a:lnSpc>
              <a:spcBef>
                <a:spcPts val="1000"/>
              </a:spcBef>
              <a:spcAft>
                <a:spcPts val="0"/>
              </a:spcAft>
              <a:buSzPts val="2400"/>
              <a:buChar char="•"/>
            </a:pPr>
            <a:r>
              <a:rPr i="1" lang="en-US" sz="2400"/>
              <a:t>תזכורת: </a:t>
            </a:r>
            <a:r>
              <a:rPr lang="en-US" sz="2400"/>
              <a:t>צרכן מבצע commit כאשר הוא קיבל acks עפ"י הקונפיגורציה ומזיז את ה-offset שלו בהתאם.</a:t>
            </a:r>
            <a:endParaRPr sz="2400"/>
          </a:p>
        </p:txBody>
      </p:sp>
      <p:sp>
        <p:nvSpPr>
          <p:cNvPr id="990" name="Google Shape;990;g137a8823789_0_96"/>
          <p:cNvSpPr/>
          <p:nvPr/>
        </p:nvSpPr>
        <p:spPr>
          <a:xfrm>
            <a:off x="8115423" y="6115501"/>
            <a:ext cx="1494600" cy="7425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1" name="Google Shape;991;g137a8823789_0_96"/>
          <p:cNvSpPr/>
          <p:nvPr/>
        </p:nvSpPr>
        <p:spPr>
          <a:xfrm>
            <a:off x="9167297" y="6453143"/>
            <a:ext cx="814800" cy="4050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5" name="Shape 995"/>
        <p:cNvGrpSpPr/>
        <p:nvPr/>
      </p:nvGrpSpPr>
      <p:grpSpPr>
        <a:xfrm>
          <a:off x="0" y="0"/>
          <a:ext cx="0" cy="0"/>
          <a:chOff x="0" y="0"/>
          <a:chExt cx="0" cy="0"/>
        </a:xfrm>
      </p:grpSpPr>
      <p:sp>
        <p:nvSpPr>
          <p:cNvPr id="996" name="Google Shape;996;g137a8823789_0_10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g137a8823789_0_108"/>
          <p:cNvSpPr/>
          <p:nvPr/>
        </p:nvSpPr>
        <p:spPr>
          <a:xfrm>
            <a:off x="199528" y="554152"/>
            <a:ext cx="5742300" cy="5742300"/>
          </a:xfrm>
          <a:prstGeom prst="ellipse">
            <a:avLst/>
          </a:prstGeom>
          <a:gradFill>
            <a:gsLst>
              <a:gs pos="0">
                <a:schemeClr val="accent1"/>
              </a:gs>
              <a:gs pos="100000">
                <a:schemeClr val="accent2"/>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8" name="Google Shape;998;g137a8823789_0_108"/>
          <p:cNvSpPr txBox="1"/>
          <p:nvPr>
            <p:ph type="title"/>
          </p:nvPr>
        </p:nvSpPr>
        <p:spPr>
          <a:xfrm>
            <a:off x="1245072" y="1289765"/>
            <a:ext cx="3651000" cy="4271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500"/>
              <a:buFont typeface="Calibri"/>
              <a:buNone/>
            </a:pPr>
            <a:r>
              <a:rPr lang="en-US" sz="3500">
                <a:solidFill>
                  <a:srgbClr val="FFFFFF"/>
                </a:solidFill>
              </a:rPr>
              <a:t>Consumer Groups and Partition Rebalance</a:t>
            </a:r>
            <a:endParaRPr/>
          </a:p>
        </p:txBody>
      </p:sp>
      <p:sp>
        <p:nvSpPr>
          <p:cNvPr id="999" name="Google Shape;999;g137a8823789_0_108"/>
          <p:cNvSpPr/>
          <p:nvPr/>
        </p:nvSpPr>
        <p:spPr>
          <a:xfrm>
            <a:off x="1123493" y="374394"/>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0" name="Google Shape;1000;g137a8823789_0_108"/>
          <p:cNvSpPr/>
          <p:nvPr/>
        </p:nvSpPr>
        <p:spPr>
          <a:xfrm>
            <a:off x="550109" y="1084507"/>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g137a8823789_0_108"/>
          <p:cNvSpPr txBox="1"/>
          <p:nvPr>
            <p:ph idx="1" type="body"/>
          </p:nvPr>
        </p:nvSpPr>
        <p:spPr>
          <a:xfrm>
            <a:off x="5999206" y="518400"/>
            <a:ext cx="5642700" cy="5838000"/>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solidFill>
                  <a:schemeClr val="dk1"/>
                </a:solidFill>
              </a:rPr>
              <a:t>אם הצרכן יפסיק לשלוח heartbeats לזמן ממושך, הsession שלו יקבל timeout והgroup coordinator יחשיב אותו כמת ויגרום לאיזון מחדש.</a:t>
            </a:r>
            <a:endParaRPr sz="2400">
              <a:solidFill>
                <a:schemeClr val="dk1"/>
              </a:solidFill>
            </a:endParaRPr>
          </a:p>
          <a:p>
            <a:pPr indent="-76200" lvl="0" marL="228600" rtl="1" algn="r">
              <a:lnSpc>
                <a:spcPct val="90000"/>
              </a:lnSpc>
              <a:spcBef>
                <a:spcPts val="1000"/>
              </a:spcBef>
              <a:spcAft>
                <a:spcPts val="0"/>
              </a:spcAft>
              <a:buClr>
                <a:schemeClr val="dk1"/>
              </a:buClr>
              <a:buSzPts val="2400"/>
              <a:buNone/>
            </a:pPr>
            <a:r>
              <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rPr>
              <a:t>אם צרכן ימות והפסיק לעבד הודעות, יקח לcoordinator כמה שניות ללא heartbeats להחליט שהוא מת ולהפעיל את האיזון מחדש.</a:t>
            </a:r>
            <a:endParaRPr sz="2400">
              <a:solidFill>
                <a:schemeClr val="dk1"/>
              </a:solidFill>
            </a:endParaRPr>
          </a:p>
          <a:p>
            <a:pPr indent="-76200" lvl="0" marL="228600" rtl="1" algn="r">
              <a:lnSpc>
                <a:spcPct val="90000"/>
              </a:lnSpc>
              <a:spcBef>
                <a:spcPts val="1000"/>
              </a:spcBef>
              <a:spcAft>
                <a:spcPts val="0"/>
              </a:spcAft>
              <a:buClr>
                <a:schemeClr val="dk1"/>
              </a:buClr>
              <a:buSzPts val="2400"/>
              <a:buNone/>
            </a:pPr>
            <a:r>
              <a:t/>
            </a:r>
            <a:endParaRPr sz="2400">
              <a:solidFill>
                <a:schemeClr val="dk1"/>
              </a:solidFill>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rPr>
              <a:t>במהלך שניות אלה לא יעובדו הודעות מהpartitions שבבעלות הצרכן המת.</a:t>
            </a:r>
            <a:endParaRPr sz="2400">
              <a:solidFill>
                <a:schemeClr val="dk1"/>
              </a:solidFill>
            </a:endParaRPr>
          </a:p>
        </p:txBody>
      </p:sp>
      <p:sp>
        <p:nvSpPr>
          <p:cNvPr id="1002" name="Google Shape;1002;g137a8823789_0_108"/>
          <p:cNvSpPr/>
          <p:nvPr/>
        </p:nvSpPr>
        <p:spPr>
          <a:xfrm>
            <a:off x="5436547" y="5751820"/>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003" name="Google Shape;1003;g137a8823789_0_108"/>
          <p:cNvCxnSpPr/>
          <p:nvPr/>
        </p:nvCxnSpPr>
        <p:spPr>
          <a:xfrm>
            <a:off x="11586162" y="3610394"/>
            <a:ext cx="0" cy="3238800"/>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1377fafb760_0_39"/>
          <p:cNvPicPr preferRelativeResize="0"/>
          <p:nvPr/>
        </p:nvPicPr>
        <p:blipFill>
          <a:blip r:embed="rId3">
            <a:alphaModFix/>
          </a:blip>
          <a:stretch>
            <a:fillRect/>
          </a:stretch>
        </p:blipFill>
        <p:spPr>
          <a:xfrm>
            <a:off x="76200" y="420400"/>
            <a:ext cx="12039600" cy="432505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7" name="Shape 1007"/>
        <p:cNvGrpSpPr/>
        <p:nvPr/>
      </p:nvGrpSpPr>
      <p:grpSpPr>
        <a:xfrm>
          <a:off x="0" y="0"/>
          <a:ext cx="0" cy="0"/>
          <a:chOff x="0" y="0"/>
          <a:chExt cx="0" cy="0"/>
        </a:xfrm>
      </p:grpSpPr>
      <p:sp>
        <p:nvSpPr>
          <p:cNvPr id="1008" name="Google Shape;1008;g137a8823789_0_119"/>
          <p:cNvSpPr/>
          <p:nvPr/>
        </p:nvSpPr>
        <p:spPr>
          <a:xfrm>
            <a:off x="457200" y="461737"/>
            <a:ext cx="2149500" cy="1870200"/>
          </a:xfrm>
          <a:prstGeom prst="rect">
            <a:avLst/>
          </a:prstGeom>
          <a:solidFill>
            <a:schemeClr val="accent5">
              <a:alpha val="9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09" name="Google Shape;1009;g137a8823789_0_119"/>
          <p:cNvSpPr/>
          <p:nvPr/>
        </p:nvSpPr>
        <p:spPr>
          <a:xfrm>
            <a:off x="2752604" y="453981"/>
            <a:ext cx="6675000" cy="18777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10" name="Google Shape;1010;g137a8823789_0_119"/>
          <p:cNvSpPr txBox="1"/>
          <p:nvPr>
            <p:ph type="title"/>
          </p:nvPr>
        </p:nvSpPr>
        <p:spPr>
          <a:xfrm>
            <a:off x="3045213" y="731520"/>
            <a:ext cx="6090000" cy="1426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rPr>
              <a:t>Consumer Groups and </a:t>
            </a:r>
            <a:r>
              <a:rPr lang="en-US">
                <a:solidFill>
                  <a:srgbClr val="FFFFFF"/>
                </a:solidFill>
              </a:rPr>
              <a:t>Partition</a:t>
            </a:r>
            <a:r>
              <a:rPr lang="en-US">
                <a:solidFill>
                  <a:srgbClr val="FFFFFF"/>
                </a:solidFill>
              </a:rPr>
              <a:t> Rebalance</a:t>
            </a:r>
            <a:endParaRPr>
              <a:solidFill>
                <a:srgbClr val="FFFFFF"/>
              </a:solidFill>
            </a:endParaRPr>
          </a:p>
        </p:txBody>
      </p:sp>
      <p:sp>
        <p:nvSpPr>
          <p:cNvPr id="1011" name="Google Shape;1011;g137a8823789_0_119"/>
          <p:cNvSpPr/>
          <p:nvPr/>
        </p:nvSpPr>
        <p:spPr>
          <a:xfrm>
            <a:off x="9573768" y="453155"/>
            <a:ext cx="2149500" cy="18786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12" name="Google Shape;1012;g137a8823789_0_119"/>
          <p:cNvSpPr/>
          <p:nvPr/>
        </p:nvSpPr>
        <p:spPr>
          <a:xfrm>
            <a:off x="458920" y="2480956"/>
            <a:ext cx="11264100" cy="3918000"/>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13" name="Google Shape;1013;g137a8823789_0_119"/>
          <p:cNvGrpSpPr/>
          <p:nvPr/>
        </p:nvGrpSpPr>
        <p:grpSpPr>
          <a:xfrm>
            <a:off x="920688" y="2800211"/>
            <a:ext cx="10334771" cy="3280025"/>
            <a:chOff x="131700" y="1448"/>
            <a:chExt cx="10334771" cy="3280025"/>
          </a:xfrm>
        </p:grpSpPr>
        <p:sp>
          <p:nvSpPr>
            <p:cNvPr id="1014" name="Google Shape;1014;g137a8823789_0_119"/>
            <p:cNvSpPr/>
            <p:nvPr/>
          </p:nvSpPr>
          <p:spPr>
            <a:xfrm>
              <a:off x="131700" y="1448"/>
              <a:ext cx="4429200" cy="28125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137a8823789_0_119"/>
            <p:cNvSpPr/>
            <p:nvPr/>
          </p:nvSpPr>
          <p:spPr>
            <a:xfrm>
              <a:off x="623831" y="468973"/>
              <a:ext cx="4429200" cy="2812500"/>
            </a:xfrm>
            <a:prstGeom prst="roundRect">
              <a:avLst>
                <a:gd fmla="val 10000" name="adj"/>
              </a:avLst>
            </a:prstGeom>
            <a:solidFill>
              <a:schemeClr val="lt1">
                <a:alpha val="89800"/>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137a8823789_0_119"/>
            <p:cNvSpPr txBox="1"/>
            <p:nvPr/>
          </p:nvSpPr>
          <p:spPr>
            <a:xfrm>
              <a:off x="706207" y="551349"/>
              <a:ext cx="4264500" cy="2647800"/>
            </a:xfrm>
            <a:prstGeom prst="rect">
              <a:avLst/>
            </a:prstGeom>
            <a:noFill/>
            <a:ln>
              <a:noFill/>
            </a:ln>
          </p:spPr>
          <p:txBody>
            <a:bodyPr anchorCtr="0" anchor="ctr" bIns="152400" lIns="152400" spcFirstLastPara="1" rIns="152400" wrap="square" tIns="152400">
              <a:noAutofit/>
            </a:bodyPr>
            <a:lstStyle/>
            <a:p>
              <a:pPr indent="0" lvl="0" marL="0" marR="0" rtl="1" algn="ctr">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האחראי על הקבוצה יפעיל איזון מחדש באופן מיידי ויצמצם את הפער בעיבוד.</a:t>
              </a:r>
              <a:endParaRPr sz="4000">
                <a:solidFill>
                  <a:schemeClr val="dk1"/>
                </a:solidFill>
                <a:latin typeface="Calibri"/>
                <a:ea typeface="Calibri"/>
                <a:cs typeface="Calibri"/>
                <a:sym typeface="Calibri"/>
              </a:endParaRPr>
            </a:p>
          </p:txBody>
        </p:sp>
        <p:sp>
          <p:nvSpPr>
            <p:cNvPr id="1017" name="Google Shape;1017;g137a8823789_0_119"/>
            <p:cNvSpPr/>
            <p:nvPr/>
          </p:nvSpPr>
          <p:spPr>
            <a:xfrm>
              <a:off x="5545140" y="1448"/>
              <a:ext cx="4429200" cy="28125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137a8823789_0_119"/>
            <p:cNvSpPr/>
            <p:nvPr/>
          </p:nvSpPr>
          <p:spPr>
            <a:xfrm>
              <a:off x="6037271" y="468973"/>
              <a:ext cx="4429200" cy="2812500"/>
            </a:xfrm>
            <a:prstGeom prst="roundRect">
              <a:avLst>
                <a:gd fmla="val 10000" name="adj"/>
              </a:avLst>
            </a:prstGeom>
            <a:solidFill>
              <a:schemeClr val="lt1">
                <a:alpha val="89800"/>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137a8823789_0_119"/>
            <p:cNvSpPr txBox="1"/>
            <p:nvPr/>
          </p:nvSpPr>
          <p:spPr>
            <a:xfrm>
              <a:off x="5875486" y="297613"/>
              <a:ext cx="4508700" cy="2901600"/>
            </a:xfrm>
            <a:prstGeom prst="rect">
              <a:avLst/>
            </a:prstGeom>
            <a:noFill/>
            <a:ln>
              <a:noFill/>
            </a:ln>
          </p:spPr>
          <p:txBody>
            <a:bodyPr anchorCtr="0" anchor="ctr" bIns="152400" lIns="152400" spcFirstLastPara="1" rIns="152400" wrap="square" tIns="152400">
              <a:noAutofit/>
            </a:bodyPr>
            <a:lstStyle/>
            <a:p>
              <a:pPr indent="0" lvl="0" marL="0" marR="0" rtl="1" algn="ctr">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כאשר סוגרים צרכן בצורה נקייה, הצרכן יודיע לאחראי על הקבוצה שהוא יוצא.</a:t>
              </a:r>
              <a:endParaRPr sz="4000">
                <a:solidFill>
                  <a:schemeClr val="dk1"/>
                </a:solidFill>
                <a:latin typeface="Calibri"/>
                <a:ea typeface="Calibri"/>
                <a:cs typeface="Calibri"/>
                <a:sym typeface="Calibri"/>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3" name="Shape 1023"/>
        <p:cNvGrpSpPr/>
        <p:nvPr/>
      </p:nvGrpSpPr>
      <p:grpSpPr>
        <a:xfrm>
          <a:off x="0" y="0"/>
          <a:ext cx="0" cy="0"/>
          <a:chOff x="0" y="0"/>
          <a:chExt cx="0" cy="0"/>
        </a:xfrm>
      </p:grpSpPr>
      <p:sp>
        <p:nvSpPr>
          <p:cNvPr id="1024" name="Google Shape;1024;g137a8823789_0_1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g137a8823789_0_134"/>
          <p:cNvSpPr txBox="1"/>
          <p:nvPr>
            <p:ph type="title"/>
          </p:nvPr>
        </p:nvSpPr>
        <p:spPr>
          <a:xfrm>
            <a:off x="646103" y="-475315"/>
            <a:ext cx="5907900" cy="2344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How does assigning partitions work ?</a:t>
            </a:r>
            <a:endParaRPr sz="5600"/>
          </a:p>
        </p:txBody>
      </p:sp>
      <p:sp>
        <p:nvSpPr>
          <p:cNvPr id="1026" name="Google Shape;1026;g137a8823789_0_134"/>
          <p:cNvSpPr/>
          <p:nvPr/>
        </p:nvSpPr>
        <p:spPr>
          <a:xfrm>
            <a:off x="6971217" y="740316"/>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g137a8823789_0_134"/>
          <p:cNvSpPr/>
          <p:nvPr/>
        </p:nvSpPr>
        <p:spPr>
          <a:xfrm>
            <a:off x="7329997" y="969611"/>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g137a8823789_0_134"/>
          <p:cNvSpPr/>
          <p:nvPr/>
        </p:nvSpPr>
        <p:spPr>
          <a:xfrm>
            <a:off x="6955677" y="1484755"/>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g137a8823789_0_134"/>
          <p:cNvSpPr txBox="1"/>
          <p:nvPr>
            <p:ph idx="1" type="body"/>
          </p:nvPr>
        </p:nvSpPr>
        <p:spPr>
          <a:xfrm>
            <a:off x="646103" y="2883228"/>
            <a:ext cx="10753200" cy="47808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solidFill>
                  <a:schemeClr val="dk1"/>
                </a:solidFill>
              </a:rPr>
              <a:t>שצרכן רוצה להצטרף לקבוצה, הוא שולח בקשת </a:t>
            </a:r>
            <a:r>
              <a:rPr i="1" lang="en-US" sz="2200">
                <a:solidFill>
                  <a:schemeClr val="dk1"/>
                </a:solidFill>
              </a:rPr>
              <a:t>JoinGroup</a:t>
            </a:r>
            <a:r>
              <a:rPr lang="en-US" sz="2200">
                <a:solidFill>
                  <a:schemeClr val="dk1"/>
                </a:solidFill>
              </a:rPr>
              <a:t> לאחראי הקבוצה.</a:t>
            </a:r>
            <a:br>
              <a:rPr lang="en-US" sz="2200">
                <a:solidFill>
                  <a:schemeClr val="dk1"/>
                </a:solidFill>
              </a:rPr>
            </a:b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solidFill>
                  <a:schemeClr val="dk1"/>
                </a:solidFill>
              </a:rPr>
              <a:t>הצרכן הראשון שמצטרף הוא אחראי הקבוצה.</a:t>
            </a:r>
            <a:br>
              <a:rPr lang="en-US" sz="2200">
                <a:solidFill>
                  <a:schemeClr val="dk1"/>
                </a:solidFill>
              </a:rPr>
            </a:b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solidFill>
                  <a:schemeClr val="dk1"/>
                </a:solidFill>
                <a:latin typeface="Arial"/>
                <a:ea typeface="Arial"/>
                <a:cs typeface="Arial"/>
                <a:sym typeface="Arial"/>
              </a:rPr>
              <a:t>ה</a:t>
            </a:r>
            <a:r>
              <a:rPr lang="en-US" sz="2200">
                <a:solidFill>
                  <a:schemeClr val="dk1"/>
                </a:solidFill>
              </a:rPr>
              <a:t>leader מקבל רשימה של כל הצרכנים החיים בקבוצה מאחראי הקבוצה</a:t>
            </a:r>
            <a:r>
              <a:rPr lang="en-US" sz="2200"/>
              <a:t> (coordinator).</a:t>
            </a:r>
            <a:br>
              <a:rPr lang="en-US" sz="2200"/>
            </a:b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t>ה-leader</a:t>
            </a:r>
            <a:r>
              <a:rPr lang="en-US" sz="2200">
                <a:solidFill>
                  <a:schemeClr val="dk1"/>
                </a:solidFill>
              </a:rPr>
              <a:t> אחראי להקצות תת קבוצה של partitions לכל צרכן</a:t>
            </a:r>
            <a:br>
              <a:rPr lang="en-US" sz="2200">
                <a:solidFill>
                  <a:schemeClr val="dk1"/>
                </a:solidFill>
              </a:rPr>
            </a:br>
            <a:r>
              <a:rPr lang="en-US" sz="2200">
                <a:solidFill>
                  <a:schemeClr val="dk1"/>
                </a:solidFill>
              </a:rPr>
              <a:t>.</a:t>
            </a: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solidFill>
                  <a:schemeClr val="dk1"/>
                </a:solidFill>
              </a:rPr>
              <a:t>לאחר ההחלטה על חלוקת הpartitions, אחראי הקבוצה שולח את רשימת המטלות לכל צרכן.</a:t>
            </a:r>
            <a:endParaRPr sz="2200">
              <a:solidFill>
                <a:schemeClr val="dk1"/>
              </a:solidFill>
            </a:endParaRPr>
          </a:p>
        </p:txBody>
      </p:sp>
      <p:cxnSp>
        <p:nvCxnSpPr>
          <p:cNvPr id="1030" name="Google Shape;1030;g137a8823789_0_134"/>
          <p:cNvCxnSpPr/>
          <p:nvPr/>
        </p:nvCxnSpPr>
        <p:spPr>
          <a:xfrm>
            <a:off x="11580162" y="3610394"/>
            <a:ext cx="0" cy="3238800"/>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034" name="Shape 1034"/>
        <p:cNvGrpSpPr/>
        <p:nvPr/>
      </p:nvGrpSpPr>
      <p:grpSpPr>
        <a:xfrm>
          <a:off x="0" y="0"/>
          <a:ext cx="0" cy="0"/>
          <a:chOff x="0" y="0"/>
          <a:chExt cx="0" cy="0"/>
        </a:xfrm>
      </p:grpSpPr>
      <p:sp>
        <p:nvSpPr>
          <p:cNvPr id="1035" name="Google Shape;1035;p6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6" name="Google Shape;1036;p67"/>
          <p:cNvSpPr txBox="1"/>
          <p:nvPr>
            <p:ph type="title"/>
          </p:nvPr>
        </p:nvSpPr>
        <p:spPr>
          <a:xfrm>
            <a:off x="636540" y="183189"/>
            <a:ext cx="10905066" cy="1135737"/>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3600"/>
              <a:buFont typeface="Calibri"/>
              <a:buNone/>
            </a:pPr>
            <a:r>
              <a:rPr lang="en-US" sz="3600">
                <a:latin typeface="Calibri"/>
                <a:ea typeface="Calibri"/>
                <a:cs typeface="Calibri"/>
                <a:sym typeface="Calibri"/>
              </a:rPr>
              <a:t>סיכום</a:t>
            </a:r>
            <a:endParaRPr sz="3600"/>
          </a:p>
        </p:txBody>
      </p:sp>
      <p:sp>
        <p:nvSpPr>
          <p:cNvPr id="1037" name="Google Shape;1037;p67"/>
          <p:cNvSpPr txBox="1"/>
          <p:nvPr>
            <p:ph idx="1" type="body"/>
          </p:nvPr>
        </p:nvSpPr>
        <p:spPr>
          <a:xfrm>
            <a:off x="241686" y="1457399"/>
            <a:ext cx="11687846" cy="4719564"/>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טופיקים מחולקים לpartitions.</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accent2"/>
              </a:buClr>
              <a:buSzPts val="2000"/>
              <a:buChar char="•"/>
            </a:pPr>
            <a:r>
              <a:rPr lang="en-US" sz="2000">
                <a:solidFill>
                  <a:schemeClr val="accent2"/>
                </a:solidFill>
              </a:rPr>
              <a:t>כל partition מחולק לsegments.</a:t>
            </a:r>
            <a:endParaRPr sz="2000">
              <a:solidFill>
                <a:schemeClr val="accent2"/>
              </a:solidFill>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לכל סגמנט יש קובץ log כדי לאחסן את המידע עצמו וקובץ index כדי לשמור את המיקום של ההודעות בתוך קובץ הlog.</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Partitions שונים של אותו טופיק יכולים להיות על brokers שונים, אבל partition תמיד מקושר לbroker אחד.</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Replicated partitions הם פסיביים. אתם יכולים לקרוא מהם רק שהleader מת.</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מידע בקפקה שמור בpartitions בתוך טופיק.</a:t>
            </a:r>
            <a:endParaRPr sz="2000"/>
          </a:p>
        </p:txBody>
      </p:sp>
      <p:sp>
        <p:nvSpPr>
          <p:cNvPr id="1038" name="Google Shape;1038;p6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p6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6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6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5" name="Shape 1045"/>
        <p:cNvGrpSpPr/>
        <p:nvPr/>
      </p:nvGrpSpPr>
      <p:grpSpPr>
        <a:xfrm>
          <a:off x="0" y="0"/>
          <a:ext cx="0" cy="0"/>
          <a:chOff x="0" y="0"/>
          <a:chExt cx="0" cy="0"/>
        </a:xfrm>
      </p:grpSpPr>
      <p:sp>
        <p:nvSpPr>
          <p:cNvPr id="1046" name="Google Shape;1046;g137b390f1f1_0_0"/>
          <p:cNvSpPr/>
          <p:nvPr/>
        </p:nvSpPr>
        <p:spPr>
          <a:xfrm>
            <a:off x="0" y="1"/>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7" name="Google Shape;1047;g137b390f1f1_0_0"/>
          <p:cNvSpPr/>
          <p:nvPr/>
        </p:nvSpPr>
        <p:spPr>
          <a:xfrm>
            <a:off x="305" y="0"/>
            <a:ext cx="12191700"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48" name="Google Shape;1048;g137b390f1f1_0_0"/>
          <p:cNvGrpSpPr/>
          <p:nvPr/>
        </p:nvGrpSpPr>
        <p:grpSpPr>
          <a:xfrm>
            <a:off x="1303402" y="3985"/>
            <a:ext cx="9772765" cy="6858000"/>
            <a:chOff x="1303402" y="3985"/>
            <a:chExt cx="9772765" cy="6858000"/>
          </a:xfrm>
        </p:grpSpPr>
        <p:sp>
          <p:nvSpPr>
            <p:cNvPr id="1049" name="Google Shape;1049;g137b390f1f1_0_0"/>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g137b390f1f1_0_0"/>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1" name="Google Shape;1051;g137b390f1f1_0_0"/>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2" name="Google Shape;1052;g137b390f1f1_0_0"/>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3" name="Google Shape;1053;g137b390f1f1_0_0"/>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4" name="Google Shape;1054;g137b390f1f1_0_0"/>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5" name="Google Shape;1055;g137b390f1f1_0_0"/>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56" name="Google Shape;1056;g137b390f1f1_0_0"/>
          <p:cNvSpPr txBox="1"/>
          <p:nvPr>
            <p:ph type="title"/>
          </p:nvPr>
        </p:nvSpPr>
        <p:spPr>
          <a:xfrm>
            <a:off x="3215729" y="1764407"/>
            <a:ext cx="5760900" cy="2310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rPr>
              <a:t>Commits and Offsets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0" name="Shape 1060"/>
        <p:cNvGrpSpPr/>
        <p:nvPr/>
      </p:nvGrpSpPr>
      <p:grpSpPr>
        <a:xfrm>
          <a:off x="0" y="0"/>
          <a:ext cx="0" cy="0"/>
          <a:chOff x="0" y="0"/>
          <a:chExt cx="0" cy="0"/>
        </a:xfrm>
      </p:grpSpPr>
      <p:sp>
        <p:nvSpPr>
          <p:cNvPr id="1061" name="Google Shape;1061;p6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2" name="Google Shape;1062;p6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3" name="Google Shape;1063;p68"/>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4" name="Google Shape;1064;p6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5" name="Google Shape;1065;p6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Google Shape;1066;p68"/>
          <p:cNvSpPr txBox="1"/>
          <p:nvPr>
            <p:ph type="title"/>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Commits and Offsets </a:t>
            </a:r>
            <a:endParaRPr/>
          </a:p>
        </p:txBody>
      </p:sp>
      <p:sp>
        <p:nvSpPr>
          <p:cNvPr id="1067" name="Google Shape;1067;p68"/>
          <p:cNvSpPr txBox="1"/>
          <p:nvPr>
            <p:ph idx="1" type="body"/>
          </p:nvPr>
        </p:nvSpPr>
        <p:spPr>
          <a:xfrm>
            <a:off x="254341" y="2102816"/>
            <a:ext cx="11683314" cy="4249800"/>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בכל פעם שאנחנו קוראים לpoll, הוא מחזיר רשומות שנכתבו לקפקה, שצרכנים בקבוצה שלנו עוד לא קראו.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זה אומר, שיש לנו דרך לעקוב אחר הרשומות נקראו על ידי צרכן בקבוצה.</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הצרכנים משתמשים בקפקה כדי לעקוב אחר המיקום שלהם (offset) בכל partition ולא להיפך.</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אנחנו קוראים לפעולת העדכון של המיקום הנוכחי שלנו הpartition בשם commit.</a:t>
            </a:r>
            <a:endParaRPr sz="22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1" name="Shape 1071"/>
        <p:cNvGrpSpPr/>
        <p:nvPr/>
      </p:nvGrpSpPr>
      <p:grpSpPr>
        <a:xfrm>
          <a:off x="0" y="0"/>
          <a:ext cx="0" cy="0"/>
          <a:chOff x="0" y="0"/>
          <a:chExt cx="0" cy="0"/>
        </a:xfrm>
      </p:grpSpPr>
      <p:sp>
        <p:nvSpPr>
          <p:cNvPr id="1072" name="Google Shape;1072;p69"/>
          <p:cNvSpPr txBox="1"/>
          <p:nvPr>
            <p:ph type="title"/>
          </p:nvPr>
        </p:nvSpPr>
        <p:spPr>
          <a:xfrm>
            <a:off x="1653363" y="365760"/>
            <a:ext cx="9367203" cy="118872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latin typeface="Calibri"/>
                <a:ea typeface="Calibri"/>
                <a:cs typeface="Calibri"/>
                <a:sym typeface="Calibri"/>
              </a:rPr>
              <a:t>How does a consumer commit an offset?</a:t>
            </a:r>
            <a:endParaRPr/>
          </a:p>
        </p:txBody>
      </p:sp>
      <p:sp>
        <p:nvSpPr>
          <p:cNvPr id="1073" name="Google Shape;1073;p69"/>
          <p:cNvSpPr/>
          <p:nvPr/>
        </p:nvSpPr>
        <p:spPr>
          <a:xfrm>
            <a:off x="1" y="0"/>
            <a:ext cx="1764099" cy="1558212"/>
          </a:xfrm>
          <a:custGeom>
            <a:rect b="b" l="l" r="r" t="t"/>
            <a:pathLst>
              <a:path extrusionOk="0" h="1558212" w="1764099">
                <a:moveTo>
                  <a:pt x="0" y="0"/>
                </a:moveTo>
                <a:lnTo>
                  <a:pt x="1764099" y="0"/>
                </a:lnTo>
                <a:lnTo>
                  <a:pt x="1042087" y="1558212"/>
                </a:lnTo>
                <a:lnTo>
                  <a:pt x="0" y="155821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4" name="Google Shape;1074;p69"/>
          <p:cNvSpPr/>
          <p:nvPr/>
        </p:nvSpPr>
        <p:spPr>
          <a:xfrm>
            <a:off x="1" y="1691640"/>
            <a:ext cx="12191999" cy="5166360"/>
          </a:xfrm>
          <a:custGeom>
            <a:rect b="b" l="l" r="r" t="t"/>
            <a:pathLst>
              <a:path extrusionOk="0" h="5166360" w="12191999">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5" name="Google Shape;1075;p69"/>
          <p:cNvSpPr/>
          <p:nvPr/>
        </p:nvSpPr>
        <p:spPr>
          <a:xfrm>
            <a:off x="0" y="1691641"/>
            <a:ext cx="971654" cy="2096979"/>
          </a:xfrm>
          <a:custGeom>
            <a:rect b="b" l="l" r="r" t="t"/>
            <a:pathLst>
              <a:path extrusionOk="0" h="2096979" w="971654">
                <a:moveTo>
                  <a:pt x="0" y="0"/>
                </a:moveTo>
                <a:lnTo>
                  <a:pt x="971654" y="0"/>
                </a:lnTo>
                <a:lnTo>
                  <a:pt x="0" y="2096979"/>
                </a:ln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6" name="Google Shape;1076;p69"/>
          <p:cNvSpPr txBox="1"/>
          <p:nvPr>
            <p:ph idx="1" type="body"/>
          </p:nvPr>
        </p:nvSpPr>
        <p:spPr>
          <a:xfrm>
            <a:off x="345990" y="2176272"/>
            <a:ext cx="11787232" cy="4682267"/>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זה שולח הודעה מיוחדת לקפקה, לטופיק מיוחד שנקרא </a:t>
            </a:r>
            <a:br>
              <a:rPr lang="en-US" sz="2400"/>
            </a:br>
            <a:r>
              <a:rPr lang="en-US" sz="2400"/>
              <a:t>consumer_offsets_ עם הoffset שעשו לו commit לכל partition.</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כל עוד כל הצרכנים פועלים, רצים, ומתרחקים על גבי הoffset, זה לא ישפיע.</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עם זאת, אם צרכן ימות או צרכן חדש יצטרף לקבוצה, הדבר יביא לrebalance.</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לאחר איזון מחדש, כל צרכן יכול לקבל קבוצה חדשה של partitions ממה שהוא עבד עליה לפני.</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0" name="Shape 1080"/>
        <p:cNvGrpSpPr/>
        <p:nvPr/>
      </p:nvGrpSpPr>
      <p:grpSpPr>
        <a:xfrm>
          <a:off x="0" y="0"/>
          <a:ext cx="0" cy="0"/>
          <a:chOff x="0" y="0"/>
          <a:chExt cx="0" cy="0"/>
        </a:xfrm>
      </p:grpSpPr>
      <p:sp>
        <p:nvSpPr>
          <p:cNvPr id="1081" name="Google Shape;1081;p70"/>
          <p:cNvSpPr txBox="1"/>
          <p:nvPr>
            <p:ph type="title"/>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Commits and Offsets</a:t>
            </a:r>
            <a:endParaRPr/>
          </a:p>
        </p:txBody>
      </p:sp>
      <p:sp>
        <p:nvSpPr>
          <p:cNvPr id="1082" name="Google Shape;1082;p70"/>
          <p:cNvSpPr txBox="1"/>
          <p:nvPr>
            <p:ph idx="1" type="body"/>
          </p:nvPr>
        </p:nvSpPr>
        <p:spPr>
          <a:xfrm>
            <a:off x="82122" y="2654644"/>
            <a:ext cx="4415847" cy="3785419"/>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בשביל לדעת מאיפה להמשיך את הקריאה, הצרכן יקרא את הoffset האחרון שעשו לו commit לכל partition וימשיך משם.</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המשמעות היא שאם הצרכן לא עשה commit לoffset שלו מסיבה כלשהי ובוצע איזון מחדש, ההודעות שהוא עיבד אבל לא עשה עליהן commit יעובדו פעמיים.</a:t>
            </a:r>
            <a:endParaRPr sz="2000"/>
          </a:p>
        </p:txBody>
      </p:sp>
      <p:sp>
        <p:nvSpPr>
          <p:cNvPr id="1083" name="Google Shape;1083;p70"/>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70"/>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 shape&#10;&#10;Description automatically generated" id="1085" name="Google Shape;1085;p70"/>
          <p:cNvPicPr preferRelativeResize="0"/>
          <p:nvPr/>
        </p:nvPicPr>
        <p:blipFill rotWithShape="1">
          <a:blip r:embed="rId3">
            <a:alphaModFix/>
          </a:blip>
          <a:srcRect b="0" l="0" r="0" t="0"/>
          <a:stretch/>
        </p:blipFill>
        <p:spPr>
          <a:xfrm>
            <a:off x="5405862" y="2118172"/>
            <a:ext cx="6019331" cy="261840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9" name="Shape 1089"/>
        <p:cNvGrpSpPr/>
        <p:nvPr/>
      </p:nvGrpSpPr>
      <p:grpSpPr>
        <a:xfrm>
          <a:off x="0" y="0"/>
          <a:ext cx="0" cy="0"/>
          <a:chOff x="0" y="0"/>
          <a:chExt cx="0" cy="0"/>
        </a:xfrm>
      </p:grpSpPr>
      <p:sp>
        <p:nvSpPr>
          <p:cNvPr id="1090" name="Google Shape;1090;p71"/>
          <p:cNvSpPr txBox="1"/>
          <p:nvPr>
            <p:ph type="title"/>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Commits and Offsets</a:t>
            </a:r>
            <a:endParaRPr/>
          </a:p>
        </p:txBody>
      </p:sp>
      <p:sp>
        <p:nvSpPr>
          <p:cNvPr id="1091" name="Google Shape;1091;p71"/>
          <p:cNvSpPr txBox="1"/>
          <p:nvPr>
            <p:ph idx="1" type="body"/>
          </p:nvPr>
        </p:nvSpPr>
        <p:spPr>
          <a:xfrm>
            <a:off x="331993" y="2438400"/>
            <a:ext cx="4159600" cy="3785419"/>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אם הcommited offset גדול יותר מההודעה האחרונה שהצרכן עיבד בפועל, כל ההודעות שבין הlast processed offset לבין הcommited offset יאבדו במקרה של איזון מחדש.</a:t>
            </a:r>
            <a:endParaRPr sz="2000"/>
          </a:p>
        </p:txBody>
      </p:sp>
      <p:sp>
        <p:nvSpPr>
          <p:cNvPr id="1092" name="Google Shape;1092;p71"/>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3" name="Google Shape;1093;p71"/>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10;&#10;Description automatically generated" id="1094" name="Google Shape;1094;p71"/>
          <p:cNvPicPr preferRelativeResize="0"/>
          <p:nvPr/>
        </p:nvPicPr>
        <p:blipFill rotWithShape="1">
          <a:blip r:embed="rId3">
            <a:alphaModFix/>
          </a:blip>
          <a:srcRect b="0" l="0" r="0" t="0"/>
          <a:stretch/>
        </p:blipFill>
        <p:spPr>
          <a:xfrm>
            <a:off x="5405862" y="1967689"/>
            <a:ext cx="6019331" cy="29193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8" name="Shape 1098"/>
        <p:cNvGrpSpPr/>
        <p:nvPr/>
      </p:nvGrpSpPr>
      <p:grpSpPr>
        <a:xfrm>
          <a:off x="0" y="0"/>
          <a:ext cx="0" cy="0"/>
          <a:chOff x="0" y="0"/>
          <a:chExt cx="0" cy="0"/>
        </a:xfrm>
      </p:grpSpPr>
      <p:sp>
        <p:nvSpPr>
          <p:cNvPr id="1099" name="Google Shape;1099;p7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0" name="Google Shape;1100;p72"/>
          <p:cNvSpPr txBox="1"/>
          <p:nvPr>
            <p:ph type="title"/>
          </p:nvPr>
        </p:nvSpPr>
        <p:spPr>
          <a:xfrm>
            <a:off x="841248" y="426720"/>
            <a:ext cx="10506456" cy="19191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Committing</a:t>
            </a:r>
            <a:r>
              <a:rPr lang="en-US" sz="6000"/>
              <a:t> </a:t>
            </a:r>
            <a:endParaRPr sz="6000"/>
          </a:p>
        </p:txBody>
      </p:sp>
      <p:sp>
        <p:nvSpPr>
          <p:cNvPr id="1101" name="Google Shape;1101;p72"/>
          <p:cNvSpPr/>
          <p:nvPr/>
        </p:nvSpPr>
        <p:spPr>
          <a:xfrm>
            <a:off x="865953" y="2899927"/>
            <a:ext cx="10451592"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02" name="Google Shape;1102;p72"/>
          <p:cNvSpPr/>
          <p:nvPr/>
        </p:nvSpPr>
        <p:spPr>
          <a:xfrm flipH="1" rot="10800000">
            <a:off x="841248" y="2776031"/>
            <a:ext cx="1873457"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03" name="Google Shape;1103;p72"/>
          <p:cNvSpPr txBox="1"/>
          <p:nvPr>
            <p:ph idx="1" type="body"/>
          </p:nvPr>
        </p:nvSpPr>
        <p:spPr>
          <a:xfrm>
            <a:off x="841248" y="3337269"/>
            <a:ext cx="10509504" cy="2905686"/>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ברור שלניהול הoffset יש השפעה רבה על יישום הצרכן.</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latin typeface="Arial"/>
                <a:ea typeface="Arial"/>
                <a:cs typeface="Arial"/>
                <a:sym typeface="Arial"/>
              </a:rPr>
              <a:t>ה</a:t>
            </a:r>
            <a:r>
              <a:rPr lang="en-US" sz="2200"/>
              <a:t>kafkaConsumerAPI מספק מספר דרכים לבצע commit.</a:t>
            </a:r>
            <a:endParaRPr sz="22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7" name="Shape 1107"/>
        <p:cNvGrpSpPr/>
        <p:nvPr/>
      </p:nvGrpSpPr>
      <p:grpSpPr>
        <a:xfrm>
          <a:off x="0" y="0"/>
          <a:ext cx="0" cy="0"/>
          <a:chOff x="0" y="0"/>
          <a:chExt cx="0" cy="0"/>
        </a:xfrm>
      </p:grpSpPr>
      <p:sp>
        <p:nvSpPr>
          <p:cNvPr id="1108" name="Google Shape;1108;p7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73"/>
          <p:cNvSpPr txBox="1"/>
          <p:nvPr>
            <p:ph type="title"/>
          </p:nvPr>
        </p:nvSpPr>
        <p:spPr>
          <a:xfrm>
            <a:off x="803775" y="485618"/>
            <a:ext cx="10550025" cy="118292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Automatic Commit</a:t>
            </a:r>
            <a:endParaRPr sz="5600"/>
          </a:p>
        </p:txBody>
      </p:sp>
      <p:cxnSp>
        <p:nvCxnSpPr>
          <p:cNvPr id="1110" name="Google Shape;1110;p73"/>
          <p:cNvCxnSpPr/>
          <p:nvPr/>
        </p:nvCxnSpPr>
        <p:spPr>
          <a:xfrm>
            <a:off x="8878" y="806470"/>
            <a:ext cx="7903723" cy="0"/>
          </a:xfrm>
          <a:prstGeom prst="straightConnector1">
            <a:avLst/>
          </a:prstGeom>
          <a:noFill/>
          <a:ln cap="sq" cmpd="sng" w="25400">
            <a:solidFill>
              <a:schemeClr val="accent1"/>
            </a:solidFill>
            <a:prstDash val="solid"/>
            <a:bevel/>
            <a:headEnd len="sm" w="sm" type="none"/>
            <a:tailEnd len="sm" w="sm" type="none"/>
          </a:ln>
        </p:spPr>
      </p:cxnSp>
      <p:sp>
        <p:nvSpPr>
          <p:cNvPr id="1111" name="Google Shape;1111;p73"/>
          <p:cNvSpPr txBox="1"/>
          <p:nvPr>
            <p:ph idx="1" type="body"/>
          </p:nvPr>
        </p:nvSpPr>
        <p:spPr>
          <a:xfrm>
            <a:off x="264306" y="2430363"/>
            <a:ext cx="11507581" cy="4257277"/>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solidFill>
                  <a:schemeClr val="dk1"/>
                </a:solidFill>
              </a:rPr>
              <a:t>הדרך הקלה ביותר לבצע קיזוזים היא לאפשר לצרכן לעשות זאת בשבילך.</a:t>
            </a:r>
            <a:endParaRPr sz="2000">
              <a:solidFill>
                <a:schemeClr val="dk1"/>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1"/>
              </a:solidFill>
            </a:endParaRPr>
          </a:p>
          <a:p>
            <a:pPr indent="-228600" lvl="0" marL="228600" rtl="1" algn="r">
              <a:lnSpc>
                <a:spcPct val="90000"/>
              </a:lnSpc>
              <a:spcBef>
                <a:spcPts val="1000"/>
              </a:spcBef>
              <a:spcAft>
                <a:spcPts val="0"/>
              </a:spcAft>
              <a:buClr>
                <a:schemeClr val="dk1"/>
              </a:buClr>
              <a:buSzPts val="2000"/>
              <a:buChar char="•"/>
            </a:pPr>
            <a:r>
              <a:rPr lang="en-US" sz="2000">
                <a:solidFill>
                  <a:schemeClr val="dk1"/>
                </a:solidFill>
              </a:rPr>
              <a:t>אם אתם מגדירים enable.auto.commit=true אז </a:t>
            </a:r>
            <a:r>
              <a:rPr lang="en-US" sz="2000"/>
              <a:t>כל</a:t>
            </a:r>
            <a:r>
              <a:rPr lang="en-US" sz="2000">
                <a:solidFill>
                  <a:schemeClr val="dk1"/>
                </a:solidFill>
              </a:rPr>
              <a:t> חמש שניות הצרכן יבצע commit לoffset הגבוה ביותר שהוא קיבל מpoll().</a:t>
            </a:r>
            <a:endParaRPr sz="2000">
              <a:solidFill>
                <a:schemeClr val="dk1"/>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1"/>
              </a:solidFill>
            </a:endParaRPr>
          </a:p>
          <a:p>
            <a:pPr indent="-228600" lvl="0" marL="228600" rtl="1" algn="r">
              <a:lnSpc>
                <a:spcPct val="90000"/>
              </a:lnSpc>
              <a:spcBef>
                <a:spcPts val="1000"/>
              </a:spcBef>
              <a:spcAft>
                <a:spcPts val="0"/>
              </a:spcAft>
              <a:buClr>
                <a:schemeClr val="dk1"/>
              </a:buClr>
              <a:buSzPts val="2000"/>
              <a:buChar char="•"/>
            </a:pPr>
            <a:r>
              <a:rPr lang="en-US" sz="2000">
                <a:solidFill>
                  <a:schemeClr val="dk1"/>
                </a:solidFill>
              </a:rPr>
              <a:t>המרווח של </a:t>
            </a:r>
            <a:r>
              <a:rPr lang="en-US" sz="2000"/>
              <a:t>חמש</a:t>
            </a:r>
            <a:r>
              <a:rPr lang="en-US" sz="2000">
                <a:solidFill>
                  <a:schemeClr val="dk1"/>
                </a:solidFill>
              </a:rPr>
              <a:t> השניות הוא ברירת המחדל ונשלט על ידי auto.commit.interval.ms</a:t>
            </a:r>
            <a:endParaRPr/>
          </a:p>
          <a:p>
            <a:pPr indent="-101600" lvl="0" marL="228600" rtl="1" algn="r">
              <a:lnSpc>
                <a:spcPct val="90000"/>
              </a:lnSpc>
              <a:spcBef>
                <a:spcPts val="1000"/>
              </a:spcBef>
              <a:spcAft>
                <a:spcPts val="0"/>
              </a:spcAft>
              <a:buClr>
                <a:schemeClr val="dk1"/>
              </a:buClr>
              <a:buSzPts val="2000"/>
              <a:buNone/>
            </a:pPr>
            <a:r>
              <a:t/>
            </a:r>
            <a:endParaRPr sz="2000">
              <a:solidFill>
                <a:schemeClr val="dk1"/>
              </a:solidFill>
            </a:endParaRPr>
          </a:p>
          <a:p>
            <a:pPr indent="-228600" lvl="0" marL="228600" rtl="1" algn="r">
              <a:lnSpc>
                <a:spcPct val="90000"/>
              </a:lnSpc>
              <a:spcBef>
                <a:spcPts val="1000"/>
              </a:spcBef>
              <a:spcAft>
                <a:spcPts val="0"/>
              </a:spcAft>
              <a:buClr>
                <a:schemeClr val="dk1"/>
              </a:buClr>
              <a:buSzPts val="2000"/>
              <a:buChar char="•"/>
            </a:pPr>
            <a:r>
              <a:rPr lang="en-US" sz="2000">
                <a:solidFill>
                  <a:schemeClr val="dk1"/>
                </a:solidFill>
              </a:rPr>
              <a:t>בדיוק כמו כל דבר אחר בconsumer, הcommit האוטומטי מונע על ידי לולאת הPoll.</a:t>
            </a:r>
            <a:endParaRPr sz="2000">
              <a:solidFill>
                <a:schemeClr val="dk1"/>
              </a:solidFill>
            </a:endParaRPr>
          </a:p>
          <a:p>
            <a:pPr indent="-101600" lvl="0" marL="228600" rtl="1" algn="r">
              <a:lnSpc>
                <a:spcPct val="90000"/>
              </a:lnSpc>
              <a:spcBef>
                <a:spcPts val="1000"/>
              </a:spcBef>
              <a:spcAft>
                <a:spcPts val="0"/>
              </a:spcAft>
              <a:buClr>
                <a:schemeClr val="dk1"/>
              </a:buClr>
              <a:buSzPts val="2000"/>
              <a:buNone/>
            </a:pPr>
            <a:r>
              <a:t/>
            </a:r>
            <a:endParaRPr sz="2000">
              <a:solidFill>
                <a:schemeClr val="dk1"/>
              </a:solidFill>
            </a:endParaRPr>
          </a:p>
          <a:p>
            <a:pPr indent="-228600" lvl="0" marL="228600" rtl="1" algn="r">
              <a:lnSpc>
                <a:spcPct val="90000"/>
              </a:lnSpc>
              <a:spcBef>
                <a:spcPts val="1000"/>
              </a:spcBef>
              <a:spcAft>
                <a:spcPts val="0"/>
              </a:spcAft>
              <a:buClr>
                <a:schemeClr val="dk1"/>
              </a:buClr>
              <a:buSzPts val="2000"/>
              <a:buChar char="•"/>
            </a:pPr>
            <a:r>
              <a:rPr lang="en-US" sz="2000">
                <a:solidFill>
                  <a:schemeClr val="dk1"/>
                </a:solidFill>
              </a:rPr>
              <a:t>בכל פעם שאתם קוראים לpoll(), הconsumer בודק אם הגיע הזמן לעשות commit, ואם כן, הוא יבצע commit לoffsets שהוא קיבל בpoll.</a:t>
            </a:r>
            <a:endParaRPr sz="2000">
              <a:solidFill>
                <a:schemeClr val="dk1"/>
              </a:solidFill>
            </a:endParaRPr>
          </a:p>
        </p:txBody>
      </p:sp>
      <p:grpSp>
        <p:nvGrpSpPr>
          <p:cNvPr id="1112" name="Google Shape;1112;p73"/>
          <p:cNvGrpSpPr/>
          <p:nvPr/>
        </p:nvGrpSpPr>
        <p:grpSpPr>
          <a:xfrm>
            <a:off x="11388224" y="2325422"/>
            <a:ext cx="465458" cy="872153"/>
            <a:chOff x="11388224" y="2325422"/>
            <a:chExt cx="465458" cy="872153"/>
          </a:xfrm>
        </p:grpSpPr>
        <p:sp>
          <p:nvSpPr>
            <p:cNvPr id="1113" name="Google Shape;1113;p73"/>
            <p:cNvSpPr/>
            <p:nvPr/>
          </p:nvSpPr>
          <p:spPr>
            <a:xfrm>
              <a:off x="11403764" y="2325422"/>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73"/>
            <p:cNvSpPr/>
            <p:nvPr/>
          </p:nvSpPr>
          <p:spPr>
            <a:xfrm>
              <a:off x="11762544" y="2554717"/>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73"/>
            <p:cNvSpPr/>
            <p:nvPr/>
          </p:nvSpPr>
          <p:spPr>
            <a:xfrm>
              <a:off x="11388224" y="306986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g1377fafb760_0_45"/>
          <p:cNvPicPr preferRelativeResize="0"/>
          <p:nvPr/>
        </p:nvPicPr>
        <p:blipFill>
          <a:blip r:embed="rId3">
            <a:alphaModFix/>
          </a:blip>
          <a:stretch>
            <a:fillRect/>
          </a:stretch>
        </p:blipFill>
        <p:spPr>
          <a:xfrm>
            <a:off x="76200" y="420400"/>
            <a:ext cx="12039600" cy="4325054"/>
          </a:xfrm>
          <a:prstGeom prst="rect">
            <a:avLst/>
          </a:prstGeom>
          <a:noFill/>
          <a:ln>
            <a:noFill/>
          </a:ln>
        </p:spPr>
      </p:pic>
      <p:sp>
        <p:nvSpPr>
          <p:cNvPr id="170" name="Google Shape;170;g1377fafb760_0_45"/>
          <p:cNvSpPr txBox="1"/>
          <p:nvPr/>
        </p:nvSpPr>
        <p:spPr>
          <a:xfrm>
            <a:off x="5297225" y="5052850"/>
            <a:ext cx="6211500" cy="6927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US" sz="3300">
                <a:latin typeface="Calibri"/>
                <a:ea typeface="Calibri"/>
                <a:cs typeface="Calibri"/>
                <a:sym typeface="Calibri"/>
              </a:rPr>
              <a:t>מביך…</a:t>
            </a:r>
            <a:endParaRPr sz="3300">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9" name="Shape 1119"/>
        <p:cNvGrpSpPr/>
        <p:nvPr/>
      </p:nvGrpSpPr>
      <p:grpSpPr>
        <a:xfrm>
          <a:off x="0" y="0"/>
          <a:ext cx="0" cy="0"/>
          <a:chOff x="0" y="0"/>
          <a:chExt cx="0" cy="0"/>
        </a:xfrm>
      </p:grpSpPr>
      <p:sp>
        <p:nvSpPr>
          <p:cNvPr id="1120" name="Google Shape;1120;p7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21" name="Google Shape;1121;p74"/>
          <p:cNvGrpSpPr/>
          <p:nvPr/>
        </p:nvGrpSpPr>
        <p:grpSpPr>
          <a:xfrm flipH="1">
            <a:off x="534368" y="563918"/>
            <a:ext cx="4119932" cy="5978614"/>
            <a:chOff x="7513372" y="803186"/>
            <a:chExt cx="4163968" cy="5978614"/>
          </a:xfrm>
        </p:grpSpPr>
        <p:sp>
          <p:nvSpPr>
            <p:cNvPr id="1122" name="Google Shape;1122;p74"/>
            <p:cNvSpPr/>
            <p:nvPr/>
          </p:nvSpPr>
          <p:spPr>
            <a:xfrm>
              <a:off x="10989586" y="1070835"/>
              <a:ext cx="687754" cy="5710965"/>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74"/>
            <p:cNvSpPr/>
            <p:nvPr/>
          </p:nvSpPr>
          <p:spPr>
            <a:xfrm>
              <a:off x="10988949" y="803186"/>
              <a:ext cx="409371" cy="5521414"/>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74"/>
            <p:cNvSpPr/>
            <p:nvPr/>
          </p:nvSpPr>
          <p:spPr>
            <a:xfrm>
              <a:off x="7513372" y="804101"/>
              <a:ext cx="3880238" cy="525164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5" name="Google Shape;1125;p74"/>
          <p:cNvSpPr txBox="1"/>
          <p:nvPr>
            <p:ph type="title"/>
          </p:nvPr>
        </p:nvSpPr>
        <p:spPr>
          <a:xfrm>
            <a:off x="1098468" y="885651"/>
            <a:ext cx="3229803" cy="46246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100"/>
              <a:buFont typeface="Calibri"/>
              <a:buNone/>
            </a:pPr>
            <a:r>
              <a:rPr lang="en-US" sz="4100">
                <a:solidFill>
                  <a:srgbClr val="FFFFFF"/>
                </a:solidFill>
              </a:rPr>
              <a:t>Automatic Commit - Consequences</a:t>
            </a:r>
            <a:endParaRPr sz="4100">
              <a:solidFill>
                <a:srgbClr val="FFFFFF"/>
              </a:solidFill>
            </a:endParaRPr>
          </a:p>
        </p:txBody>
      </p:sp>
      <p:sp>
        <p:nvSpPr>
          <p:cNvPr id="1126" name="Google Shape;1126;p74"/>
          <p:cNvSpPr txBox="1"/>
          <p:nvPr>
            <p:ph idx="1" type="body"/>
          </p:nvPr>
        </p:nvSpPr>
        <p:spPr>
          <a:xfrm>
            <a:off x="4850585" y="690094"/>
            <a:ext cx="7152351" cy="5844140"/>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קחו בחשבון שכברירת מחדל, commit אוטומטי מתרחש כל חמש שניות.</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נניח ואנחנו 3 שניות אחרי הcommit האחרון ומופעל איזון מחדש.</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 מקרה זה, כל ההודעות שקיבלנו בשניות אלה יעובדו שוב פעם.</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ניתן להגדיר את מרווח הcommit לתדירות גבוהה יותר ולהפחית את החלון שבו ישוכפלו רשומות, אבל אי אפשר לבטל אותם לחלוטין.</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0" name="Shape 1130"/>
        <p:cNvGrpSpPr/>
        <p:nvPr/>
      </p:nvGrpSpPr>
      <p:grpSpPr>
        <a:xfrm>
          <a:off x="0" y="0"/>
          <a:ext cx="0" cy="0"/>
          <a:chOff x="0" y="0"/>
          <a:chExt cx="0" cy="0"/>
        </a:xfrm>
      </p:grpSpPr>
      <p:sp>
        <p:nvSpPr>
          <p:cNvPr id="1131" name="Google Shape;1131;p7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2" name="Google Shape;1132;p75"/>
          <p:cNvSpPr txBox="1"/>
          <p:nvPr>
            <p:ph type="title"/>
          </p:nvPr>
        </p:nvSpPr>
        <p:spPr>
          <a:xfrm>
            <a:off x="871917" y="1046425"/>
            <a:ext cx="6155988" cy="118292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900"/>
              <a:buFont typeface="Calibri"/>
              <a:buNone/>
            </a:pPr>
            <a:r>
              <a:rPr lang="en-US" sz="3900"/>
              <a:t>Automatic Commit - Consequences</a:t>
            </a:r>
            <a:endParaRPr sz="3900"/>
          </a:p>
        </p:txBody>
      </p:sp>
      <p:cxnSp>
        <p:nvCxnSpPr>
          <p:cNvPr id="1133" name="Google Shape;1133;p75"/>
          <p:cNvCxnSpPr/>
          <p:nvPr/>
        </p:nvCxnSpPr>
        <p:spPr>
          <a:xfrm>
            <a:off x="0" y="806470"/>
            <a:ext cx="7903723" cy="0"/>
          </a:xfrm>
          <a:prstGeom prst="straightConnector1">
            <a:avLst/>
          </a:prstGeom>
          <a:noFill/>
          <a:ln cap="sq" cmpd="sng" w="25400">
            <a:solidFill>
              <a:schemeClr val="accent1"/>
            </a:solidFill>
            <a:prstDash val="solid"/>
            <a:bevel/>
            <a:headEnd len="sm" w="sm" type="none"/>
            <a:tailEnd len="sm" w="sm" type="none"/>
          </a:ln>
        </p:spPr>
      </p:cxnSp>
      <p:sp>
        <p:nvSpPr>
          <p:cNvPr id="1134" name="Google Shape;1134;p75"/>
          <p:cNvSpPr txBox="1"/>
          <p:nvPr>
            <p:ph idx="1" type="body"/>
          </p:nvPr>
        </p:nvSpPr>
        <p:spPr>
          <a:xfrm>
            <a:off x="217103" y="2599022"/>
            <a:ext cx="8075140" cy="4059254"/>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solidFill>
                  <a:schemeClr val="dk1"/>
                </a:solidFill>
              </a:rPr>
              <a:t>כאשר הautocommit מופעל, קריאה לPoll תמיד תעשה commit לoffset האחרון שהוחזר מהpoll.</a:t>
            </a:r>
            <a:endParaRPr sz="2200">
              <a:solidFill>
                <a:schemeClr val="dk1"/>
              </a:solidFill>
            </a:endParaRPr>
          </a:p>
          <a:p>
            <a:pPr indent="-88900" lvl="0" marL="228600" rtl="1" algn="r">
              <a:lnSpc>
                <a:spcPct val="90000"/>
              </a:lnSpc>
              <a:spcBef>
                <a:spcPts val="1000"/>
              </a:spcBef>
              <a:spcAft>
                <a:spcPts val="0"/>
              </a:spcAft>
              <a:buClr>
                <a:schemeClr val="dk1"/>
              </a:buClr>
              <a:buSzPts val="2200"/>
              <a:buNone/>
            </a:pPr>
            <a:r>
              <a:t/>
            </a: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solidFill>
                  <a:schemeClr val="dk1"/>
                </a:solidFill>
              </a:rPr>
              <a:t>הוא לא יודע איזה הודעות עובדו בפועל, ולכן קריטי לעבד תמיד את האירועים שהוחזרו על ידי poll לפני הקריאה הבאה לpoll.</a:t>
            </a:r>
            <a:endParaRPr sz="2200">
              <a:solidFill>
                <a:schemeClr val="dk1"/>
              </a:solidFill>
            </a:endParaRPr>
          </a:p>
          <a:p>
            <a:pPr indent="-88900" lvl="0" marL="228600" rtl="1" algn="r">
              <a:lnSpc>
                <a:spcPct val="90000"/>
              </a:lnSpc>
              <a:spcBef>
                <a:spcPts val="1000"/>
              </a:spcBef>
              <a:spcAft>
                <a:spcPts val="0"/>
              </a:spcAft>
              <a:buClr>
                <a:schemeClr val="dk1"/>
              </a:buClr>
              <a:buSzPts val="2200"/>
              <a:buNone/>
            </a:pPr>
            <a:r>
              <a:t/>
            </a: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solidFill>
                  <a:schemeClr val="dk1"/>
                </a:solidFill>
              </a:rPr>
              <a:t>גם close מבצע commit אוטומטי.</a:t>
            </a:r>
            <a:endParaRPr sz="2200">
              <a:solidFill>
                <a:schemeClr val="dk1"/>
              </a:solidFill>
            </a:endParaRPr>
          </a:p>
          <a:p>
            <a:pPr indent="-88900" lvl="0" marL="228600" rtl="1" algn="r">
              <a:lnSpc>
                <a:spcPct val="90000"/>
              </a:lnSpc>
              <a:spcBef>
                <a:spcPts val="1000"/>
              </a:spcBef>
              <a:spcAft>
                <a:spcPts val="0"/>
              </a:spcAft>
              <a:buClr>
                <a:schemeClr val="dk1"/>
              </a:buClr>
              <a:buSzPts val="2200"/>
              <a:buNone/>
            </a:pPr>
            <a:r>
              <a:t/>
            </a:r>
            <a:endParaRPr sz="2200">
              <a:solidFill>
                <a:schemeClr val="dk1"/>
              </a:solidFill>
            </a:endParaRPr>
          </a:p>
          <a:p>
            <a:pPr indent="-228600" lvl="0" marL="228600" rtl="1" algn="r">
              <a:lnSpc>
                <a:spcPct val="90000"/>
              </a:lnSpc>
              <a:spcBef>
                <a:spcPts val="1000"/>
              </a:spcBef>
              <a:spcAft>
                <a:spcPts val="0"/>
              </a:spcAft>
              <a:buClr>
                <a:schemeClr val="dk1"/>
              </a:buClr>
              <a:buSzPts val="2200"/>
              <a:buChar char="•"/>
            </a:pPr>
            <a:r>
              <a:rPr lang="en-US" sz="2200">
                <a:solidFill>
                  <a:schemeClr val="dk1"/>
                </a:solidFill>
              </a:rPr>
              <a:t>בדרך כלל זאת לא בעיה, אבל שימו לב לכך שאתם מטפלים בשגיאות או יוצאים מלולאת הpoll.</a:t>
            </a:r>
            <a:endParaRPr sz="2200">
              <a:solidFill>
                <a:schemeClr val="dk1"/>
              </a:solidFill>
            </a:endParaRPr>
          </a:p>
          <a:p>
            <a:pPr indent="0" lvl="0" marL="0" rtl="1" algn="r">
              <a:lnSpc>
                <a:spcPct val="90000"/>
              </a:lnSpc>
              <a:spcBef>
                <a:spcPts val="1000"/>
              </a:spcBef>
              <a:spcAft>
                <a:spcPts val="0"/>
              </a:spcAft>
              <a:buClr>
                <a:schemeClr val="dk1"/>
              </a:buClr>
              <a:buSzPts val="2200"/>
              <a:buNone/>
            </a:pPr>
            <a:r>
              <a:t/>
            </a:r>
            <a:endParaRPr sz="2200">
              <a:solidFill>
                <a:schemeClr val="dk1"/>
              </a:solidFill>
            </a:endParaRPr>
          </a:p>
        </p:txBody>
      </p:sp>
      <p:pic>
        <p:nvPicPr>
          <p:cNvPr descr="Error" id="1135" name="Google Shape;1135;p75"/>
          <p:cNvPicPr preferRelativeResize="0"/>
          <p:nvPr/>
        </p:nvPicPr>
        <p:blipFill rotWithShape="1">
          <a:blip r:embed="rId3">
            <a:alphaModFix/>
          </a:blip>
          <a:srcRect b="0" l="0" r="0" t="0"/>
          <a:stretch/>
        </p:blipFill>
        <p:spPr>
          <a:xfrm>
            <a:off x="8426493" y="1789630"/>
            <a:ext cx="3548404" cy="3548404"/>
          </a:xfrm>
          <a:prstGeom prst="rect">
            <a:avLst/>
          </a:prstGeom>
          <a:noFill/>
          <a:ln>
            <a:noFill/>
          </a:ln>
        </p:spPr>
      </p:pic>
      <p:sp>
        <p:nvSpPr>
          <p:cNvPr id="1136" name="Google Shape;1136;p75"/>
          <p:cNvSpPr/>
          <p:nvPr/>
        </p:nvSpPr>
        <p:spPr>
          <a:xfrm>
            <a:off x="10924552" y="1899284"/>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75"/>
          <p:cNvSpPr/>
          <p:nvPr/>
        </p:nvSpPr>
        <p:spPr>
          <a:xfrm>
            <a:off x="11236862" y="2189928"/>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1" name="Shape 1141"/>
        <p:cNvGrpSpPr/>
        <p:nvPr/>
      </p:nvGrpSpPr>
      <p:grpSpPr>
        <a:xfrm>
          <a:off x="0" y="0"/>
          <a:ext cx="0" cy="0"/>
          <a:chOff x="0" y="0"/>
          <a:chExt cx="0" cy="0"/>
        </a:xfrm>
      </p:grpSpPr>
      <p:sp>
        <p:nvSpPr>
          <p:cNvPr id="1142" name="Google Shape;1142;p7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3" name="Google Shape;1143;p76"/>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44" name="Google Shape;1144;p76"/>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45" name="Google Shape;1145;p7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Commit Current Offset  - Sync</a:t>
            </a:r>
            <a:endParaRPr/>
          </a:p>
        </p:txBody>
      </p:sp>
      <p:sp>
        <p:nvSpPr>
          <p:cNvPr id="1146" name="Google Shape;1146;p76"/>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47" name="Google Shape;1147;p76"/>
          <p:cNvSpPr txBox="1"/>
          <p:nvPr>
            <p:ph idx="1" type="body"/>
          </p:nvPr>
        </p:nvSpPr>
        <p:spPr>
          <a:xfrm>
            <a:off x="407515" y="2481943"/>
            <a:ext cx="11415650"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יש מפתחים</a:t>
            </a:r>
            <a:r>
              <a:rPr lang="en-US" sz="2200"/>
              <a:t> המעדיפים יותר שליטה על הזמן שבו עושים commit.</a:t>
            </a:r>
            <a:endParaRPr sz="2200"/>
          </a:p>
          <a:p>
            <a:pPr indent="-228600" lvl="1" marL="685800" rtl="1" algn="r">
              <a:lnSpc>
                <a:spcPct val="90000"/>
              </a:lnSpc>
              <a:spcBef>
                <a:spcPts val="500"/>
              </a:spcBef>
              <a:spcAft>
                <a:spcPts val="0"/>
              </a:spcAft>
              <a:buClr>
                <a:schemeClr val="dk1"/>
              </a:buClr>
              <a:buSzPts val="2200"/>
              <a:buChar char="•"/>
            </a:pPr>
            <a:r>
              <a:rPr lang="en-US" sz="2200"/>
              <a:t>כדי לבטל את האפשרות להחמיץ הודעות.</a:t>
            </a:r>
            <a:endParaRPr sz="2200"/>
          </a:p>
          <a:p>
            <a:pPr indent="-228600" lvl="1" marL="685800" rtl="1" algn="r">
              <a:lnSpc>
                <a:spcPct val="90000"/>
              </a:lnSpc>
              <a:spcBef>
                <a:spcPts val="500"/>
              </a:spcBef>
              <a:spcAft>
                <a:spcPts val="0"/>
              </a:spcAft>
              <a:buClr>
                <a:schemeClr val="dk1"/>
              </a:buClr>
              <a:buSzPts val="2200"/>
              <a:buChar char="•"/>
            </a:pPr>
            <a:r>
              <a:rPr lang="en-US" sz="2200"/>
              <a:t>כדי להפחית את מספר ההודעות המשוכפלות במהלך איזון מחדש.</a:t>
            </a:r>
            <a:endParaRPr sz="2200"/>
          </a:p>
          <a:p>
            <a:pPr indent="-88900" lvl="1" marL="685800" rtl="1" algn="r">
              <a:lnSpc>
                <a:spcPct val="90000"/>
              </a:lnSpc>
              <a:spcBef>
                <a:spcPts val="5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על ידי הגדרת enable.auto.commit=false, יבוצע commit רק שהקוד אומר זאת במפורש.</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c.commit(async=False) יעשה commit לoffset האחרון שהוחזרת על ידי poll, אז תקפידו לקרוא לcommit רק שסיימתם לעבד את כל הרשומות שהוחזרו על ידי poll.</a:t>
            </a:r>
            <a:endParaRPr sz="22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1" name="Shape 1151"/>
        <p:cNvGrpSpPr/>
        <p:nvPr/>
      </p:nvGrpSpPr>
      <p:grpSpPr>
        <a:xfrm>
          <a:off x="0" y="0"/>
          <a:ext cx="0" cy="0"/>
          <a:chOff x="0" y="0"/>
          <a:chExt cx="0" cy="0"/>
        </a:xfrm>
      </p:grpSpPr>
      <p:sp>
        <p:nvSpPr>
          <p:cNvPr id="1152" name="Google Shape;1152;p77"/>
          <p:cNvSpPr txBox="1"/>
          <p:nvPr>
            <p:ph type="title"/>
          </p:nvPr>
        </p:nvSpPr>
        <p:spPr>
          <a:xfrm>
            <a:off x="1136428" y="627564"/>
            <a:ext cx="747417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Commit Current Offset  - Sync Problems</a:t>
            </a:r>
            <a:endParaRPr/>
          </a:p>
        </p:txBody>
      </p:sp>
      <p:sp>
        <p:nvSpPr>
          <p:cNvPr id="1153" name="Google Shape;1153;p77"/>
          <p:cNvSpPr txBox="1"/>
          <p:nvPr>
            <p:ph idx="1" type="body"/>
          </p:nvPr>
        </p:nvSpPr>
        <p:spPr>
          <a:xfrm>
            <a:off x="286766" y="2278173"/>
            <a:ext cx="8524591" cy="4387940"/>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חסרון אחד בcommit ידני הוא שהקוד חסום עד שהbroker יחזיר תשובה.</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זה יגביל את תפוקת היישום.</a:t>
            </a:r>
            <a:endParaRPr sz="2400"/>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ניתן לשפר את התפוקה על ידי ביצוע commit בתדירות נמוכה יותר, אבל אז אנחנו מגדילים את מספר הכפיליות הפוטנציאליות שיוצר איזון מחדש.</a:t>
            </a:r>
            <a:endParaRPr sz="2400"/>
          </a:p>
        </p:txBody>
      </p:sp>
      <p:sp>
        <p:nvSpPr>
          <p:cNvPr id="1154" name="Google Shape;1154;p77"/>
          <p:cNvSpPr/>
          <p:nvPr/>
        </p:nvSpPr>
        <p:spPr>
          <a:xfrm>
            <a:off x="10088880" y="0"/>
            <a:ext cx="210312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5" name="Google Shape;1155;p77"/>
          <p:cNvSpPr/>
          <p:nvPr/>
        </p:nvSpPr>
        <p:spPr>
          <a:xfrm>
            <a:off x="8915400" y="2358913"/>
            <a:ext cx="2140172" cy="2140172"/>
          </a:xfrm>
          <a:prstGeom prst="ellipse">
            <a:avLst/>
          </a:prstGeom>
          <a:solidFill>
            <a:srgbClr val="FFFFFF"/>
          </a:solidFill>
          <a:ln cap="flat" cmpd="sng" w="222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Forbidden" id="1156" name="Google Shape;1156;p77"/>
          <p:cNvPicPr preferRelativeResize="0"/>
          <p:nvPr/>
        </p:nvPicPr>
        <p:blipFill rotWithShape="1">
          <a:blip r:embed="rId3">
            <a:alphaModFix/>
          </a:blip>
          <a:srcRect b="0" l="0" r="0" t="0"/>
          <a:stretch/>
        </p:blipFill>
        <p:spPr>
          <a:xfrm>
            <a:off x="9413987" y="2857501"/>
            <a:ext cx="1142998" cy="114299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0" name="Shape 1160"/>
        <p:cNvGrpSpPr/>
        <p:nvPr/>
      </p:nvGrpSpPr>
      <p:grpSpPr>
        <a:xfrm>
          <a:off x="0" y="0"/>
          <a:ext cx="0" cy="0"/>
          <a:chOff x="0" y="0"/>
          <a:chExt cx="0" cy="0"/>
        </a:xfrm>
      </p:grpSpPr>
      <p:sp>
        <p:nvSpPr>
          <p:cNvPr id="1161" name="Google Shape;1161;p7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2" name="Google Shape;1162;p78"/>
          <p:cNvSpPr txBox="1"/>
          <p:nvPr>
            <p:ph type="title"/>
          </p:nvPr>
        </p:nvSpPr>
        <p:spPr>
          <a:xfrm>
            <a:off x="389308" y="101285"/>
            <a:ext cx="11201400"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Commit Current Offset  - Async</a:t>
            </a:r>
            <a:endParaRPr sz="3600"/>
          </a:p>
        </p:txBody>
      </p:sp>
      <p:sp>
        <p:nvSpPr>
          <p:cNvPr id="1163" name="Google Shape;1163;p78"/>
          <p:cNvSpPr/>
          <p:nvPr/>
        </p:nvSpPr>
        <p:spPr>
          <a:xfrm>
            <a:off x="0" y="587931"/>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Text&#10;&#10;Description automatically generated" id="1164" name="Google Shape;1164;p78"/>
          <p:cNvPicPr preferRelativeResize="0"/>
          <p:nvPr/>
        </p:nvPicPr>
        <p:blipFill rotWithShape="1">
          <a:blip r:embed="rId3">
            <a:alphaModFix/>
          </a:blip>
          <a:srcRect b="2496" l="0" r="200" t="250"/>
          <a:stretch/>
        </p:blipFill>
        <p:spPr>
          <a:xfrm>
            <a:off x="355591" y="1067816"/>
            <a:ext cx="6366485" cy="5685026"/>
          </a:xfrm>
          <a:prstGeom prst="rect">
            <a:avLst/>
          </a:prstGeom>
          <a:noFill/>
          <a:ln>
            <a:noFill/>
          </a:ln>
        </p:spPr>
      </p:pic>
      <p:sp>
        <p:nvSpPr>
          <p:cNvPr id="1165" name="Google Shape;1165;p78"/>
          <p:cNvSpPr/>
          <p:nvPr/>
        </p:nvSpPr>
        <p:spPr>
          <a:xfrm>
            <a:off x="7543801" y="1721922"/>
            <a:ext cx="4218432" cy="452056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66" name="Google Shape;1166;p78"/>
          <p:cNvSpPr txBox="1"/>
          <p:nvPr>
            <p:ph idx="1" type="body"/>
          </p:nvPr>
        </p:nvSpPr>
        <p:spPr>
          <a:xfrm>
            <a:off x="7540894" y="1724117"/>
            <a:ext cx="4217096" cy="452579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במקום לחכות שהbroker יחזיר תשובה לcommit, אנחנו רק שולחים את הבקשה וממשיכים c.commit(async=True)</a:t>
            </a:r>
            <a:br>
              <a:rPr lang="en-US" sz="2200"/>
            </a:br>
            <a:r>
              <a:rPr lang="en-US" sz="2200"/>
              <a:t>(זה הבררת מחדל אז לא באמת צריך לרשום async=True).</a:t>
            </a:r>
            <a:endParaRPr sz="2200"/>
          </a:p>
          <a:p>
            <a:pPr indent="-88900" lvl="0" marL="228600" rtl="1" algn="r">
              <a:lnSpc>
                <a:spcPct val="90000"/>
              </a:lnSpc>
              <a:spcBef>
                <a:spcPts val="1000"/>
              </a:spcBef>
              <a:spcAft>
                <a:spcPts val="0"/>
              </a:spcAft>
              <a:buClr>
                <a:schemeClr val="dk1"/>
              </a:buClr>
              <a:buSzPts val="2200"/>
              <a:buNone/>
            </a:pPr>
            <a:r>
              <a:t/>
            </a:r>
            <a:endParaRPr sz="2200">
              <a:latin typeface="Consolas"/>
              <a:ea typeface="Consolas"/>
              <a:cs typeface="Consolas"/>
              <a:sym typeface="Consolas"/>
            </a:endParaRPr>
          </a:p>
          <a:p>
            <a:pPr indent="-228600" lvl="0" marL="228600" rtl="1" algn="r">
              <a:lnSpc>
                <a:spcPct val="90000"/>
              </a:lnSpc>
              <a:spcBef>
                <a:spcPts val="1000"/>
              </a:spcBef>
              <a:spcAft>
                <a:spcPts val="0"/>
              </a:spcAft>
              <a:buClr>
                <a:schemeClr val="dk1"/>
              </a:buClr>
              <a:buSzPts val="2200"/>
              <a:buChar char="•"/>
            </a:pPr>
            <a:r>
              <a:rPr lang="en-US" sz="2200">
                <a:latin typeface="Arial"/>
                <a:ea typeface="Arial"/>
                <a:cs typeface="Arial"/>
                <a:sym typeface="Arial"/>
              </a:rPr>
              <a:t>ה</a:t>
            </a:r>
            <a:r>
              <a:rPr lang="en-US" sz="2200"/>
              <a:t>API מספק לכם callback שנקרא שcommit מצליח או נכשל.</a:t>
            </a:r>
            <a:endParaRPr sz="2200"/>
          </a:p>
          <a:p>
            <a:pPr indent="-114300" lvl="0" marL="228600" rtl="1" algn="r">
              <a:lnSpc>
                <a:spcPct val="90000"/>
              </a:lnSpc>
              <a:spcBef>
                <a:spcPts val="1000"/>
              </a:spcBef>
              <a:spcAft>
                <a:spcPts val="0"/>
              </a:spcAft>
              <a:buClr>
                <a:schemeClr val="dk1"/>
              </a:buClr>
              <a:buSzPts val="1800"/>
              <a:buNone/>
            </a:pPr>
            <a:r>
              <a:t/>
            </a:r>
            <a:endParaRPr sz="1800">
              <a:latin typeface="Calibri"/>
              <a:ea typeface="Calibri"/>
              <a:cs typeface="Calibri"/>
              <a:sym typeface="Calibri"/>
            </a:endParaRPr>
          </a:p>
        </p:txBody>
      </p:sp>
      <p:sp>
        <p:nvSpPr>
          <p:cNvPr id="1167" name="Google Shape;1167;p78"/>
          <p:cNvSpPr/>
          <p:nvPr/>
        </p:nvSpPr>
        <p:spPr>
          <a:xfrm>
            <a:off x="1379327" y="3571959"/>
            <a:ext cx="2852442" cy="168585"/>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1" name="Shape 1171"/>
        <p:cNvGrpSpPr/>
        <p:nvPr/>
      </p:nvGrpSpPr>
      <p:grpSpPr>
        <a:xfrm>
          <a:off x="0" y="0"/>
          <a:ext cx="0" cy="0"/>
          <a:chOff x="0" y="0"/>
          <a:chExt cx="0" cy="0"/>
        </a:xfrm>
      </p:grpSpPr>
      <p:sp>
        <p:nvSpPr>
          <p:cNvPr id="1172" name="Google Shape;1172;p7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3" name="Google Shape;1173;p79"/>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Commit Current Offset - Async</a:t>
            </a:r>
            <a:endParaRPr sz="5400"/>
          </a:p>
        </p:txBody>
      </p:sp>
      <p:sp>
        <p:nvSpPr>
          <p:cNvPr id="1174" name="Google Shape;1174;p79"/>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5" name="Google Shape;1175;p79"/>
          <p:cNvSpPr txBox="1"/>
          <p:nvPr>
            <p:ph idx="1" type="body"/>
          </p:nvPr>
        </p:nvSpPr>
        <p:spPr>
          <a:xfrm>
            <a:off x="5126418" y="552091"/>
            <a:ext cx="7006565" cy="543153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דמיינו ששלחנו בקשה לבצע commit לoffset 2000.</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קיימת בעיית תקשורת זמנית, כך שהbroker לעולם לא מקבל את הבקשה לכן לעולם לא מגיב.</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בינתיים ביצענו עוד מספר הודעות וביצענו commit מוצלח לoffset 3000.</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latin typeface="Calibri"/>
                <a:ea typeface="Calibri"/>
                <a:cs typeface="Calibri"/>
                <a:sym typeface="Calibri"/>
              </a:rPr>
              <a:t>ה</a:t>
            </a:r>
            <a:r>
              <a:rPr lang="en-US" sz="2200"/>
              <a:t>commit הצליח ולכן הoffset האחרון שעשינו לו commit הוא 3000.</a:t>
            </a:r>
            <a:endParaRPr sz="22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9" name="Shape 1179"/>
        <p:cNvGrpSpPr/>
        <p:nvPr/>
      </p:nvGrpSpPr>
      <p:grpSpPr>
        <a:xfrm>
          <a:off x="0" y="0"/>
          <a:ext cx="0" cy="0"/>
          <a:chOff x="0" y="0"/>
          <a:chExt cx="0" cy="0"/>
        </a:xfrm>
      </p:grpSpPr>
      <p:sp>
        <p:nvSpPr>
          <p:cNvPr id="1180" name="Google Shape;1180;p80"/>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1" name="Google Shape;1181;p80"/>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2" name="Google Shape;1182;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Commit Current Offset - Async</a:t>
            </a:r>
            <a:endParaRPr/>
          </a:p>
        </p:txBody>
      </p:sp>
      <p:sp>
        <p:nvSpPr>
          <p:cNvPr id="1183" name="Google Shape;1183;p80"/>
          <p:cNvSpPr/>
          <p:nvPr/>
        </p:nvSpPr>
        <p:spPr>
          <a:xfrm flipH="1" rot="-5400000">
            <a:off x="555710" y="21832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84" name="Google Shape;1184;p80"/>
          <p:cNvSpPr txBox="1"/>
          <p:nvPr>
            <p:ph idx="1" type="body"/>
          </p:nvPr>
        </p:nvSpPr>
        <p:spPr>
          <a:xfrm>
            <a:off x="555710" y="2301360"/>
            <a:ext cx="11195220" cy="4321861"/>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אם אתם רוצים להשתמש בcallback לנסיונות חוזרים, אתם צריכים להיות מודעים לבעיה עם הסדר של הcommit.</a:t>
            </a:r>
            <a:endParaRPr/>
          </a:p>
          <a:p>
            <a:pPr indent="-228600" lvl="0" marL="228600" rtl="1" algn="r">
              <a:lnSpc>
                <a:spcPct val="90000"/>
              </a:lnSpc>
              <a:spcBef>
                <a:spcPts val="1000"/>
              </a:spcBef>
              <a:spcAft>
                <a:spcPts val="0"/>
              </a:spcAft>
              <a:buClr>
                <a:schemeClr val="dk1"/>
              </a:buClr>
              <a:buSzPts val="2800"/>
              <a:buChar char="•"/>
            </a:pPr>
            <a:r>
              <a:rPr lang="en-US"/>
              <a:t>דרך פשוטה להשגת סדר נכון בcommit זה להשתמש במספר שגדל מונוטונית.</a:t>
            </a:r>
            <a:endParaRPr/>
          </a:p>
          <a:p>
            <a:pPr indent="-228600" lvl="0" marL="228600" rtl="1" algn="r">
              <a:lnSpc>
                <a:spcPct val="90000"/>
              </a:lnSpc>
              <a:spcBef>
                <a:spcPts val="1000"/>
              </a:spcBef>
              <a:spcAft>
                <a:spcPts val="0"/>
              </a:spcAft>
              <a:buClr>
                <a:schemeClr val="dk1"/>
              </a:buClr>
              <a:buSzPts val="2800"/>
              <a:buChar char="•"/>
            </a:pPr>
            <a:r>
              <a:rPr lang="en-US"/>
              <a:t>תגדילו את הsequence number בכל פעם שאתם עושים commit ותוסיפו את הseq number בcallback של הasyncCommit.</a:t>
            </a:r>
            <a:endParaRPr/>
          </a:p>
          <a:p>
            <a:pPr indent="-228600" lvl="0" marL="228600" rtl="1" algn="r">
              <a:lnSpc>
                <a:spcPct val="90000"/>
              </a:lnSpc>
              <a:spcBef>
                <a:spcPts val="1000"/>
              </a:spcBef>
              <a:spcAft>
                <a:spcPts val="0"/>
              </a:spcAft>
              <a:buClr>
                <a:schemeClr val="dk1"/>
              </a:buClr>
              <a:buSzPts val="2800"/>
              <a:buChar char="•"/>
            </a:pPr>
            <a:r>
              <a:rPr lang="en-US"/>
              <a:t>שאתם מתכוונים לנסות לשלוח ניסיון חוזר, תבדקו אם ה seq num שהcallback קיבל שווה למשתנה; אם כן, לא היו commits אחרים ולכן זה בטוח לעשות commit.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8" name="Shape 1188"/>
        <p:cNvGrpSpPr/>
        <p:nvPr/>
      </p:nvGrpSpPr>
      <p:grpSpPr>
        <a:xfrm>
          <a:off x="0" y="0"/>
          <a:ext cx="0" cy="0"/>
          <a:chOff x="0" y="0"/>
          <a:chExt cx="0" cy="0"/>
        </a:xfrm>
      </p:grpSpPr>
      <p:sp>
        <p:nvSpPr>
          <p:cNvPr id="1189" name="Google Shape;1189;p8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0" name="Google Shape;1190;p81"/>
          <p:cNvSpPr txBox="1"/>
          <p:nvPr>
            <p:ph type="title"/>
          </p:nvPr>
        </p:nvSpPr>
        <p:spPr>
          <a:xfrm>
            <a:off x="429768" y="411480"/>
            <a:ext cx="11201400"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Combining Async and Sync Commits</a:t>
            </a:r>
            <a:endParaRPr sz="3600"/>
          </a:p>
        </p:txBody>
      </p:sp>
      <p:sp>
        <p:nvSpPr>
          <p:cNvPr id="1191" name="Google Shape;1191;p81"/>
          <p:cNvSpPr/>
          <p:nvPr/>
        </p:nvSpPr>
        <p:spPr>
          <a:xfrm>
            <a:off x="0" y="587931"/>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Text&#10;&#10;Description automatically generated" id="1192" name="Google Shape;1192;p81"/>
          <p:cNvPicPr preferRelativeResize="0"/>
          <p:nvPr/>
        </p:nvPicPr>
        <p:blipFill rotWithShape="1">
          <a:blip r:embed="rId3">
            <a:alphaModFix/>
          </a:blip>
          <a:srcRect b="0" l="0" r="255" t="0"/>
          <a:stretch/>
        </p:blipFill>
        <p:spPr>
          <a:xfrm>
            <a:off x="429768" y="1721922"/>
            <a:ext cx="6704891" cy="4520559"/>
          </a:xfrm>
          <a:prstGeom prst="rect">
            <a:avLst/>
          </a:prstGeom>
          <a:noFill/>
          <a:ln>
            <a:noFill/>
          </a:ln>
        </p:spPr>
      </p:pic>
      <p:sp>
        <p:nvSpPr>
          <p:cNvPr id="1193" name="Google Shape;1193;p81"/>
          <p:cNvSpPr/>
          <p:nvPr/>
        </p:nvSpPr>
        <p:spPr>
          <a:xfrm>
            <a:off x="7543801" y="1721922"/>
            <a:ext cx="4218432" cy="452056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4" name="Google Shape;1194;p81"/>
          <p:cNvSpPr txBox="1"/>
          <p:nvPr>
            <p:ph idx="1" type="body"/>
          </p:nvPr>
        </p:nvSpPr>
        <p:spPr>
          <a:xfrm>
            <a:off x="7540894" y="1724117"/>
            <a:ext cx="4217096" cy="452579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700"/>
              <a:buChar char="•"/>
            </a:pPr>
            <a:r>
              <a:rPr lang="en-US" sz="1700"/>
              <a:t>בדרך כלל, כישלונות בcommit מבלי לנסות שוב אינם מהווים בעיה ענקית מכיוון שאם הבעיה זמנית, הcommit הבא יצליח.</a:t>
            </a:r>
            <a:endParaRPr sz="1700"/>
          </a:p>
          <a:p>
            <a:pPr indent="-120650" lvl="0" marL="228600" rtl="1" algn="r">
              <a:lnSpc>
                <a:spcPct val="90000"/>
              </a:lnSpc>
              <a:spcBef>
                <a:spcPts val="1000"/>
              </a:spcBef>
              <a:spcAft>
                <a:spcPts val="0"/>
              </a:spcAft>
              <a:buClr>
                <a:schemeClr val="dk1"/>
              </a:buClr>
              <a:buSzPts val="1700"/>
              <a:buNone/>
            </a:pPr>
            <a:r>
              <a:t/>
            </a:r>
            <a:endParaRPr sz="1700"/>
          </a:p>
          <a:p>
            <a:pPr indent="-228600" lvl="0" marL="228600" rtl="1" algn="r">
              <a:lnSpc>
                <a:spcPct val="90000"/>
              </a:lnSpc>
              <a:spcBef>
                <a:spcPts val="1000"/>
              </a:spcBef>
              <a:spcAft>
                <a:spcPts val="0"/>
              </a:spcAft>
              <a:buClr>
                <a:schemeClr val="dk1"/>
              </a:buClr>
              <a:buSzPts val="1700"/>
              <a:buChar char="•"/>
            </a:pPr>
            <a:r>
              <a:rPr lang="en-US" sz="1700"/>
              <a:t>אם אנחנו יודעים שזה הcommit האחרון לפני שאנחנו סוגרים את הconsumer, או לפני איזון מחדש, אנחנו רוצים לוודא במיוחד שהcommit יצליח.</a:t>
            </a:r>
            <a:endParaRPr sz="1700"/>
          </a:p>
          <a:p>
            <a:pPr indent="-120650" lvl="0" marL="228600" rtl="1" algn="r">
              <a:lnSpc>
                <a:spcPct val="90000"/>
              </a:lnSpc>
              <a:spcBef>
                <a:spcPts val="1000"/>
              </a:spcBef>
              <a:spcAft>
                <a:spcPts val="0"/>
              </a:spcAft>
              <a:buClr>
                <a:schemeClr val="dk1"/>
              </a:buClr>
              <a:buSzPts val="1700"/>
              <a:buNone/>
            </a:pPr>
            <a:r>
              <a:t/>
            </a:r>
            <a:endParaRPr sz="1700"/>
          </a:p>
          <a:p>
            <a:pPr indent="-228600" lvl="0" marL="228600" rtl="1" algn="r">
              <a:lnSpc>
                <a:spcPct val="90000"/>
              </a:lnSpc>
              <a:spcBef>
                <a:spcPts val="1000"/>
              </a:spcBef>
              <a:spcAft>
                <a:spcPts val="0"/>
              </a:spcAft>
              <a:buClr>
                <a:schemeClr val="dk1"/>
              </a:buClr>
              <a:buSzPts val="1700"/>
              <a:buChar char="•"/>
            </a:pPr>
            <a:r>
              <a:rPr lang="en-US" sz="1700"/>
              <a:t>לכן דפוס נפוץ הוא שילוב של commit עם commit(async=False) רגע לפני הכיבוי.</a:t>
            </a:r>
            <a:endParaRPr sz="17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8" name="Shape 1198"/>
        <p:cNvGrpSpPr/>
        <p:nvPr/>
      </p:nvGrpSpPr>
      <p:grpSpPr>
        <a:xfrm>
          <a:off x="0" y="0"/>
          <a:ext cx="0" cy="0"/>
          <a:chOff x="0" y="0"/>
          <a:chExt cx="0" cy="0"/>
        </a:xfrm>
      </p:grpSpPr>
      <p:sp>
        <p:nvSpPr>
          <p:cNvPr id="1199" name="Google Shape;1199;g137b390f1f1_0_14"/>
          <p:cNvSpPr/>
          <p:nvPr/>
        </p:nvSpPr>
        <p:spPr>
          <a:xfrm>
            <a:off x="0" y="1"/>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0" name="Google Shape;1200;g137b390f1f1_0_14"/>
          <p:cNvSpPr/>
          <p:nvPr/>
        </p:nvSpPr>
        <p:spPr>
          <a:xfrm>
            <a:off x="305" y="0"/>
            <a:ext cx="12191700"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01" name="Google Shape;1201;g137b390f1f1_0_14"/>
          <p:cNvGrpSpPr/>
          <p:nvPr/>
        </p:nvGrpSpPr>
        <p:grpSpPr>
          <a:xfrm>
            <a:off x="1303402" y="3985"/>
            <a:ext cx="9772765" cy="6858000"/>
            <a:chOff x="1303402" y="3985"/>
            <a:chExt cx="9772765" cy="6858000"/>
          </a:xfrm>
        </p:grpSpPr>
        <p:sp>
          <p:nvSpPr>
            <p:cNvPr id="1202" name="Google Shape;1202;g137b390f1f1_0_14"/>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3" name="Google Shape;1203;g137b390f1f1_0_14"/>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4" name="Google Shape;1204;g137b390f1f1_0_14"/>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5" name="Google Shape;1205;g137b390f1f1_0_14"/>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6" name="Google Shape;1206;g137b390f1f1_0_14"/>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g137b390f1f1_0_14"/>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Google Shape;1208;g137b390f1f1_0_14"/>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09" name="Google Shape;1209;g137b390f1f1_0_14"/>
          <p:cNvSpPr txBox="1"/>
          <p:nvPr>
            <p:ph type="title"/>
          </p:nvPr>
        </p:nvSpPr>
        <p:spPr>
          <a:xfrm>
            <a:off x="3215729" y="1764407"/>
            <a:ext cx="5760900" cy="2310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Calibri"/>
              <a:buNone/>
            </a:pPr>
            <a:r>
              <a:rPr lang="en-US" sz="5200">
                <a:solidFill>
                  <a:schemeClr val="dk2"/>
                </a:solidFill>
              </a:rPr>
              <a:t>Rebalance Listener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3" name="Shape 1213"/>
        <p:cNvGrpSpPr/>
        <p:nvPr/>
      </p:nvGrpSpPr>
      <p:grpSpPr>
        <a:xfrm>
          <a:off x="0" y="0"/>
          <a:ext cx="0" cy="0"/>
          <a:chOff x="0" y="0"/>
          <a:chExt cx="0" cy="0"/>
        </a:xfrm>
      </p:grpSpPr>
      <p:sp>
        <p:nvSpPr>
          <p:cNvPr id="1214" name="Google Shape;1214;p8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5" name="Google Shape;1215;p82"/>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16" name="Google Shape;1216;p82"/>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17" name="Google Shape;1217;p8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Rebalance Listener</a:t>
            </a:r>
            <a:endParaRPr sz="4000"/>
          </a:p>
        </p:txBody>
      </p:sp>
      <p:sp>
        <p:nvSpPr>
          <p:cNvPr id="1218" name="Google Shape;1218;p82"/>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19" name="Google Shape;1219;p82"/>
          <p:cNvSpPr txBox="1"/>
          <p:nvPr>
            <p:ph idx="1" type="body"/>
          </p:nvPr>
        </p:nvSpPr>
        <p:spPr>
          <a:xfrm>
            <a:off x="630046" y="2529147"/>
            <a:ext cx="10613189" cy="369502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Consumer ירצה לבצע עבודות ניקוי לפני היציאה וגם לפני איזון מחדש.</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אם אתם יודעים שהצרכן שלכם עומד לאבד בעלות על partition, תרצו לבצע commit על האירוע האחרון שעבדתם. אולי אתם צריכים לסגור file handlers או חיבורים לDB וכו.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latin typeface="Arial"/>
                <a:ea typeface="Arial"/>
                <a:cs typeface="Arial"/>
                <a:sym typeface="Arial"/>
              </a:rPr>
              <a:t>ה</a:t>
            </a:r>
            <a:r>
              <a:rPr lang="en-US" sz="2200"/>
              <a:t>consumer API מאפשר לכם להפעיל קוד שאתם רשמתם כאשר partitions חדשים נוספים או מוסרים מהconsumer.</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2021-03-17T10:13:51Z</dcterms:created>
  <dc:creator>DE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01b9bfc-c426-492e-a46c-1a922d5fe54b_Enabled">
    <vt:lpwstr>true</vt:lpwstr>
  </property>
  <property fmtid="{D5CDD505-2E9C-101B-9397-08002B2CF9AE}" pid="3" name="MSIP_Label_701b9bfc-c426-492e-a46c-1a922d5fe54b_SetDate">
    <vt:lpwstr>2021-03-28T12:46:11Z</vt:lpwstr>
  </property>
  <property fmtid="{D5CDD505-2E9C-101B-9397-08002B2CF9AE}" pid="4" name="MSIP_Label_701b9bfc-c426-492e-a46c-1a922d5fe54b_Method">
    <vt:lpwstr>Privileged</vt:lpwstr>
  </property>
  <property fmtid="{D5CDD505-2E9C-101B-9397-08002B2CF9AE}" pid="5" name="MSIP_Label_701b9bfc-c426-492e-a46c-1a922d5fe54b_Name">
    <vt:lpwstr>בלמ"ס</vt:lpwstr>
  </property>
  <property fmtid="{D5CDD505-2E9C-101B-9397-08002B2CF9AE}" pid="6" name="MSIP_Label_701b9bfc-c426-492e-a46c-1a922d5fe54b_SiteId">
    <vt:lpwstr>78820852-55fa-450b-908d-45c0d911e76b</vt:lpwstr>
  </property>
  <property fmtid="{D5CDD505-2E9C-101B-9397-08002B2CF9AE}" pid="7" name="MSIP_Label_701b9bfc-c426-492e-a46c-1a922d5fe54b_ActionId">
    <vt:lpwstr>3f1bcaa1-dd5a-49b6-b674-3a6818a86296</vt:lpwstr>
  </property>
  <property fmtid="{D5CDD505-2E9C-101B-9397-08002B2CF9AE}" pid="8" name="MSIP_Label_701b9bfc-c426-492e-a46c-1a922d5fe54b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 בלמ"ס -</vt:lpwstr>
  </property>
</Properties>
</file>